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91" r:id="rId2"/>
    <p:sldId id="297" r:id="rId3"/>
    <p:sldId id="304" r:id="rId4"/>
    <p:sldId id="330" r:id="rId5"/>
    <p:sldId id="306" r:id="rId6"/>
    <p:sldId id="307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2" r:id="rId20"/>
    <p:sldId id="323" r:id="rId21"/>
    <p:sldId id="324" r:id="rId22"/>
    <p:sldId id="325" r:id="rId23"/>
    <p:sldId id="326" r:id="rId24"/>
    <p:sldId id="327" r:id="rId25"/>
    <p:sldId id="331" r:id="rId26"/>
    <p:sldId id="332" r:id="rId2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D1E4E5"/>
    <a:srgbClr val="006666"/>
    <a:srgbClr val="6CA7AB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12-06-2017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036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9088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4.png"/><Relationship Id="rId7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2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39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8.png"/><Relationship Id="rId4" Type="http://schemas.openxmlformats.org/officeDocument/2006/relationships/image" Target="../media/image39.png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3.png"/><Relationship Id="rId21" Type="http://schemas.openxmlformats.org/officeDocument/2006/relationships/image" Target="../media/image69.png"/><Relationship Id="rId7" Type="http://schemas.openxmlformats.org/officeDocument/2006/relationships/image" Target="../media/image52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5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4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560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580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570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6" y="2276872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646331"/>
          </a:xfrm>
        </p:spPr>
        <p:txBody>
          <a:bodyPr/>
          <a:lstStyle/>
          <a:p>
            <a:r>
              <a:rPr lang="pt-PT" sz="2000" dirty="0"/>
              <a:t>Resolução de exercícios e problemas (Número primo e número composto)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Susana\Desktop\areal\Trabalho_parte1\taa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957" y="902816"/>
            <a:ext cx="3132348" cy="383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804460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</a:t>
            </a:r>
            <a:r>
              <a:rPr lang="pt-PT" sz="2400" b="1" dirty="0"/>
              <a:t> </a:t>
            </a:r>
            <a:r>
              <a:rPr lang="pt-PT" sz="2400" b="1" dirty="0">
                <a:solidFill>
                  <a:srgbClr val="002060"/>
                </a:solidFill>
              </a:rPr>
              <a:t>Observa a tabela ao lado, onde estão registados alguns números e todos os </a:t>
            </a:r>
            <a:r>
              <a:rPr lang="pt-PT" sz="2400" b="1" dirty="0" err="1">
                <a:solidFill>
                  <a:srgbClr val="002060"/>
                </a:solidFill>
              </a:rPr>
              <a:t>respetivos</a:t>
            </a:r>
            <a:r>
              <a:rPr lang="pt-PT" sz="2400" b="1" dirty="0">
                <a:solidFill>
                  <a:srgbClr val="002060"/>
                </a:solidFill>
              </a:rPr>
              <a:t> divisores.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67544" y="2242528"/>
                <a:ext cx="496855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:r>
                  <a:rPr lang="pt-PT" sz="2400" dirty="0"/>
                  <a:t>Identifica os números 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𝑐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:r>
                  <a:rPr lang="pt-PT" sz="2400" dirty="0"/>
                  <a:t>Indica os números divisíveis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1.3. </a:t>
                </a:r>
                <a:r>
                  <a:rPr lang="pt-PT" sz="2400" dirty="0"/>
                  <a:t>Indica, justificando, os números  primos.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1.4. </a:t>
                </a:r>
                <a:r>
                  <a:rPr lang="pt-PT" sz="2400" dirty="0"/>
                  <a:t>Indica os números compostos. Justifica a tua resposta</a:t>
                </a:r>
                <a:r>
                  <a:rPr lang="pt-PT" dirty="0"/>
                  <a:t>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242528"/>
                <a:ext cx="4968552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1963" t="-2111" r="-1840" b="-50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upo 10"/>
          <p:cNvGrpSpPr/>
          <p:nvPr/>
        </p:nvGrpSpPr>
        <p:grpSpPr>
          <a:xfrm>
            <a:off x="5429957" y="831566"/>
            <a:ext cx="592922" cy="3965586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Susana\Desktop\areal\Trabalho_parte1\taab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957" y="902816"/>
            <a:ext cx="3132348" cy="383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</a:t>
            </a:r>
            <a:r>
              <a:rPr lang="pt-PT" sz="2400" b="1" dirty="0"/>
              <a:t> </a:t>
            </a:r>
            <a:r>
              <a:rPr lang="pt-PT" sz="2400" b="1" dirty="0">
                <a:solidFill>
                  <a:srgbClr val="002060"/>
                </a:solidFill>
              </a:rPr>
              <a:t>Observa a tabela ao lado, onde estão registados alguns números e todos os </a:t>
            </a:r>
            <a:r>
              <a:rPr lang="pt-PT" sz="2400" b="1" dirty="0" err="1">
                <a:solidFill>
                  <a:srgbClr val="002060"/>
                </a:solidFill>
              </a:rPr>
              <a:t>respetivos</a:t>
            </a:r>
            <a:r>
              <a:rPr lang="pt-PT" sz="2400" b="1" dirty="0">
                <a:solidFill>
                  <a:srgbClr val="002060"/>
                </a:solidFill>
              </a:rPr>
              <a:t> divisores.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67544" y="2242528"/>
                <a:ext cx="49685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1.1. </a:t>
                </a:r>
                <a:r>
                  <a:rPr lang="pt-PT" sz="2400" dirty="0"/>
                  <a:t>Identifica os números 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𝑐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242528"/>
                <a:ext cx="496855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96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upo 10"/>
          <p:cNvGrpSpPr/>
          <p:nvPr/>
        </p:nvGrpSpPr>
        <p:grpSpPr>
          <a:xfrm>
            <a:off x="5429957" y="831566"/>
            <a:ext cx="592922" cy="3965586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67544" y="2718736"/>
                <a:ext cx="49685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:r>
                  <a:rPr lang="pt-PT" sz="2400" dirty="0"/>
                  <a:t>Indica os números divisíveis por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5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718736"/>
                <a:ext cx="496855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963" t="-10526" r="-1472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592355" y="2125870"/>
                <a:ext cx="900000" cy="36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𝟕</m:t>
                      </m:r>
                    </m:oMath>
                  </m:oMathPara>
                </a14:m>
                <a:endParaRPr lang="pt-PT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355" y="2125870"/>
                <a:ext cx="900000" cy="360000"/>
              </a:xfrm>
              <a:prstGeom prst="rect">
                <a:avLst/>
              </a:prstGeom>
              <a:blipFill rotWithShape="1">
                <a:blip r:embed="rId7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592355" y="2886806"/>
                <a:ext cx="900000" cy="36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𝟏𝟖</m:t>
                      </m:r>
                    </m:oMath>
                  </m:oMathPara>
                </a14:m>
                <a:endParaRPr lang="pt-PT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355" y="2886806"/>
                <a:ext cx="900000" cy="360000"/>
              </a:xfrm>
              <a:prstGeom prst="rect">
                <a:avLst/>
              </a:prstGeom>
              <a:blipFill rotWithShape="1">
                <a:blip r:embed="rId8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587506" y="3635624"/>
                <a:ext cx="900000" cy="36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0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𝟓𝟕</m:t>
                      </m:r>
                    </m:oMath>
                  </m:oMathPara>
                </a14:m>
                <a:endParaRPr lang="pt-PT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506" y="3635624"/>
                <a:ext cx="900000" cy="360000"/>
              </a:xfrm>
              <a:prstGeom prst="rect">
                <a:avLst/>
              </a:prstGeom>
              <a:blipFill rotWithShape="1">
                <a:blip r:embed="rId9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4"/>
          <p:cNvSpPr/>
          <p:nvPr/>
        </p:nvSpPr>
        <p:spPr>
          <a:xfrm>
            <a:off x="5773918" y="3270556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5771943" y="4111706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467544" y="3275653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1.3. </a:t>
            </a:r>
            <a:r>
              <a:rPr lang="pt-PT" sz="2400" dirty="0"/>
              <a:t>Indica, justificando, os números primos. 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5773918" y="2132453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5773144" y="2528521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CaixaDeTexto 22"/>
          <p:cNvSpPr txBox="1"/>
          <p:nvPr/>
        </p:nvSpPr>
        <p:spPr>
          <a:xfrm>
            <a:off x="611560" y="4136194"/>
            <a:ext cx="460851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/>
              <a:t>Os números têm apenas dois divisores. 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467544" y="4989388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1.4. </a:t>
            </a:r>
            <a:r>
              <a:rPr lang="pt-PT" sz="2400" dirty="0"/>
              <a:t>Indica os números compostos. Justifica a tua resposta.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11560" y="5921179"/>
            <a:ext cx="784887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R:  </a:t>
            </a:r>
            <a:r>
              <a:rPr lang="pt-PT" sz="2400" dirty="0"/>
              <a:t>Os números têm mais de dois divisores. </a:t>
            </a:r>
          </a:p>
        </p:txBody>
      </p:sp>
      <p:sp>
        <p:nvSpPr>
          <p:cNvPr id="26" name="Rectângulo 25"/>
          <p:cNvSpPr/>
          <p:nvPr/>
        </p:nvSpPr>
        <p:spPr>
          <a:xfrm>
            <a:off x="5771943" y="1750478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ctângulo 26"/>
          <p:cNvSpPr/>
          <p:nvPr/>
        </p:nvSpPr>
        <p:spPr>
          <a:xfrm>
            <a:off x="5769968" y="2888503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ctângulo 27"/>
          <p:cNvSpPr/>
          <p:nvPr/>
        </p:nvSpPr>
        <p:spPr>
          <a:xfrm>
            <a:off x="5769968" y="3285024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ctângulo 28"/>
          <p:cNvSpPr/>
          <p:nvPr/>
        </p:nvSpPr>
        <p:spPr>
          <a:xfrm>
            <a:off x="5769968" y="3681447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>
            <a:off x="5769968" y="4112737"/>
            <a:ext cx="504000" cy="360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72371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6" grpId="0" animBg="1"/>
      <p:bldP spid="17" grpId="0" animBg="1"/>
      <p:bldP spid="18" grpId="0" animBg="1"/>
      <p:bldP spid="5" grpId="0" animBg="1"/>
      <p:bldP spid="5" grpId="1" animBg="1"/>
      <p:bldP spid="19" grpId="0" animBg="1"/>
      <p:bldP spid="19" grpId="1" animBg="1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79176"/>
                <a:ext cx="8208912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2.</a:t>
                </a:r>
                <a:r>
                  <a:rPr lang="pt-PT" sz="2400" b="1" dirty="0"/>
                  <a:t>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Sou divisor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𝟑𝟔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. Não sou múltiplo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nem sou número primo. Quem sou?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002060"/>
                    </a:solidFill>
                  </a:rPr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(A)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pt-PT" sz="2400" i="1" dirty="0">
                        <a:latin typeface="Cambria Math"/>
                      </a:rPr>
                      <m:t>2</m:t>
                    </m:r>
                    <m:r>
                      <a:rPr lang="pt-PT" sz="2400" i="1" dirty="0">
                        <a:solidFill>
                          <a:srgbClr val="002060"/>
                        </a:solidFill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solidFill>
                          <a:srgbClr val="002060"/>
                        </a:solidFill>
                        <a:latin typeface="Cambria Math"/>
                      </a:rPr>
                      <m:t>               </m:t>
                    </m:r>
                    <m:r>
                      <a:rPr lang="pt-PT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3 </m:t>
                    </m:r>
                  </m:oMath>
                </a14:m>
                <a:r>
                  <a:rPr lang="pt-PT" sz="2400" dirty="0"/>
                  <a:t>    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(C)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4 </m:t>
                    </m:r>
                  </m:oMath>
                </a14:m>
                <a:r>
                  <a:rPr lang="pt-PT" sz="2400" dirty="0">
                    <a:solidFill>
                      <a:srgbClr val="002060"/>
                    </a:solidFill>
                  </a:rPr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(D)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79176"/>
                <a:ext cx="8208912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189" t="-3604" r="-1114" b="-94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5" name="Oval 4"/>
          <p:cNvSpPr/>
          <p:nvPr/>
        </p:nvSpPr>
        <p:spPr>
          <a:xfrm>
            <a:off x="4467244" y="1501393"/>
            <a:ext cx="432000" cy="432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458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Na tabela ao lado estão registados os resultados que a Luísa obteve nos testes do primeiro período.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67544" y="2242528"/>
            <a:ext cx="540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3.1. </a:t>
            </a:r>
            <a:r>
              <a:rPr lang="pt-PT" sz="2400" dirty="0"/>
              <a:t>Quais são as classificações que correspondem a números primos?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Escreve as classificações que correspondem a  números que não são primos, na forma de: </a:t>
            </a:r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a) </a:t>
            </a:r>
            <a:r>
              <a:rPr lang="pt-PT" sz="2400" dirty="0"/>
              <a:t>uma soma de números primos; </a:t>
            </a:r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b) </a:t>
            </a:r>
            <a:r>
              <a:rPr lang="pt-PT" sz="2400" dirty="0"/>
              <a:t>um produto de números primos. </a:t>
            </a:r>
            <a:endParaRPr lang="pt-PT" dirty="0"/>
          </a:p>
        </p:txBody>
      </p:sp>
      <p:grpSp>
        <p:nvGrpSpPr>
          <p:cNvPr id="11" name="Grupo 10"/>
          <p:cNvGrpSpPr/>
          <p:nvPr/>
        </p:nvGrpSpPr>
        <p:grpSpPr>
          <a:xfrm>
            <a:off x="5964332" y="831566"/>
            <a:ext cx="592922" cy="3965586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Trabalho_parte1\tabb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9" y="820632"/>
            <a:ext cx="2664296" cy="372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1358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Na tabela ao lado estão registados os resultados que a Luísa obteve nos testes do primeiro período.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67544" y="2242528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3.1. </a:t>
            </a:r>
            <a:r>
              <a:rPr lang="pt-PT" sz="2400" dirty="0"/>
              <a:t>Quais são as classificações que correspondem a números primos? 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5964332" y="831566"/>
            <a:ext cx="592922" cy="3965586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Trabalho_parte1\tabb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9" y="820632"/>
            <a:ext cx="2664296" cy="372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7608211" y="3859445"/>
            <a:ext cx="504000" cy="288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606236" y="4181344"/>
            <a:ext cx="504000" cy="28800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23854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Na tabela ao lado estão registados os resultados que a Luísa obteve nos testes do primeiro período.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67544" y="2242528"/>
            <a:ext cx="54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Escreve as classificações que correspondem a  números que não são primos, na forma de: </a:t>
            </a:r>
          </a:p>
          <a:p>
            <a:pPr algn="just"/>
            <a:r>
              <a:rPr lang="pt-PT" sz="2400" dirty="0"/>
              <a:t>    </a:t>
            </a:r>
            <a:r>
              <a:rPr lang="pt-PT" sz="2400" dirty="0">
                <a:solidFill>
                  <a:srgbClr val="C00000"/>
                </a:solidFill>
              </a:rPr>
              <a:t>a) </a:t>
            </a:r>
            <a:r>
              <a:rPr lang="pt-PT" sz="2400" dirty="0"/>
              <a:t>uma soma de números primos; 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5964332" y="831566"/>
            <a:ext cx="592922" cy="3965586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Trabalho_parte1\tabb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9" y="820632"/>
            <a:ext cx="2664296" cy="372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115616" y="3903439"/>
                <a:ext cx="4752528" cy="14311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R:</a:t>
                </a:r>
              </a:p>
              <a:p>
                <a:pPr algn="ctr"/>
                <a:r>
                  <a:rPr lang="pt-PT" sz="24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</a:rPr>
                      <m:t>𝟕𝟖</m:t>
                    </m:r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𝟓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𝟕𝟑</m:t>
                    </m:r>
                    <m:r>
                      <a:rPr lang="pt-PT" sz="240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pt-PT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:endParaRPr lang="pt-PT" sz="1000" dirty="0"/>
              </a:p>
              <a:p>
                <a:pPr algn="ctr"/>
                <a:r>
                  <a:rPr lang="pt-PT" sz="2400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</a:rPr>
                      <m:t>𝟏𝟎𝟎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𝟑</m:t>
                    </m:r>
                    <m:r>
                      <a:rPr lang="pt-PT" sz="2400" i="1" dirty="0" smtClean="0">
                        <a:latin typeface="Cambria Math"/>
                      </a:rPr>
                      <m:t>+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𝟗𝟕</m:t>
                    </m:r>
                  </m:oMath>
                </a14:m>
                <a:endParaRPr lang="pt-PT" sz="2400" b="1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:endParaRPr lang="pt-PT" sz="5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903439"/>
                <a:ext cx="4752528" cy="1431161"/>
              </a:xfrm>
              <a:prstGeom prst="rect">
                <a:avLst/>
              </a:prstGeom>
              <a:blipFill rotWithShape="1">
                <a:blip r:embed="rId3"/>
                <a:stretch>
                  <a:fillRect l="-1923" t="-340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13639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 </a:t>
            </a:r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Na tabela ao lado estão registados os resultados que a Luísa obteve nos testes do primeiro período.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67544" y="2242528"/>
            <a:ext cx="54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Escreve as classificações que correspondem a  números que não são primos, na forma de: </a:t>
            </a: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b) </a:t>
            </a:r>
            <a:r>
              <a:rPr lang="pt-PT" sz="2400" dirty="0"/>
              <a:t>um produto de números primos. 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5964332" y="831566"/>
            <a:ext cx="592922" cy="3965586"/>
            <a:chOff x="4442216" y="2160827"/>
            <a:chExt cx="592922" cy="4096987"/>
          </a:xfrm>
        </p:grpSpPr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Trabalho_parte1\tabb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9" y="820632"/>
            <a:ext cx="2664296" cy="372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115616" y="3903439"/>
                <a:ext cx="4752528" cy="14311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</a:t>
                </a:r>
              </a:p>
              <a:p>
                <a:pPr algn="ctr"/>
                <a:r>
                  <a:rPr lang="pt-PT" sz="24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</a:rPr>
                      <m:t>𝟕𝟖</m:t>
                    </m:r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𝟐</m:t>
                    </m:r>
                    <m:r>
                      <a:rPr lang="pt-PT" sz="2400" i="1" dirty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𝟑</m:t>
                    </m:r>
                    <m:r>
                      <a:rPr lang="pt-PT" sz="2400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𝟏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  <m:r>
                      <a:rPr lang="pt-PT" sz="240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pt-PT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:endParaRPr lang="pt-PT" sz="1000" dirty="0"/>
              </a:p>
              <a:p>
                <a:pPr algn="ctr"/>
                <a:r>
                  <a:rPr lang="pt-PT" sz="2400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/>
                      </a:rPr>
                      <m:t>𝟏𝟎𝟎</m:t>
                    </m:r>
                    <m:r>
                      <a:rPr lang="pt-PT" sz="2400" i="1" dirty="0" smtClean="0">
                        <a:latin typeface="Cambria Math"/>
                      </a:rPr>
                      <m:t>=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𝟐</m:t>
                    </m:r>
                    <m:r>
                      <a:rPr lang="pt-PT" sz="2400" i="1" dirty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b="1" i="1" dirty="0">
                        <a:solidFill>
                          <a:srgbClr val="00B0F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𝟓</m:t>
                    </m:r>
                    <m:r>
                      <a:rPr lang="pt-PT" sz="2400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/>
                      </a:rPr>
                      <m:t>𝟓</m:t>
                    </m:r>
                  </m:oMath>
                </a14:m>
                <a:endParaRPr lang="pt-PT" sz="500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algn="ctr"/>
                <a:endParaRPr lang="pt-PT" sz="5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3903439"/>
                <a:ext cx="4752528" cy="1431161"/>
              </a:xfrm>
              <a:prstGeom prst="rect">
                <a:avLst/>
              </a:prstGeom>
              <a:blipFill rotWithShape="1">
                <a:blip r:embed="rId3"/>
                <a:stretch>
                  <a:fillRect l="-1923" t="-340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92071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58688"/>
                <a:ext cx="820891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todos os números compreendidos entre 40 e 60 e indica os que são: 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4.1. </a:t>
                </a:r>
                <a:r>
                  <a:rPr lang="pt-PT" sz="2400" dirty="0"/>
                  <a:t>divisíveis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</m:t>
                    </m:r>
                  </m:oMath>
                </a14:m>
                <a:r>
                  <a:rPr lang="pt-PT" sz="2400" dirty="0"/>
                  <a:t>;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4.2. </a:t>
                </a:r>
                <a:r>
                  <a:rPr lang="pt-PT" sz="2400" dirty="0"/>
                  <a:t>múltiplos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 e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</m:t>
                    </m:r>
                  </m:oMath>
                </a14:m>
                <a:r>
                  <a:rPr lang="pt-PT" sz="2400" dirty="0"/>
                  <a:t>;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4.3. </a:t>
                </a:r>
                <a:r>
                  <a:rPr lang="pt-PT" sz="2400" dirty="0"/>
                  <a:t>divisíveis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;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4.4. </a:t>
                </a:r>
                <a:r>
                  <a:rPr lang="pt-PT" sz="2400" dirty="0"/>
                  <a:t>números primos cuja soma é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100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58688"/>
                <a:ext cx="8208912" cy="2677656"/>
              </a:xfrm>
              <a:prstGeom prst="rect">
                <a:avLst/>
              </a:prstGeom>
              <a:blipFill rotWithShape="1">
                <a:blip r:embed="rId2"/>
                <a:stretch>
                  <a:fillRect l="-1189" t="-1822" r="-1114" b="-4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1637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11560" y="1391271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4.1.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872572" y="2334364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2334364"/>
                <a:ext cx="2397600" cy="461665"/>
              </a:xfrm>
              <a:prstGeom prst="rect">
                <a:avLst/>
              </a:prstGeom>
              <a:blipFill rotWithShape="1">
                <a:blip r:embed="rId2"/>
                <a:stretch>
                  <a:fillRect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872572" y="2869901"/>
            <a:ext cx="2397600" cy="16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1054725" y="3080077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725" y="3080077"/>
                <a:ext cx="7920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2231801" y="3080077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801" y="3080077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arredondado 8"/>
              <p:cNvSpPr/>
              <p:nvPr/>
            </p:nvSpPr>
            <p:spPr>
              <a:xfrm>
                <a:off x="1702797" y="3763026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arredond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797" y="3763026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4499992" y="138410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5240172" y="2344264"/>
                <a:ext cx="3004236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Múltiplos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</m:oMath>
                </a14:m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 e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172" y="2344264"/>
                <a:ext cx="300423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215" t="-9091" b="-28571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5240172" y="2879801"/>
            <a:ext cx="3004236" cy="17543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arredondado 14"/>
              <p:cNvSpPr/>
              <p:nvPr/>
            </p:nvSpPr>
            <p:spPr>
              <a:xfrm>
                <a:off x="6346290" y="3329942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arredondad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290" y="3329942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032354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02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39552" y="1345778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4.3.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872572" y="2334364"/>
                <a:ext cx="2397600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Divisíveis por </a:t>
                </a:r>
                <a14:m>
                  <m:oMath xmlns:m="http://schemas.openxmlformats.org/officeDocument/2006/math">
                    <m:r>
                      <a:rPr lang="pt-PT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2334364"/>
                <a:ext cx="2397600" cy="461665"/>
              </a:xfrm>
              <a:prstGeom prst="rect">
                <a:avLst/>
              </a:prstGeom>
              <a:blipFill rotWithShape="1">
                <a:blip r:embed="rId2"/>
                <a:stretch>
                  <a:fillRect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872572" y="2869901"/>
            <a:ext cx="2397600" cy="223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1054725" y="3080077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725" y="3080077"/>
                <a:ext cx="7920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2231801" y="3080077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801" y="3080077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arredondado 8"/>
              <p:cNvSpPr/>
              <p:nvPr/>
            </p:nvSpPr>
            <p:spPr>
              <a:xfrm>
                <a:off x="1054725" y="3763026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arredond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725" y="3763026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4784234" y="1340768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4.4.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240172" y="2344264"/>
            <a:ext cx="3004236" cy="83099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Números primos cuja soma é 100.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40172" y="3236726"/>
            <a:ext cx="3004236" cy="190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arredondado 16"/>
              <p:cNvSpPr/>
              <p:nvPr/>
            </p:nvSpPr>
            <p:spPr>
              <a:xfrm>
                <a:off x="2231801" y="3756964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arredondad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801" y="3756964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arredondado 17"/>
              <p:cNvSpPr/>
              <p:nvPr/>
            </p:nvSpPr>
            <p:spPr>
              <a:xfrm>
                <a:off x="1054725" y="4513446"/>
                <a:ext cx="792000" cy="49973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arredondad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725" y="4513446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chemeClr val="accent2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arredondado 18"/>
              <p:cNvSpPr/>
              <p:nvPr/>
            </p:nvSpPr>
            <p:spPr>
              <a:xfrm>
                <a:off x="6948264" y="375881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arredondad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3758818"/>
                <a:ext cx="792000" cy="499730"/>
              </a:xfrm>
              <a:prstGeom prst="round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arredondado 19"/>
              <p:cNvSpPr/>
              <p:nvPr/>
            </p:nvSpPr>
            <p:spPr>
              <a:xfrm>
                <a:off x="5595989" y="3767871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arredondad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989" y="3767871"/>
                <a:ext cx="792000" cy="499730"/>
              </a:xfrm>
              <a:prstGeom prst="round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493982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78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58688"/>
                <a:ext cx="820891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o número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𝟖𝟓</m:t>
                    </m:r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. Que valores pode tomar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 para que o número seja: 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5.1. </a:t>
                </a:r>
                <a:r>
                  <a:rPr lang="pt-PT" sz="2400" dirty="0"/>
                  <a:t>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?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5.2. </a:t>
                </a:r>
                <a:r>
                  <a:rPr lang="pt-PT" sz="2400" dirty="0"/>
                  <a:t>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 e não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</m:t>
                    </m:r>
                  </m:oMath>
                </a14:m>
                <a:r>
                  <a:rPr lang="pt-PT" sz="2400" dirty="0"/>
                  <a:t>?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5.3. </a:t>
                </a:r>
                <a:r>
                  <a:rPr lang="pt-PT" sz="2400" dirty="0"/>
                  <a:t>múltiplo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 e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</m:t>
                    </m:r>
                  </m:oMath>
                </a14:m>
                <a:r>
                  <a:rPr lang="pt-PT" sz="2400" dirty="0"/>
                  <a:t>?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5.4. </a:t>
                </a:r>
                <a:r>
                  <a:rPr lang="pt-PT" sz="2400" dirty="0"/>
                  <a:t>um número primo?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58688"/>
                <a:ext cx="8208912" cy="2677656"/>
              </a:xfrm>
              <a:prstGeom prst="rect">
                <a:avLst/>
              </a:prstGeom>
              <a:blipFill rotWithShape="1">
                <a:blip r:embed="rId2"/>
                <a:stretch>
                  <a:fillRect l="-1189" t="-1822" r="-1114" b="-4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4842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52804" y="141277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5.1.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872572" y="2334364"/>
                <a:ext cx="2619308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Divisível 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</m:oMath>
                </a14:m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𝟒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2334364"/>
                <a:ext cx="261930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63"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872572" y="2869901"/>
            <a:ext cx="2619308" cy="140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2409926" y="3236726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926" y="3236726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4797486" y="1412777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5.2.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5240172" y="2344264"/>
                <a:ext cx="3004236" cy="830997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Divisível por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𝟑</m:t>
                    </m:r>
                  </m:oMath>
                </a14:m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  e não por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172" y="2344264"/>
                <a:ext cx="3004236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417" t="-5072" r="-3239" b="-15217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5240172" y="3247926"/>
            <a:ext cx="3004236" cy="100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arredondado 15"/>
              <p:cNvSpPr/>
              <p:nvPr/>
            </p:nvSpPr>
            <p:spPr>
              <a:xfrm>
                <a:off x="1167740" y="3222723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arredondad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740" y="3222723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arredondado 16"/>
              <p:cNvSpPr/>
              <p:nvPr/>
            </p:nvSpPr>
            <p:spPr>
              <a:xfrm>
                <a:off x="5580112" y="3427117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arredondad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427117"/>
                <a:ext cx="792000" cy="499730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arredondado 7"/>
              <p:cNvSpPr/>
              <p:nvPr/>
            </p:nvSpPr>
            <p:spPr>
              <a:xfrm>
                <a:off x="7164288" y="3427117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rgbClr val="00B05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3427117"/>
                <a:ext cx="792000" cy="49973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rgbClr val="00B05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493982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87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8" grpId="0" animBg="1"/>
      <p:bldP spid="10" grpId="0"/>
      <p:bldP spid="13" grpId="0" animBg="1"/>
      <p:bldP spid="14" grpId="0" animBg="1"/>
      <p:bldP spid="16" grpId="0" animBg="1"/>
      <p:bldP spid="17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872572" y="2334364"/>
                <a:ext cx="2835332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Múltiplo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𝟐</m:t>
                    </m:r>
                  </m:oMath>
                </a14:m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 e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572" y="2334364"/>
                <a:ext cx="283533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927"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872572" y="2869901"/>
            <a:ext cx="2835332" cy="15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784234" y="138315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5.4.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240172" y="2344264"/>
            <a:ext cx="3004236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Um número primo 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5240172" y="2901306"/>
            <a:ext cx="3004236" cy="147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arredondado 15"/>
              <p:cNvSpPr/>
              <p:nvPr/>
            </p:nvSpPr>
            <p:spPr>
              <a:xfrm>
                <a:off x="1907792" y="3331726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arredondad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92" y="3331726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arredondado 16"/>
              <p:cNvSpPr/>
              <p:nvPr/>
            </p:nvSpPr>
            <p:spPr>
              <a:xfrm>
                <a:off x="5803463" y="3097091"/>
                <a:ext cx="792000" cy="499730"/>
              </a:xfrm>
              <a:prstGeom prst="roundRect">
                <a:avLst/>
              </a:prstGeom>
              <a:solidFill>
                <a:srgbClr val="D1E4E5"/>
              </a:solid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arredondad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463" y="3097091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006666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arredondado 14"/>
              <p:cNvSpPr/>
              <p:nvPr/>
            </p:nvSpPr>
            <p:spPr>
              <a:xfrm>
                <a:off x="5803463" y="3790556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arredondad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463" y="3790556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arredondado 17"/>
              <p:cNvSpPr/>
              <p:nvPr/>
            </p:nvSpPr>
            <p:spPr>
              <a:xfrm>
                <a:off x="7020272" y="3097091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arredondad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3097091"/>
                <a:ext cx="792000" cy="499730"/>
              </a:xfrm>
              <a:prstGeom prst="round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52804" y="141277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5.3. </a:t>
            </a:r>
            <a:endParaRPr lang="pt-PT" sz="2400" dirty="0"/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454720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55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3" grpId="0" animBg="1"/>
      <p:bldP spid="14" grpId="0" animBg="1"/>
      <p:bldP spid="16" grpId="0" animBg="1"/>
      <p:bldP spid="17" grpId="0" animBg="1"/>
      <p:bldP spid="15" grpId="0" animBg="1"/>
      <p:bldP spid="18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76470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/>
          </a:p>
        </p:txBody>
      </p:sp>
      <p:sp>
        <p:nvSpPr>
          <p:cNvPr id="3" name="Rectângulo 2"/>
          <p:cNvSpPr/>
          <p:nvPr/>
        </p:nvSpPr>
        <p:spPr>
          <a:xfrm>
            <a:off x="467544" y="583761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6.</a:t>
            </a:r>
            <a:r>
              <a:rPr lang="pt-PT" sz="2400" b="1" dirty="0"/>
              <a:t> </a:t>
            </a:r>
            <a:r>
              <a:rPr lang="pt-PT" sz="2400" dirty="0"/>
              <a:t>Considera os números </a:t>
            </a:r>
          </a:p>
          <a:p>
            <a:pPr marL="457200" indent="-457200">
              <a:buAutoNum type="arabicPeriod" startAt="5"/>
            </a:pPr>
            <a:endParaRPr lang="pt-PT" sz="2400" dirty="0"/>
          </a:p>
          <a:p>
            <a:endParaRPr lang="pt-PT" sz="2400" dirty="0">
              <a:solidFill>
                <a:srgbClr val="C00000"/>
              </a:solidFill>
            </a:endParaRPr>
          </a:p>
          <a:p>
            <a:pPr marL="273050"/>
            <a:r>
              <a:rPr lang="pt-PT" sz="2400" dirty="0"/>
              <a:t>Indica os que são: 	</a:t>
            </a:r>
          </a:p>
          <a:p>
            <a:pPr marL="273050"/>
            <a:r>
              <a:rPr lang="pt-PT" sz="2400" dirty="0">
                <a:solidFill>
                  <a:srgbClr val="C00000"/>
                </a:solidFill>
              </a:rPr>
              <a:t>6.1. </a:t>
            </a:r>
            <a:r>
              <a:rPr lang="pt-PT" sz="2400" dirty="0"/>
              <a:t>números pares; </a:t>
            </a:r>
          </a:p>
          <a:p>
            <a:pPr marL="273050"/>
            <a:r>
              <a:rPr lang="pt-PT" sz="2400" dirty="0">
                <a:solidFill>
                  <a:srgbClr val="C00000"/>
                </a:solidFill>
              </a:rPr>
              <a:t>6.2. </a:t>
            </a:r>
            <a:r>
              <a:rPr lang="pt-PT" sz="2400" dirty="0"/>
              <a:t>múltiplos de  9; </a:t>
            </a:r>
          </a:p>
          <a:p>
            <a:pPr marL="273050"/>
            <a:r>
              <a:rPr lang="pt-PT" sz="2400" dirty="0">
                <a:solidFill>
                  <a:srgbClr val="C00000"/>
                </a:solidFill>
              </a:rPr>
              <a:t>6.3. </a:t>
            </a:r>
            <a:r>
              <a:rPr lang="pt-PT" sz="2400" dirty="0"/>
              <a:t>números divisíveis por  3; </a:t>
            </a:r>
          </a:p>
          <a:p>
            <a:pPr marL="273050"/>
            <a:r>
              <a:rPr lang="pt-PT" sz="2400" dirty="0">
                <a:solidFill>
                  <a:srgbClr val="C00000"/>
                </a:solidFill>
              </a:rPr>
              <a:t>6.4. </a:t>
            </a:r>
            <a:r>
              <a:rPr lang="pt-PT" sz="2400" dirty="0"/>
              <a:t>números divisíveis por  5; </a:t>
            </a:r>
          </a:p>
          <a:p>
            <a:pPr marL="273050"/>
            <a:r>
              <a:rPr lang="pt-PT" sz="2400" dirty="0">
                <a:solidFill>
                  <a:srgbClr val="C00000"/>
                </a:solidFill>
              </a:rPr>
              <a:t>6.5</a:t>
            </a:r>
            <a:r>
              <a:rPr lang="pt-PT" sz="2400" dirty="0"/>
              <a:t>. números primos; </a:t>
            </a:r>
          </a:p>
          <a:p>
            <a:pPr marL="273050"/>
            <a:r>
              <a:rPr lang="pt-PT" sz="2400" dirty="0">
                <a:solidFill>
                  <a:srgbClr val="C00000"/>
                </a:solidFill>
              </a:rPr>
              <a:t>6.6. </a:t>
            </a:r>
            <a:r>
              <a:rPr lang="pt-PT" sz="2400" dirty="0"/>
              <a:t>números compostos.</a:t>
            </a:r>
          </a:p>
        </p:txBody>
      </p:sp>
      <p:pic>
        <p:nvPicPr>
          <p:cNvPr id="1026" name="Picture 2" descr="C:\Users\Susana\Desktop\areal\Trabalho_parte1\nu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147" y="1135473"/>
            <a:ext cx="6027706" cy="54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16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552804" y="141277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6.1. </a:t>
            </a:r>
            <a:endParaRPr lang="pt-PT" sz="24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193197" y="2348880"/>
            <a:ext cx="2514707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Números Pares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1193197" y="2884417"/>
            <a:ext cx="2514707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050" name="Picture 2" descr="C:\Users\Susana\Desktop\areal\Trabalho_parte1\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412" y="3179604"/>
            <a:ext cx="577456" cy="52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usana\Desktop\areal\Trabalho_parte1\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807" y="3165194"/>
            <a:ext cx="604185" cy="55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usana\Desktop\areal\Trabalho_parte1\8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97" y="3200819"/>
            <a:ext cx="632585" cy="51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/>
          <p:cNvSpPr txBox="1"/>
          <p:nvPr/>
        </p:nvSpPr>
        <p:spPr>
          <a:xfrm>
            <a:off x="4784234" y="1409663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6.2.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5366629" y="2382530"/>
                <a:ext cx="2514707" cy="461665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Múltiplos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𝟗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629" y="2382530"/>
                <a:ext cx="2514707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8974" b="-26923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ixaDeTexto 25"/>
          <p:cNvSpPr txBox="1"/>
          <p:nvPr/>
        </p:nvSpPr>
        <p:spPr>
          <a:xfrm>
            <a:off x="5366629" y="2918067"/>
            <a:ext cx="2514707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053" name="Picture 5" descr="C:\Users\Susana\Desktop\areal\Trabalho_parte1\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982" y="3199939"/>
            <a:ext cx="576000" cy="52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usana\Desktop\areal\Trabalho_parte1\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3246548"/>
            <a:ext cx="576000" cy="45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454720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09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1" grpId="0" animBg="1"/>
      <p:bldP spid="22" grpId="0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6"/>
          <p:cNvSpPr txBox="1"/>
          <p:nvPr/>
        </p:nvSpPr>
        <p:spPr>
          <a:xfrm>
            <a:off x="5429036" y="3190434"/>
            <a:ext cx="2514707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1193197" y="2276872"/>
                <a:ext cx="2514707" cy="830997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Números divisíveis por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𝟑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197" y="2276872"/>
                <a:ext cx="2514707" cy="830997"/>
              </a:xfrm>
              <a:prstGeom prst="rect">
                <a:avLst/>
              </a:prstGeom>
              <a:blipFill rotWithShape="1">
                <a:blip r:embed="rId2"/>
                <a:stretch>
                  <a:fillRect t="-5072" b="-15217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aixaDeTexto 20"/>
          <p:cNvSpPr txBox="1"/>
          <p:nvPr/>
        </p:nvSpPr>
        <p:spPr>
          <a:xfrm>
            <a:off x="1193197" y="3168659"/>
            <a:ext cx="2514707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051" name="Picture 3" descr="C:\Users\Susana\Desktop\areal\Trabalho_parte1\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42" y="3422249"/>
            <a:ext cx="604185" cy="55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usana\Desktop\areal\Trabalho_parte1\8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327" y="3448556"/>
            <a:ext cx="632585" cy="51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/>
          <p:cNvSpPr txBox="1"/>
          <p:nvPr/>
        </p:nvSpPr>
        <p:spPr>
          <a:xfrm>
            <a:off x="4784234" y="141277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6.4. </a:t>
            </a:r>
          </a:p>
        </p:txBody>
      </p:sp>
      <p:pic>
        <p:nvPicPr>
          <p:cNvPr id="2053" name="Picture 5" descr="C:\Users\Susana\Desktop\areal\Trabalho_parte1\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357" y="3448556"/>
            <a:ext cx="576000" cy="52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usana\Desktop\areal\Trabalho_parte1\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68" y="3495165"/>
            <a:ext cx="576000" cy="45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Susana\Desktop\areal\Trabalho_parte1\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524" y="3485061"/>
            <a:ext cx="576000" cy="45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5429036" y="2298647"/>
                <a:ext cx="2514707" cy="830997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Números divisíveis por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𝟓</m:t>
                    </m:r>
                  </m:oMath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036" y="2298647"/>
                <a:ext cx="2514707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072" b="-15217"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C:\Users\Susana\Desktop\areal\Trabalho_parte1\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465" y="3485061"/>
            <a:ext cx="468000" cy="51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Susana\Desktop\areal\Trabalho_parte1\num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41" t="12459" r="41713"/>
          <a:stretch/>
        </p:blipFill>
        <p:spPr bwMode="auto">
          <a:xfrm>
            <a:off x="1133394" y="3522741"/>
            <a:ext cx="720081" cy="47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52804" y="141277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6.3. </a:t>
            </a:r>
            <a:endParaRPr lang="pt-PT" sz="2400" dirty="0"/>
          </a:p>
        </p:txBody>
      </p:sp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659089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13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" grpId="0" animBg="1"/>
      <p:bldP spid="21" grpId="0" animBg="1"/>
      <p:bldP spid="22" grpId="0"/>
      <p:bldP spid="24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193197" y="2175877"/>
            <a:ext cx="2514707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Números Primos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1193197" y="2711414"/>
            <a:ext cx="2514707" cy="12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784234" y="141277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6.6. 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366629" y="2209527"/>
            <a:ext cx="2877779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Números Compostos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5366629" y="2745064"/>
            <a:ext cx="2877779" cy="12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053" name="Picture 5" descr="C:\Users\Susana\Desktop\areal\Trabalho_parte1\9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878" y="3431761"/>
            <a:ext cx="576000" cy="52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usana\Desktop\areal\Trabalho_parte1\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41" y="2960697"/>
            <a:ext cx="576000" cy="45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Susana\Desktop\areal\Trabalho_parte1\1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925" y="3033339"/>
            <a:ext cx="576000" cy="55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usana\Desktop\areal\Trabalho_parte1\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272" y="3044399"/>
            <a:ext cx="504000" cy="5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Susana\Desktop\areal\Trabalho_parte1\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623" y="2907276"/>
            <a:ext cx="577456" cy="52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Susana\Desktop\areal\Trabalho_parte1\8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897" y="3453536"/>
            <a:ext cx="632585" cy="51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Susana\Desktop\areal\Trabalho_parte1\2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04" y="2919151"/>
            <a:ext cx="576000" cy="55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52804" y="141277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6.5. </a:t>
            </a:r>
            <a:endParaRPr lang="pt-PT" sz="2400" dirty="0"/>
          </a:p>
        </p:txBody>
      </p:sp>
      <p:graphicFrame>
        <p:nvGraphicFramePr>
          <p:cNvPr id="27" name="Tabela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978584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046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  <p:bldP spid="25" grpId="0" animBg="1"/>
      <p:bldP spid="26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8932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7. </a:t>
            </a:r>
            <a:r>
              <a:rPr lang="pt-PT" sz="2400" b="1" dirty="0">
                <a:solidFill>
                  <a:srgbClr val="002060"/>
                </a:solidFill>
              </a:rPr>
              <a:t>Escreve todos os números primos compreendidos entre 10 e 30.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899592" y="1627044"/>
                <a:ext cx="770485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11 ,  13 ,  17 ,  19 ,  23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29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627044"/>
                <a:ext cx="77048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26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0352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8932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Escreve os números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marL="355600" algn="just"/>
            <a:r>
              <a:rPr lang="pt-PT" sz="2400" dirty="0">
                <a:solidFill>
                  <a:srgbClr val="C00000"/>
                </a:solidFill>
              </a:rPr>
              <a:t>8.1. </a:t>
            </a:r>
            <a:r>
              <a:rPr lang="pt-PT" sz="2400" dirty="0"/>
              <a:t>como soma de números primos distintos; </a:t>
            </a:r>
          </a:p>
          <a:p>
            <a:pPr marL="355600" algn="just"/>
            <a:r>
              <a:rPr lang="pt-PT" sz="2400" dirty="0">
                <a:solidFill>
                  <a:srgbClr val="C00000"/>
                </a:solidFill>
              </a:rPr>
              <a:t>8.2. </a:t>
            </a:r>
            <a:r>
              <a:rPr lang="pt-PT" sz="2400" dirty="0"/>
              <a:t>como produto de números primos.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arredondado 4"/>
              <p:cNvSpPr/>
              <p:nvPr/>
            </p:nvSpPr>
            <p:spPr>
              <a:xfrm>
                <a:off x="2956054" y="1278121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arredondad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54" y="1278121"/>
                <a:ext cx="7920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4133130" y="1278121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130" y="1278121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5250771" y="1278121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771" y="1278121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762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8932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Escreve os números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marL="355600" algn="just"/>
            <a:r>
              <a:rPr lang="pt-PT" sz="2400" dirty="0">
                <a:solidFill>
                  <a:srgbClr val="C00000"/>
                </a:solidFill>
              </a:rPr>
              <a:t>8.1. </a:t>
            </a:r>
            <a:r>
              <a:rPr lang="pt-PT" sz="2400" dirty="0"/>
              <a:t>como soma de números primos distintos;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arredondado 4"/>
              <p:cNvSpPr/>
              <p:nvPr/>
            </p:nvSpPr>
            <p:spPr>
              <a:xfrm>
                <a:off x="2956054" y="1278121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arredondad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54" y="1278121"/>
                <a:ext cx="7920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4133130" y="1278121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130" y="1278121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5250771" y="1278121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771" y="1278121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arredondado 8"/>
              <p:cNvSpPr/>
              <p:nvPr/>
            </p:nvSpPr>
            <p:spPr>
              <a:xfrm>
                <a:off x="2273808" y="3520160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arredond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808" y="3520160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083054" y="3520160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054" y="3520160"/>
                <a:ext cx="43204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3515102" y="3508285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102" y="3508285"/>
                <a:ext cx="679930" cy="49973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195032" y="3539192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032" y="3539192"/>
                <a:ext cx="43204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4600671" y="3508993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671" y="3508993"/>
                <a:ext cx="679930" cy="49973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092954" y="4159435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954" y="4159435"/>
                <a:ext cx="43204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15"/>
              <p:cNvSpPr/>
              <p:nvPr/>
            </p:nvSpPr>
            <p:spPr>
              <a:xfrm>
                <a:off x="3525002" y="4147560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002" y="4147560"/>
                <a:ext cx="679930" cy="49973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204932" y="4178467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932" y="4178467"/>
                <a:ext cx="432048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4610571" y="4148268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571" y="4148268"/>
                <a:ext cx="679930" cy="49973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259832" y="4176492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9832" y="4176492"/>
                <a:ext cx="432048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5665471" y="4146293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471" y="4146293"/>
                <a:ext cx="679930" cy="49973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6350581" y="4174681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581" y="4174681"/>
                <a:ext cx="432048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ângulo 23"/>
              <p:cNvSpPr/>
              <p:nvPr/>
            </p:nvSpPr>
            <p:spPr>
              <a:xfrm>
                <a:off x="6756220" y="4144482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Rec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6220" y="4144482"/>
                <a:ext cx="679930" cy="499730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arredondado 24"/>
              <p:cNvSpPr/>
              <p:nvPr/>
            </p:nvSpPr>
            <p:spPr>
              <a:xfrm>
                <a:off x="2273808" y="4176492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arredondad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808" y="4176492"/>
                <a:ext cx="792000" cy="499730"/>
              </a:xfrm>
              <a:prstGeom prst="round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3104829" y="4789603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829" y="4789603"/>
                <a:ext cx="432048" cy="461665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3536877" y="4777728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877" y="4777728"/>
                <a:ext cx="679930" cy="499730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4216807" y="4808635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07" y="4808635"/>
                <a:ext cx="432048" cy="461665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4622446" y="4778436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446" y="4778436"/>
                <a:ext cx="679930" cy="499730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arredondado 29"/>
              <p:cNvSpPr/>
              <p:nvPr/>
            </p:nvSpPr>
            <p:spPr>
              <a:xfrm>
                <a:off x="2301183" y="4801478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arredondad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183" y="4801478"/>
                <a:ext cx="792000" cy="499730"/>
              </a:xfrm>
              <a:prstGeom prst="roundRect">
                <a:avLst/>
              </a:prstGeom>
              <a:blipFill rotWithShape="1">
                <a:blip r:embed="rId2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32" name="Tabe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91100"/>
              </p:ext>
            </p:extLst>
          </p:nvPr>
        </p:nvGraphicFramePr>
        <p:xfrm>
          <a:off x="927192" y="2683768"/>
          <a:ext cx="738922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9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97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 animBg="1"/>
      <p:bldP spid="6" grpId="0"/>
      <p:bldP spid="10" grpId="0" animBg="1"/>
      <p:bldP spid="11" grpId="0"/>
      <p:bldP spid="12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3" grpId="0"/>
      <p:bldP spid="24" grpId="0" animBg="1"/>
      <p:bldP spid="25" grpId="0" animBg="1"/>
      <p:bldP spid="26" grpId="0"/>
      <p:bldP spid="27" grpId="0" animBg="1"/>
      <p:bldP spid="28" grpId="0"/>
      <p:bldP spid="29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32184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Escreve os números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marL="355600" algn="just"/>
            <a:r>
              <a:rPr lang="pt-PT" sz="2400" dirty="0">
                <a:solidFill>
                  <a:srgbClr val="C00000"/>
                </a:solidFill>
              </a:rPr>
              <a:t>8.2. </a:t>
            </a:r>
            <a:r>
              <a:rPr lang="pt-PT" sz="2400" dirty="0"/>
              <a:t>como produto de números primos.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arredondado 4"/>
              <p:cNvSpPr/>
              <p:nvPr/>
            </p:nvSpPr>
            <p:spPr>
              <a:xfrm>
                <a:off x="2956054" y="1291373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arredondad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054" y="1291373"/>
                <a:ext cx="792000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arredondado 6"/>
              <p:cNvSpPr/>
              <p:nvPr/>
            </p:nvSpPr>
            <p:spPr>
              <a:xfrm>
                <a:off x="4133130" y="1291373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arredondad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3130" y="1291373"/>
                <a:ext cx="792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arredondado 7"/>
              <p:cNvSpPr/>
              <p:nvPr/>
            </p:nvSpPr>
            <p:spPr>
              <a:xfrm>
                <a:off x="5250771" y="1291373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arredondad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771" y="1291373"/>
                <a:ext cx="792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arredondado 8"/>
              <p:cNvSpPr/>
              <p:nvPr/>
            </p:nvSpPr>
            <p:spPr>
              <a:xfrm>
                <a:off x="2273808" y="3664176"/>
                <a:ext cx="792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arredondad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808" y="3664176"/>
                <a:ext cx="792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083054" y="3664176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054" y="3664176"/>
                <a:ext cx="43204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3515102" y="3652301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102" y="3652301"/>
                <a:ext cx="679930" cy="49973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195032" y="3683208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032" y="3683208"/>
                <a:ext cx="43204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4600671" y="3653009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671" y="3653009"/>
                <a:ext cx="679930" cy="49973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092954" y="4303451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954" y="4303451"/>
                <a:ext cx="43204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15"/>
              <p:cNvSpPr/>
              <p:nvPr/>
            </p:nvSpPr>
            <p:spPr>
              <a:xfrm>
                <a:off x="3525002" y="4291576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002" y="4291576"/>
                <a:ext cx="679930" cy="49973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204932" y="4322483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932" y="4322483"/>
                <a:ext cx="432048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4610571" y="4292284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571" y="4292284"/>
                <a:ext cx="679930" cy="499730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arredondado 24"/>
              <p:cNvSpPr/>
              <p:nvPr/>
            </p:nvSpPr>
            <p:spPr>
              <a:xfrm>
                <a:off x="2273808" y="4320508"/>
                <a:ext cx="792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Rectângulo arredondad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808" y="4320508"/>
                <a:ext cx="792000" cy="499730"/>
              </a:xfrm>
              <a:prstGeom prst="roundRect">
                <a:avLst/>
              </a:prstGeom>
              <a:blipFill rotWithShape="1">
                <a:blip r:embed="rId15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3104829" y="4933619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829" y="4933619"/>
                <a:ext cx="432048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3536877" y="4921744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877" y="4921744"/>
                <a:ext cx="679930" cy="49973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4216807" y="4952651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07" y="4952651"/>
                <a:ext cx="432048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4622446" y="4922452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446" y="4922452"/>
                <a:ext cx="679930" cy="49973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arredondado 29"/>
              <p:cNvSpPr/>
              <p:nvPr/>
            </p:nvSpPr>
            <p:spPr>
              <a:xfrm>
                <a:off x="2301183" y="4945494"/>
                <a:ext cx="792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arredondad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183" y="4945494"/>
                <a:ext cx="792000" cy="499730"/>
              </a:xfrm>
              <a:prstGeom prst="roundRect">
                <a:avLst/>
              </a:prstGeom>
              <a:blipFill rotWithShape="1">
                <a:blip r:embed="rId20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297432" y="3693108"/>
                <a:ext cx="432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432" y="3693108"/>
                <a:ext cx="432048" cy="46166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5703071" y="3662909"/>
                <a:ext cx="679930" cy="499730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071" y="3662909"/>
                <a:ext cx="679930" cy="499730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011349"/>
              </p:ext>
            </p:extLst>
          </p:nvPr>
        </p:nvGraphicFramePr>
        <p:xfrm>
          <a:off x="999200" y="2755776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85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9" grpId="0" animBg="1"/>
      <p:bldP spid="6" grpId="0"/>
      <p:bldP spid="10" grpId="0" animBg="1"/>
      <p:bldP spid="11" grpId="0"/>
      <p:bldP spid="12" grpId="0" animBg="1"/>
      <p:bldP spid="15" grpId="0"/>
      <p:bldP spid="16" grpId="0" animBg="1"/>
      <p:bldP spid="17" grpId="0"/>
      <p:bldP spid="18" grpId="0" animBg="1"/>
      <p:bldP spid="25" grpId="0" animBg="1"/>
      <p:bldP spid="26" grpId="0"/>
      <p:bldP spid="27" grpId="0" animBg="1"/>
      <p:bldP spid="28" grpId="0"/>
      <p:bldP spid="29" grpId="0" animBg="1"/>
      <p:bldP spid="30" grpId="0" animBg="1"/>
      <p:bldP spid="31" grpId="0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45436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9.  </a:t>
            </a:r>
            <a:r>
              <a:rPr lang="pt-PT" sz="2400" b="1" dirty="0">
                <a:solidFill>
                  <a:srgbClr val="002060"/>
                </a:solidFill>
              </a:rPr>
              <a:t>Identifica quais dos seguintes números são números primos e quais são números compostos.</a:t>
            </a:r>
          </a:p>
        </p:txBody>
      </p:sp>
      <p:pic>
        <p:nvPicPr>
          <p:cNvPr id="6146" name="Picture 2" descr="C:\Users\Susana\Desktop\areal\Trabalho_parte1\DB_NMSI6EP_P1_P001_033_20162390_3P-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43" y="1700808"/>
            <a:ext cx="7920880" cy="122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069393" y="3829767"/>
            <a:ext cx="2880000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Números Primos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069393" y="4365304"/>
            <a:ext cx="2880000" cy="18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4568729" y="3825104"/>
            <a:ext cx="2880000" cy="4616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Números Compostos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568729" y="4360641"/>
            <a:ext cx="2880000" cy="18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6147" name="Picture 3" descr="C:\Users\Susana\Desktop\areal\Trabalho_parte1\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152" y="4473176"/>
            <a:ext cx="972000" cy="76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usana\Desktop\areal\Trabalho_parte1\2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05" y="4517436"/>
            <a:ext cx="972000" cy="65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Susana\Desktop\areal\Trabalho_parte1\4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80" y="4500067"/>
            <a:ext cx="972000" cy="68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Susana\Desktop\areal\Trabalho_parte1\4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055" y="4477508"/>
            <a:ext cx="972000" cy="65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Susana\Desktop\areal\Trabalho_parte1\5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047" y="5312313"/>
            <a:ext cx="972000" cy="61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Susana\Desktop\areal\Trabalho_parte1\10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125" y="5272833"/>
            <a:ext cx="972000" cy="73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Susana\Desktop\areal\Trabalho_parte1\5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729" y="5283329"/>
            <a:ext cx="972000" cy="68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Susana\Desktop\areal\Trabalho_parte1\99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14" y="5300438"/>
            <a:ext cx="972000" cy="60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176155"/>
              </p:ext>
            </p:extLst>
          </p:nvPr>
        </p:nvGraphicFramePr>
        <p:xfrm>
          <a:off x="639160" y="3115816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68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8932"/>
                <a:ext cx="81369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10.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O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𝟑𝟓𝟕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é primo ou composto? Justifica a tua resposta.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8932"/>
                <a:ext cx="8136904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199" t="-5882" r="-1199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971600" y="1700808"/>
                <a:ext cx="748883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O número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357</m:t>
                    </m:r>
                  </m:oMath>
                </a14:m>
                <a:r>
                  <a:rPr lang="pt-PT" sz="2400" dirty="0"/>
                  <a:t>  é composto, pois é divisível por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700808"/>
                <a:ext cx="748883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2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5292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65924"/>
                <a:ext cx="8136904" cy="3662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Indica se as seguintes afirmações são verdadeiras ou falsas. Justifica. </a:t>
                </a:r>
              </a:p>
              <a:p>
                <a:pPr algn="just"/>
                <a:endParaRPr lang="pt-PT" sz="24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(A) </a:t>
                </a:r>
                <a:r>
                  <a:rPr lang="pt-PT" sz="2400" dirty="0"/>
                  <a:t>Todos os números pares são compostos.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(B) </a:t>
                </a:r>
                <a:r>
                  <a:rPr lang="pt-PT" sz="2400" dirty="0"/>
                  <a:t>Todos os números ímpares são primos.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19</m:t>
                    </m:r>
                  </m:oMath>
                </a14:m>
                <a:r>
                  <a:rPr lang="pt-PT" sz="2400" dirty="0"/>
                  <a:t>  é um número primo.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(D)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124</m:t>
                    </m:r>
                  </m:oMath>
                </a14:m>
                <a:r>
                  <a:rPr lang="pt-PT" sz="2400" dirty="0"/>
                  <a:t>  é um número composto.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 (E) </a:t>
                </a:r>
                <a:r>
                  <a:rPr lang="pt-PT" sz="2400" dirty="0"/>
                  <a:t>Se um número termina em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 0</m:t>
                    </m:r>
                  </m:oMath>
                </a14:m>
                <a:r>
                  <a:rPr lang="pt-PT" sz="2400" dirty="0"/>
                  <a:t>, então não é primo.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65924"/>
                <a:ext cx="8136904" cy="3662541"/>
              </a:xfrm>
              <a:prstGeom prst="rect">
                <a:avLst/>
              </a:prstGeom>
              <a:blipFill rotWithShape="1">
                <a:blip r:embed="rId3"/>
                <a:stretch>
                  <a:fillRect l="-1199" t="-1331" r="-1199" b="-28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847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077344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>
                          <a:solidFill>
                            <a:srgbClr val="C00000"/>
                          </a:solidFill>
                        </a:rPr>
                        <a:t>Resolução 11.: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598308" y="1335005"/>
                <a:ext cx="8078148" cy="3293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(A)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Falsa</a:t>
                </a:r>
                <a:r>
                  <a:rPr lang="pt-PT" sz="2400" dirty="0"/>
                  <a:t>. O número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 2 </m:t>
                    </m:r>
                  </m:oMath>
                </a14:m>
                <a:r>
                  <a:rPr lang="pt-PT" sz="2400" dirty="0"/>
                  <a:t>é par e não é número composto.</a:t>
                </a:r>
              </a:p>
              <a:p>
                <a:endParaRPr lang="pt-PT" sz="10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Falsa</a:t>
                </a:r>
                <a:r>
                  <a:rPr lang="pt-PT" sz="2400" dirty="0"/>
                  <a:t>. O número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</m:t>
                    </m:r>
                  </m:oMath>
                </a14:m>
                <a:r>
                  <a:rPr lang="pt-PT" sz="2400" dirty="0"/>
                  <a:t> é ímpar e não é número primo.  </a:t>
                </a:r>
              </a:p>
              <a:p>
                <a:endParaRPr lang="pt-PT" sz="10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Verdadeira</a:t>
                </a:r>
                <a:r>
                  <a:rPr lang="pt-PT" sz="2400" dirty="0"/>
                  <a:t>. Os únicos divisores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19</m:t>
                    </m:r>
                  </m:oMath>
                </a14:m>
                <a:r>
                  <a:rPr lang="pt-PT" sz="2400" dirty="0"/>
                  <a:t> são 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e 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19</m:t>
                    </m:r>
                  </m:oMath>
                </a14:m>
                <a:r>
                  <a:rPr lang="pt-PT" sz="2400" dirty="0"/>
                  <a:t>.  </a:t>
                </a:r>
              </a:p>
              <a:p>
                <a:endParaRPr lang="pt-PT" sz="10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(D)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Verdadeira</a:t>
                </a:r>
                <a:r>
                  <a:rPr lang="pt-PT" sz="2400" dirty="0"/>
                  <a:t>. Os divisores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124</m:t>
                    </m:r>
                  </m:oMath>
                </a14:m>
                <a:r>
                  <a:rPr lang="pt-PT" sz="2400" dirty="0"/>
                  <a:t> são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31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62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124</m:t>
                    </m:r>
                  </m:oMath>
                </a14:m>
                <a:r>
                  <a:rPr lang="pt-PT" sz="2400" dirty="0"/>
                  <a:t>.  </a:t>
                </a:r>
              </a:p>
              <a:p>
                <a:endParaRPr lang="pt-PT" sz="1000" dirty="0"/>
              </a:p>
              <a:p>
                <a:r>
                  <a:rPr lang="pt-PT" sz="2400" dirty="0">
                    <a:solidFill>
                      <a:srgbClr val="C00000"/>
                    </a:solidFill>
                  </a:rPr>
                  <a:t>(E)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Verdadeira</a:t>
                </a:r>
                <a:r>
                  <a:rPr lang="pt-PT" sz="2400" dirty="0"/>
                  <a:t>. Se um número termina em 0, então admite mais do que os divisores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400" dirty="0"/>
                  <a:t> e o próprio número.</a:t>
                </a:r>
              </a:p>
              <a:p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08" y="1335005"/>
                <a:ext cx="8078148" cy="3293209"/>
              </a:xfrm>
              <a:prstGeom prst="rect">
                <a:avLst/>
              </a:prstGeom>
              <a:blipFill rotWithShape="1">
                <a:blip r:embed="rId3"/>
                <a:stretch>
                  <a:fillRect l="-1132" t="-148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33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5521</TotalTime>
  <Words>1105</Words>
  <Application>Microsoft Office PowerPoint</Application>
  <PresentationFormat>On-screen Show (4:3)</PresentationFormat>
  <Paragraphs>333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319</cp:revision>
  <dcterms:created xsi:type="dcterms:W3CDTF">2016-09-17T09:49:10Z</dcterms:created>
  <dcterms:modified xsi:type="dcterms:W3CDTF">2017-06-12T15:29:46Z</dcterms:modified>
</cp:coreProperties>
</file>