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media/image2.jpg" ContentType="image/png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91" r:id="rId2"/>
    <p:sldId id="297" r:id="rId3"/>
    <p:sldId id="299" r:id="rId4"/>
    <p:sldId id="298" r:id="rId5"/>
    <p:sldId id="300" r:id="rId6"/>
    <p:sldId id="301" r:id="rId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123A"/>
    <a:srgbClr val="642373"/>
    <a:srgbClr val="FFD5D5"/>
    <a:srgbClr val="D1E4E5"/>
    <a:srgbClr val="006666"/>
    <a:srgbClr val="6CA7AB"/>
    <a:srgbClr val="FFA3A3"/>
    <a:srgbClr val="FFABAB"/>
    <a:srgbClr val="FF9F9F"/>
    <a:srgbClr val="FC8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7282F-F979-4A41-864E-3ECFCD7283ED}" type="datetimeFigureOut">
              <a:rPr lang="pt-PT" smtClean="0"/>
              <a:t>29-05-2017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535BE-518A-4B5E-8365-945CAB6888E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3250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49487" y="2564904"/>
            <a:ext cx="3718457" cy="45140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ts val="2800"/>
              </a:lnSpc>
              <a:buNone/>
              <a:defRPr sz="2600" b="1">
                <a:solidFill>
                  <a:srgbClr val="C00000"/>
                </a:solidFill>
              </a:defRPr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en-US" dirty="0"/>
              <a:t>TÍTULO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49487" y="3325137"/>
            <a:ext cx="3718457" cy="3970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200">
                <a:solidFill>
                  <a:srgbClr val="C00000"/>
                </a:solidFill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err="1"/>
              <a:t>Subtítulo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673011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58" userDrawn="1">
          <p15:clr>
            <a:srgbClr val="FBAE40"/>
          </p15:clr>
        </p15:guide>
        <p15:guide id="2" pos="288" userDrawn="1">
          <p15:clr>
            <a:srgbClr val="FBAE40"/>
          </p15:clr>
        </p15:guide>
        <p15:guide id="3" pos="31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148299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78" userDrawn="1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521810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464" y="4869160"/>
            <a:ext cx="4246536" cy="1993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9402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278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23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0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34.png"/><Relationship Id="rId5" Type="http://schemas.openxmlformats.org/officeDocument/2006/relationships/image" Target="../media/image22.png"/><Relationship Id="rId10" Type="http://schemas.openxmlformats.org/officeDocument/2006/relationships/image" Target="../media/image33.png"/><Relationship Id="rId4" Type="http://schemas.openxmlformats.org/officeDocument/2006/relationships/image" Target="../media/image21.png"/><Relationship Id="rId9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49486" y="2276872"/>
            <a:ext cx="4006489" cy="938719"/>
          </a:xfrm>
        </p:spPr>
        <p:txBody>
          <a:bodyPr/>
          <a:lstStyle/>
          <a:p>
            <a:r>
              <a:rPr lang="pt-PT" i="1" dirty="0"/>
              <a:t>Novo MSI6</a:t>
            </a:r>
          </a:p>
          <a:p>
            <a:r>
              <a:rPr lang="pt-PT" dirty="0"/>
              <a:t>Números Naturais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49487" y="3325137"/>
            <a:ext cx="4006489" cy="701731"/>
          </a:xfrm>
        </p:spPr>
        <p:txBody>
          <a:bodyPr/>
          <a:lstStyle/>
          <a:p>
            <a:r>
              <a:rPr lang="pt-PT" dirty="0"/>
              <a:t>Potências de base e expoente natural</a:t>
            </a:r>
          </a:p>
        </p:txBody>
      </p:sp>
    </p:spTree>
    <p:extLst>
      <p:ext uri="{BB962C8B-B14F-4D97-AF65-F5344CB8AC3E}">
        <p14:creationId xmlns:p14="http://schemas.microsoft.com/office/powerpoint/2010/main" val="2825440982"/>
      </p:ext>
    </p:extLst>
  </p:cSld>
  <p:clrMapOvr>
    <a:masterClrMapping/>
  </p:clrMapOvr>
  <p:transition spd="slow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027024"/>
            <a:ext cx="7632848" cy="5119880"/>
          </a:xfrm>
          <a:prstGeom prst="rect">
            <a:avLst/>
          </a:prstGeom>
        </p:spPr>
      </p:pic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Potências de base e expoente natural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574704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Observa a árvore genealógica da família da Ana.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aixaDeTexto 5"/>
              <p:cNvSpPr txBox="1"/>
              <p:nvPr/>
            </p:nvSpPr>
            <p:spPr>
              <a:xfrm>
                <a:off x="535685" y="4514344"/>
                <a:ext cx="4032448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/>
                  <a:t>A Ana tem: </a:t>
                </a:r>
              </a:p>
              <a:p>
                <a:r>
                  <a:rPr lang="pt-PT" sz="2400" dirty="0"/>
                  <a:t>•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2</m:t>
                    </m:r>
                  </m:oMath>
                </a14:m>
                <a:r>
                  <a:rPr lang="pt-PT" sz="2400" dirty="0"/>
                  <a:t> pais </a:t>
                </a:r>
              </a:p>
              <a:p>
                <a:r>
                  <a:rPr lang="pt-PT" sz="2400" dirty="0"/>
                  <a:t>•  </a:t>
                </a:r>
                <a14:m>
                  <m:oMath xmlns:m="http://schemas.openxmlformats.org/officeDocument/2006/math">
                    <m:r>
                      <a:rPr lang="pt-PT" sz="2400" b="0" i="0" dirty="0" smtClean="0">
                        <a:latin typeface="Cambria Math"/>
                      </a:rPr>
                      <m:t>2</m:t>
                    </m:r>
                    <m:r>
                      <a:rPr lang="pt-PT" sz="2400" b="0" i="1" dirty="0" smtClean="0">
                        <a:latin typeface="Cambria Math"/>
                        <a:ea typeface="Cambria Math"/>
                      </a:rPr>
                      <m:t>×2=4</m:t>
                    </m:r>
                  </m:oMath>
                </a14:m>
                <a:r>
                  <a:rPr lang="pt-PT" sz="2400" dirty="0"/>
                  <a:t> avós </a:t>
                </a:r>
              </a:p>
              <a:p>
                <a:r>
                  <a:rPr lang="pt-PT" sz="2400" dirty="0"/>
                  <a:t>• 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2×2×2=8</m:t>
                    </m:r>
                  </m:oMath>
                </a14:m>
                <a:r>
                  <a:rPr lang="pt-PT" sz="2400" dirty="0"/>
                  <a:t> bisavós </a:t>
                </a:r>
              </a:p>
              <a:p>
                <a:r>
                  <a:rPr lang="pt-PT" sz="2400" dirty="0"/>
                  <a:t>• 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2×2×2×2=16 </m:t>
                    </m:r>
                  </m:oMath>
                </a14:m>
                <a:r>
                  <a:rPr lang="pt-PT" sz="2400" dirty="0"/>
                  <a:t>trisavós</a:t>
                </a:r>
              </a:p>
            </p:txBody>
          </p:sp>
        </mc:Choice>
        <mc:Fallback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685" y="4514344"/>
                <a:ext cx="4032448" cy="1938992"/>
              </a:xfrm>
              <a:prstGeom prst="rect">
                <a:avLst/>
              </a:prstGeom>
              <a:blipFill>
                <a:blip r:embed="rId3"/>
                <a:stretch>
                  <a:fillRect l="-2421" t="-2516" r="-454" b="-628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54319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13"/>
          <p:cNvSpPr txBox="1"/>
          <p:nvPr/>
        </p:nvSpPr>
        <p:spPr>
          <a:xfrm>
            <a:off x="808382" y="3460938"/>
            <a:ext cx="1152128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000" dirty="0"/>
              <a:t>2 </a:t>
            </a:r>
            <a:r>
              <a:rPr lang="pt-PT" sz="2000" dirty="0" err="1"/>
              <a:t>fatores</a:t>
            </a:r>
            <a:endParaRPr lang="pt-PT" sz="2000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Potências de base e expoente natural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467544" y="692696"/>
            <a:ext cx="8208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Um </a:t>
            </a:r>
            <a:r>
              <a:rPr lang="pt-PT" sz="2400" b="1" dirty="0">
                <a:solidFill>
                  <a:srgbClr val="002060"/>
                </a:solidFill>
              </a:rPr>
              <a:t>produto de </a:t>
            </a:r>
            <a:r>
              <a:rPr lang="pt-PT" sz="2400" b="1" dirty="0" err="1">
                <a:solidFill>
                  <a:srgbClr val="002060"/>
                </a:solidFill>
              </a:rPr>
              <a:t>fatores</a:t>
            </a:r>
            <a:r>
              <a:rPr lang="pt-PT" sz="2400" b="1" dirty="0">
                <a:solidFill>
                  <a:srgbClr val="002060"/>
                </a:solidFill>
              </a:rPr>
              <a:t> iguais </a:t>
            </a:r>
            <a:r>
              <a:rPr lang="pt-PT" sz="2400" dirty="0"/>
              <a:t>pode ser escrito de um modo simplificado, sob a forma de uma </a:t>
            </a:r>
            <a:r>
              <a:rPr lang="pt-PT" sz="2400" b="1" dirty="0">
                <a:solidFill>
                  <a:srgbClr val="002060"/>
                </a:solidFill>
              </a:rPr>
              <a:t>potência</a:t>
            </a:r>
            <a:r>
              <a:rPr lang="pt-PT" sz="2400" dirty="0"/>
              <a:t>.</a:t>
            </a:r>
          </a:p>
          <a:p>
            <a:pPr algn="just"/>
            <a:r>
              <a:rPr lang="pt-PT" sz="2400" dirty="0"/>
              <a:t>Assim,</a:t>
            </a:r>
          </a:p>
          <a:p>
            <a:pPr algn="just"/>
            <a:endParaRPr lang="pt-P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815204" y="2248046"/>
                <a:ext cx="11521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204" y="2248046"/>
                <a:ext cx="1152128" cy="46166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Conexão recta unidireccional 8"/>
          <p:cNvCxnSpPr/>
          <p:nvPr/>
        </p:nvCxnSpPr>
        <p:spPr>
          <a:xfrm>
            <a:off x="3406481" y="2487688"/>
            <a:ext cx="792088" cy="0"/>
          </a:xfrm>
          <a:prstGeom prst="straightConnector1">
            <a:avLst/>
          </a:prstGeom>
          <a:ln w="19050">
            <a:solidFill>
              <a:srgbClr val="C00000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ela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00766850"/>
                  </p:ext>
                </p:extLst>
              </p:nvPr>
            </p:nvGraphicFramePr>
            <p:xfrm>
              <a:off x="4367093" y="2227285"/>
              <a:ext cx="2879562" cy="457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7956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87426">
                    <a:tc>
                      <a:txBody>
                        <a:bodyPr/>
                        <a:lstStyle/>
                        <a:p>
                          <a:r>
                            <a:rPr lang="pt-PT" sz="2400" dirty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</a:rPr>
                            <a:t>Lê-se: </a:t>
                          </a:r>
                          <a14:m>
                            <m:oMath xmlns:m="http://schemas.openxmlformats.org/officeDocument/2006/math">
                              <m:r>
                                <a:rPr lang="pt-PT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oMath>
                          </a14:m>
                          <a:r>
                            <a:rPr lang="pt-PT" sz="2400" b="0" dirty="0">
                              <a:solidFill>
                                <a:schemeClr val="tx1"/>
                              </a:solidFill>
                            </a:rPr>
                            <a:t> elevado</a:t>
                          </a:r>
                          <a:r>
                            <a:rPr lang="pt-PT" sz="2400" b="0" baseline="0" dirty="0">
                              <a:solidFill>
                                <a:schemeClr val="tx1"/>
                              </a:solidFill>
                            </a:rPr>
                            <a:t> a 1</a:t>
                          </a:r>
                          <a:endParaRPr lang="pt-PT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5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bg1">
                              <a:lumMod val="5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ela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00766850"/>
                  </p:ext>
                </p:extLst>
              </p:nvPr>
            </p:nvGraphicFramePr>
            <p:xfrm>
              <a:off x="4367093" y="2227285"/>
              <a:ext cx="2879562" cy="457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79562"/>
                  </a:tblGrid>
                  <a:tr h="4572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5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bg1">
                              <a:lumMod val="5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t="-10667" b="-3066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737132" y="2851696"/>
                <a:ext cx="18101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2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×2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132" y="2851696"/>
                <a:ext cx="1810100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Conexão recta unidireccional 20"/>
          <p:cNvCxnSpPr/>
          <p:nvPr/>
        </p:nvCxnSpPr>
        <p:spPr>
          <a:xfrm>
            <a:off x="3404506" y="3091338"/>
            <a:ext cx="792088" cy="0"/>
          </a:xfrm>
          <a:prstGeom prst="straightConnector1">
            <a:avLst/>
          </a:prstGeom>
          <a:ln w="19050">
            <a:solidFill>
              <a:srgbClr val="C00000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2" name="Tabela 2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95582938"/>
                  </p:ext>
                </p:extLst>
              </p:nvPr>
            </p:nvGraphicFramePr>
            <p:xfrm>
              <a:off x="4376993" y="2830935"/>
              <a:ext cx="2869662" cy="457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6966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87426">
                    <a:tc>
                      <a:txBody>
                        <a:bodyPr/>
                        <a:lstStyle/>
                        <a:p>
                          <a:r>
                            <a:rPr lang="pt-PT" sz="2400" dirty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</a:rPr>
                            <a:t>Lê-se: </a:t>
                          </a:r>
                          <a14:m>
                            <m:oMath xmlns:m="http://schemas.openxmlformats.org/officeDocument/2006/math">
                              <m:r>
                                <a:rPr lang="pt-PT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oMath>
                          </a14:m>
                          <a:r>
                            <a:rPr lang="pt-PT" sz="2400" b="0" dirty="0">
                              <a:solidFill>
                                <a:schemeClr val="tx1"/>
                              </a:solidFill>
                            </a:rPr>
                            <a:t> ao quadrado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5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bg1">
                              <a:lumMod val="5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2" name="Tabela 2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95582938"/>
                  </p:ext>
                </p:extLst>
              </p:nvPr>
            </p:nvGraphicFramePr>
            <p:xfrm>
              <a:off x="4376993" y="2830935"/>
              <a:ext cx="2869662" cy="457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69662"/>
                  </a:tblGrid>
                  <a:tr h="4572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5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bg1">
                              <a:lumMod val="5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5"/>
                          <a:stretch>
                            <a:fillRect t="-10667" b="-3066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3" name="Chaveta à direita 12"/>
          <p:cNvSpPr/>
          <p:nvPr/>
        </p:nvSpPr>
        <p:spPr>
          <a:xfrm rot="5400000">
            <a:off x="1245691" y="2973135"/>
            <a:ext cx="115639" cy="677341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CaixaDeTexto 24"/>
          <p:cNvSpPr txBox="1"/>
          <p:nvPr/>
        </p:nvSpPr>
        <p:spPr>
          <a:xfrm>
            <a:off x="960782" y="4492088"/>
            <a:ext cx="1152128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000" dirty="0"/>
              <a:t>3 </a:t>
            </a:r>
            <a:r>
              <a:rPr lang="pt-PT" sz="2000" dirty="0" err="1"/>
              <a:t>fatores</a:t>
            </a:r>
            <a:endParaRPr lang="pt-PT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ixaDeTexto 25"/>
              <p:cNvSpPr txBox="1"/>
              <p:nvPr/>
            </p:nvSpPr>
            <p:spPr>
              <a:xfrm>
                <a:off x="816467" y="3882846"/>
                <a:ext cx="216816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2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×2×2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6" name="CaixaDeTexto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467" y="3882846"/>
                <a:ext cx="2168165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Conexão recta unidireccional 26"/>
          <p:cNvCxnSpPr/>
          <p:nvPr/>
        </p:nvCxnSpPr>
        <p:spPr>
          <a:xfrm>
            <a:off x="3414406" y="4122488"/>
            <a:ext cx="792088" cy="0"/>
          </a:xfrm>
          <a:prstGeom prst="straightConnector1">
            <a:avLst/>
          </a:prstGeom>
          <a:ln w="19050">
            <a:solidFill>
              <a:srgbClr val="C00000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ela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4109059"/>
                  </p:ext>
                </p:extLst>
              </p:nvPr>
            </p:nvGraphicFramePr>
            <p:xfrm>
              <a:off x="4375018" y="3862085"/>
              <a:ext cx="2869662" cy="457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6966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87426">
                    <a:tc>
                      <a:txBody>
                        <a:bodyPr/>
                        <a:lstStyle/>
                        <a:p>
                          <a:r>
                            <a:rPr lang="pt-PT" sz="2400" dirty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</a:rPr>
                            <a:t>Lê-se: </a:t>
                          </a:r>
                          <a14:m>
                            <m:oMath xmlns:m="http://schemas.openxmlformats.org/officeDocument/2006/math">
                              <m:r>
                                <a:rPr lang="pt-PT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oMath>
                          </a14:m>
                          <a:r>
                            <a:rPr lang="pt-PT" sz="2400" b="0" dirty="0">
                              <a:solidFill>
                                <a:schemeClr val="tx1"/>
                              </a:solidFill>
                            </a:rPr>
                            <a:t> ao cubo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5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bg1">
                              <a:lumMod val="5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ela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4109059"/>
                  </p:ext>
                </p:extLst>
              </p:nvPr>
            </p:nvGraphicFramePr>
            <p:xfrm>
              <a:off x="4375018" y="3862085"/>
              <a:ext cx="2869662" cy="457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69662"/>
                  </a:tblGrid>
                  <a:tr h="4572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5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bg1">
                              <a:lumMod val="5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7"/>
                          <a:stretch>
                            <a:fillRect l="-213" t="-10667" r="-213" b="-3066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29" name="Chaveta à direita 28"/>
          <p:cNvSpPr/>
          <p:nvPr/>
        </p:nvSpPr>
        <p:spPr>
          <a:xfrm rot="5400000">
            <a:off x="1502219" y="3755275"/>
            <a:ext cx="59375" cy="1119098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" name="CaixaDeTexto 29"/>
          <p:cNvSpPr txBox="1"/>
          <p:nvPr/>
        </p:nvSpPr>
        <p:spPr>
          <a:xfrm>
            <a:off x="1231932" y="5558863"/>
            <a:ext cx="1152128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000" dirty="0"/>
              <a:t>4 </a:t>
            </a:r>
            <a:r>
              <a:rPr lang="pt-PT" sz="2000" dirty="0" err="1"/>
              <a:t>fatores</a:t>
            </a:r>
            <a:endParaRPr lang="pt-PT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764419" y="4949621"/>
                <a:ext cx="27526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2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×2×2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i="1">
                          <a:latin typeface="Cambria Math"/>
                        </a:rPr>
                        <m:t>2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19" y="4949621"/>
                <a:ext cx="2752613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Conexão recta unidireccional 31"/>
          <p:cNvCxnSpPr/>
          <p:nvPr/>
        </p:nvCxnSpPr>
        <p:spPr>
          <a:xfrm>
            <a:off x="3412431" y="5189263"/>
            <a:ext cx="792088" cy="0"/>
          </a:xfrm>
          <a:prstGeom prst="straightConnector1">
            <a:avLst/>
          </a:prstGeom>
          <a:ln w="19050">
            <a:solidFill>
              <a:srgbClr val="C00000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3" name="Tabela 3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10948980"/>
                  </p:ext>
                </p:extLst>
              </p:nvPr>
            </p:nvGraphicFramePr>
            <p:xfrm>
              <a:off x="4373043" y="4928860"/>
              <a:ext cx="4015382" cy="11887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1538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87426">
                    <a:tc>
                      <a:txBody>
                        <a:bodyPr/>
                        <a:lstStyle/>
                        <a:p>
                          <a:r>
                            <a:rPr lang="pt-PT" sz="2400" dirty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</a:rPr>
                            <a:t>Lê-se: </a:t>
                          </a:r>
                          <a14:m>
                            <m:oMath xmlns:m="http://schemas.openxmlformats.org/officeDocument/2006/math">
                              <m:r>
                                <a:rPr lang="pt-PT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oMath>
                          </a14:m>
                          <a:r>
                            <a:rPr lang="pt-PT" sz="2400" b="0" dirty="0">
                              <a:solidFill>
                                <a:schemeClr val="tx1"/>
                              </a:solidFill>
                            </a:rPr>
                            <a:t> elevado</a:t>
                          </a:r>
                          <a:r>
                            <a:rPr lang="pt-PT" sz="2400" b="0" baseline="0" dirty="0">
                              <a:solidFill>
                                <a:schemeClr val="tx1"/>
                              </a:solidFill>
                            </a:rPr>
                            <a:t> a 4 </a:t>
                          </a:r>
                        </a:p>
                        <a:p>
                          <a:r>
                            <a:rPr lang="pt-PT" sz="2400" b="0" baseline="0" dirty="0">
                              <a:solidFill>
                                <a:schemeClr val="tx1"/>
                              </a:solidFill>
                            </a:rPr>
                            <a:t>            ou 2 à quarta </a:t>
                          </a:r>
                        </a:p>
                        <a:p>
                          <a:r>
                            <a:rPr lang="pt-PT" sz="2400" b="0" baseline="0" dirty="0">
                              <a:solidFill>
                                <a:schemeClr val="tx1"/>
                              </a:solidFill>
                            </a:rPr>
                            <a:t>            ou quarta potência de 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5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bg1">
                              <a:lumMod val="5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3" name="Tabela 3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10948980"/>
                  </p:ext>
                </p:extLst>
              </p:nvPr>
            </p:nvGraphicFramePr>
            <p:xfrm>
              <a:off x="4373043" y="4928860"/>
              <a:ext cx="4015382" cy="11887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15382"/>
                  </a:tblGrid>
                  <a:tr h="118872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L w="12700" cap="flat" cmpd="sng" algn="ctr">
                          <a:solidFill>
                            <a:schemeClr val="bg1">
                              <a:lumMod val="5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bg1">
                              <a:lumMod val="5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9"/>
                          <a:stretch>
                            <a:fillRect t="-4103" r="-152" b="-11795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34" name="Chaveta à direita 33"/>
          <p:cNvSpPr/>
          <p:nvPr/>
        </p:nvSpPr>
        <p:spPr>
          <a:xfrm rot="5400000">
            <a:off x="1759480" y="4523912"/>
            <a:ext cx="72000" cy="1728000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052893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" grpId="0"/>
      <p:bldP spid="5" grpId="0"/>
      <p:bldP spid="20" grpId="0"/>
      <p:bldP spid="13" grpId="0" animBg="1"/>
      <p:bldP spid="25" grpId="0" animBg="1"/>
      <p:bldP spid="26" grpId="0"/>
      <p:bldP spid="29" grpId="0" animBg="1"/>
      <p:bldP spid="30" grpId="0" animBg="1"/>
      <p:bldP spid="31" grpId="0"/>
      <p:bldP spid="3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Potências de base e expoente natural</a:t>
            </a:r>
          </a:p>
        </p:txBody>
      </p:sp>
      <p:sp>
        <p:nvSpPr>
          <p:cNvPr id="18" name="Rectângulo arredondado 17"/>
          <p:cNvSpPr/>
          <p:nvPr/>
        </p:nvSpPr>
        <p:spPr>
          <a:xfrm>
            <a:off x="1076958" y="1628412"/>
            <a:ext cx="7128793" cy="264755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just"/>
            <a:endParaRPr lang="pt-PT" sz="2400" dirty="0">
              <a:solidFill>
                <a:schemeClr val="tx1"/>
              </a:solidFill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1255834" y="1900636"/>
            <a:ext cx="6882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rgbClr val="29123A"/>
                </a:solidFill>
              </a:rPr>
              <a:t> Expoente </a:t>
            </a:r>
            <a:r>
              <a:rPr lang="pt-PT" sz="2400" dirty="0">
                <a:solidFill>
                  <a:srgbClr val="29123A"/>
                </a:solidFill>
              </a:rPr>
              <a:t>(número de vezes que o </a:t>
            </a:r>
            <a:r>
              <a:rPr lang="pt-PT" sz="2400" dirty="0" err="1">
                <a:solidFill>
                  <a:srgbClr val="29123A"/>
                </a:solidFill>
              </a:rPr>
              <a:t>fator</a:t>
            </a:r>
            <a:r>
              <a:rPr lang="pt-PT" sz="2400" dirty="0">
                <a:solidFill>
                  <a:srgbClr val="29123A"/>
                </a:solidFill>
              </a:rPr>
              <a:t> se repete)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387359" y="3778681"/>
            <a:ext cx="631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rgbClr val="C00000"/>
                </a:solidFill>
              </a:rPr>
              <a:t>Base </a:t>
            </a:r>
            <a:r>
              <a:rPr lang="pt-PT" sz="2400" dirty="0">
                <a:solidFill>
                  <a:srgbClr val="C00000"/>
                </a:solidFill>
              </a:rPr>
              <a:t>(</a:t>
            </a:r>
            <a:r>
              <a:rPr lang="pt-PT" sz="2400" dirty="0" err="1">
                <a:solidFill>
                  <a:srgbClr val="C00000"/>
                </a:solidFill>
              </a:rPr>
              <a:t>fator</a:t>
            </a:r>
            <a:r>
              <a:rPr lang="pt-PT" sz="2400" dirty="0">
                <a:solidFill>
                  <a:srgbClr val="C00000"/>
                </a:solidFill>
              </a:rPr>
              <a:t> que se repete)</a:t>
            </a:r>
          </a:p>
        </p:txBody>
      </p:sp>
      <p:pic>
        <p:nvPicPr>
          <p:cNvPr id="2050" name="Picture 2" descr="C:\Users\Susana\Desktop\areal\Trabalho_parte1\cert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041" y="1250500"/>
            <a:ext cx="763200" cy="755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2004626" y="2658683"/>
                <a:ext cx="765347" cy="782971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4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4400" b="1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𝟐</m:t>
                          </m:r>
                        </m:e>
                        <m:sup>
                          <m:r>
                            <a:rPr lang="pt-PT" sz="4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𝟒</m:t>
                          </m:r>
                        </m:sup>
                      </m:sSup>
                    </m:oMath>
                  </m:oMathPara>
                </a14:m>
                <a:endParaRPr lang="pt-PT" sz="4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4626" y="2658683"/>
                <a:ext cx="765347" cy="78297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C:\Users\Susana\Desktop\areal\Trabalho_parte1\chaveta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409" y="2627801"/>
            <a:ext cx="338275" cy="9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usana\Desktop\areal\Trabalho_parte1\set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104" y="2316921"/>
            <a:ext cx="288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Susana\Desktop\areal\Trabalho_parte1\seta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625" y="3473696"/>
            <a:ext cx="355501" cy="37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aixaDeTexto 16"/>
          <p:cNvSpPr txBox="1"/>
          <p:nvPr/>
        </p:nvSpPr>
        <p:spPr>
          <a:xfrm>
            <a:off x="3136624" y="2850187"/>
            <a:ext cx="1556925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cs typeface="Arial" panose="020B0604020202020204" pitchFamily="34" charset="0"/>
              </a:rPr>
              <a:t>Potência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37053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7" grpId="0"/>
      <p:bldP spid="2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Potências de base e expoente natural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CaixaDeTexto 19"/>
          <p:cNvSpPr txBox="1"/>
          <p:nvPr/>
        </p:nvSpPr>
        <p:spPr>
          <a:xfrm>
            <a:off x="539552" y="1521925"/>
            <a:ext cx="8064897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002060"/>
                </a:solidFill>
              </a:rPr>
              <a:t>Escreve sob a forma de potência </a:t>
            </a:r>
          </a:p>
          <a:p>
            <a:pPr algn="just"/>
            <a:endParaRPr lang="pt-PT" sz="1000" b="1" dirty="0">
              <a:solidFill>
                <a:srgbClr val="002060"/>
              </a:solidFill>
            </a:endParaRPr>
          </a:p>
          <a:p>
            <a:pPr algn="just"/>
            <a:endParaRPr lang="pt-PT" sz="2400" i="1" dirty="0">
              <a:latin typeface="Cambria Math"/>
            </a:endParaRPr>
          </a:p>
          <a:p>
            <a:pPr algn="just"/>
            <a:endParaRPr lang="pt-PT" sz="2400" i="1" dirty="0">
              <a:latin typeface="Cambria Math"/>
            </a:endParaRPr>
          </a:p>
          <a:p>
            <a:pPr algn="just"/>
            <a:endParaRPr lang="pt-PT" sz="1000" dirty="0"/>
          </a:p>
          <a:p>
            <a:pPr algn="just"/>
            <a:r>
              <a:rPr lang="pt-PT" sz="2400" dirty="0"/>
              <a:t>e indica, para cada potência, a base e o expoente.</a:t>
            </a:r>
          </a:p>
        </p:txBody>
      </p:sp>
      <p:pic>
        <p:nvPicPr>
          <p:cNvPr id="3075" name="Picture 3" descr="C:\Users\Susana\Desktop\areal\Trabalho_parte1\tarefa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4" y="584124"/>
            <a:ext cx="1571563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695443" y="2212232"/>
                <a:ext cx="900587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3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43" y="2212232"/>
                <a:ext cx="900587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3333"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/>
              <p:cNvSpPr txBox="1"/>
              <p:nvPr/>
            </p:nvSpPr>
            <p:spPr>
              <a:xfrm>
                <a:off x="1693196" y="2206060"/>
                <a:ext cx="1404000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×1×1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2" name="CaixaDeTexto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3196" y="2206060"/>
                <a:ext cx="1404000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2586"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/>
              <p:cNvSpPr txBox="1"/>
              <p:nvPr/>
            </p:nvSpPr>
            <p:spPr>
              <a:xfrm>
                <a:off x="3200829" y="2207032"/>
                <a:ext cx="2988000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>
                          <a:latin typeface="Cambria Math"/>
                        </a:rPr>
                        <m:t>5×5×5×5×</m:t>
                      </m:r>
                      <m:r>
                        <a:rPr lang="pt-PT" sz="2400" i="1" dirty="0" smtClean="0">
                          <a:latin typeface="Cambria Math"/>
                        </a:rPr>
                        <m:t>5×</m:t>
                      </m:r>
                      <m:r>
                        <a:rPr lang="pt-PT" sz="2400" i="1" dirty="0"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3" name="CaixaDeTex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829" y="2207032"/>
                <a:ext cx="2988000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1016"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/>
              <p:cNvSpPr txBox="1"/>
              <p:nvPr/>
            </p:nvSpPr>
            <p:spPr>
              <a:xfrm>
                <a:off x="6286355" y="2200358"/>
                <a:ext cx="2196000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>
                          <a:latin typeface="Cambria Math"/>
                        </a:rPr>
                        <m:t>12 × 12 × 12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4" name="CaixaDeTex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355" y="2200358"/>
                <a:ext cx="2196000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1105"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ixaDeTexto 25"/>
              <p:cNvSpPr txBox="1"/>
              <p:nvPr/>
            </p:nvSpPr>
            <p:spPr>
              <a:xfrm>
                <a:off x="2240666" y="3717032"/>
                <a:ext cx="1968767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3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×3=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6" name="CaixaDeTexto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0666" y="3717032"/>
                <a:ext cx="1968767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ângulo 14"/>
          <p:cNvSpPr/>
          <p:nvPr/>
        </p:nvSpPr>
        <p:spPr>
          <a:xfrm>
            <a:off x="2240666" y="4221846"/>
            <a:ext cx="1968767" cy="103149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2240666" y="4247112"/>
                <a:ext cx="182475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/>
                  <a:t>Base: </a:t>
                </a:r>
                <a14:m>
                  <m:oMath xmlns:m="http://schemas.openxmlformats.org/officeDocument/2006/math">
                    <m:r>
                      <a:rPr lang="pt-PT" sz="2400" b="1" i="1" smtClean="0">
                        <a:solidFill>
                          <a:srgbClr val="C00000"/>
                        </a:solidFill>
                        <a:latin typeface="Cambria Math"/>
                      </a:rPr>
                      <m:t>𝟑</m:t>
                    </m:r>
                  </m:oMath>
                </a14:m>
                <a:endParaRPr lang="pt-PT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0666" y="4247112"/>
                <a:ext cx="1824751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5351" t="-10667" b="-306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2240665" y="4756050"/>
                <a:ext cx="182475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/>
                  <a:t>Expoente: </a:t>
                </a:r>
                <a14:m>
                  <m:oMath xmlns:m="http://schemas.openxmlformats.org/officeDocument/2006/math">
                    <m:r>
                      <a:rPr lang="pt-PT" sz="2400" b="1" i="1" smtClean="0">
                        <a:solidFill>
                          <a:srgbClr val="002060"/>
                        </a:solidFill>
                        <a:latin typeface="Cambria Math"/>
                      </a:rPr>
                      <m:t>𝟐</m:t>
                    </m:r>
                  </m:oMath>
                </a14:m>
                <a:endParaRPr lang="pt-PT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0665" y="4756050"/>
                <a:ext cx="1824751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5351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ângulo 29"/>
          <p:cNvSpPr/>
          <p:nvPr/>
        </p:nvSpPr>
        <p:spPr>
          <a:xfrm>
            <a:off x="4625566" y="4219871"/>
            <a:ext cx="2159999" cy="103149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4625566" y="4245137"/>
                <a:ext cx="182475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/>
                  <a:t>Base: </a:t>
                </a:r>
                <a14:m>
                  <m:oMath xmlns:m="http://schemas.openxmlformats.org/officeDocument/2006/math">
                    <m:r>
                      <a:rPr lang="pt-PT" sz="2400" b="1" i="1" smtClean="0">
                        <a:solidFill>
                          <a:srgbClr val="C00000"/>
                        </a:solidFill>
                        <a:latin typeface="Cambria Math"/>
                      </a:rPr>
                      <m:t>𝟏</m:t>
                    </m:r>
                  </m:oMath>
                </a14:m>
                <a:endParaRPr lang="pt-PT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5566" y="4245137"/>
                <a:ext cx="1824751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5351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aixaDeTexto 31"/>
              <p:cNvSpPr txBox="1"/>
              <p:nvPr/>
            </p:nvSpPr>
            <p:spPr>
              <a:xfrm>
                <a:off x="4625565" y="4754075"/>
                <a:ext cx="182475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/>
                  <a:t>Expoente: </a:t>
                </a:r>
                <a14:m>
                  <m:oMath xmlns:m="http://schemas.openxmlformats.org/officeDocument/2006/math">
                    <m:r>
                      <a:rPr lang="pt-PT" sz="2400" b="1" i="1" smtClean="0">
                        <a:solidFill>
                          <a:srgbClr val="002060"/>
                        </a:solidFill>
                        <a:latin typeface="Cambria Math"/>
                      </a:rPr>
                      <m:t>𝟑</m:t>
                    </m:r>
                  </m:oMath>
                </a14:m>
                <a:endParaRPr lang="pt-PT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2" name="CaixaDeTexto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5565" y="4754075"/>
                <a:ext cx="1824751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5351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4625565" y="3724177"/>
                <a:ext cx="2160000" cy="4608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×1×1=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</m:e>
                        <m:sup>
                          <m:r>
                            <a:rPr lang="pt-PT" sz="2400" b="0" i="1" smtClean="0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5565" y="3724177"/>
                <a:ext cx="2160000" cy="460800"/>
              </a:xfrm>
              <a:prstGeom prst="rect">
                <a:avLst/>
              </a:prstGeom>
              <a:blipFill rotWithShape="1">
                <a:blip r:embed="rId12"/>
                <a:stretch>
                  <a:fillRect l="-562"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043250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0" grpId="0"/>
      <p:bldP spid="3" grpId="0" animBg="1"/>
      <p:bldP spid="22" grpId="0" animBg="1"/>
      <p:bldP spid="23" grpId="0" animBg="1"/>
      <p:bldP spid="24" grpId="0" animBg="1"/>
      <p:bldP spid="26" grpId="0" animBg="1"/>
      <p:bldP spid="15" grpId="0" animBg="1"/>
      <p:bldP spid="16" grpId="0"/>
      <p:bldP spid="29" grpId="0"/>
      <p:bldP spid="30" grpId="0" animBg="1"/>
      <p:bldP spid="31" grpId="0"/>
      <p:bldP spid="32" grpId="0"/>
      <p:bldP spid="3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Potências de base e expoente natural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CaixaDeTexto 19"/>
          <p:cNvSpPr txBox="1"/>
          <p:nvPr/>
        </p:nvSpPr>
        <p:spPr>
          <a:xfrm>
            <a:off x="539552" y="1521925"/>
            <a:ext cx="8064897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002060"/>
                </a:solidFill>
              </a:rPr>
              <a:t>Escreve sob a forma de potência </a:t>
            </a:r>
          </a:p>
          <a:p>
            <a:pPr algn="just"/>
            <a:endParaRPr lang="pt-PT" sz="1000" b="1" dirty="0">
              <a:solidFill>
                <a:srgbClr val="002060"/>
              </a:solidFill>
            </a:endParaRPr>
          </a:p>
          <a:p>
            <a:pPr algn="just"/>
            <a:endParaRPr lang="pt-PT" sz="2400" i="1" dirty="0">
              <a:latin typeface="Cambria Math"/>
            </a:endParaRPr>
          </a:p>
          <a:p>
            <a:pPr algn="just"/>
            <a:endParaRPr lang="pt-PT" sz="2400" i="1" dirty="0">
              <a:latin typeface="Cambria Math"/>
            </a:endParaRPr>
          </a:p>
          <a:p>
            <a:pPr algn="just"/>
            <a:endParaRPr lang="pt-PT" sz="1000" dirty="0"/>
          </a:p>
          <a:p>
            <a:pPr algn="just"/>
            <a:r>
              <a:rPr lang="pt-PT" sz="2400" dirty="0"/>
              <a:t>e indica, para cada potência, a base e o expoente.</a:t>
            </a:r>
          </a:p>
        </p:txBody>
      </p:sp>
      <p:pic>
        <p:nvPicPr>
          <p:cNvPr id="3075" name="Picture 3" descr="C:\Users\Susana\Desktop\areal\Trabalho_parte1\tarefa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4" y="584124"/>
            <a:ext cx="1571563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695443" y="2212232"/>
                <a:ext cx="900587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3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43" y="2212232"/>
                <a:ext cx="900587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3333"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/>
              <p:cNvSpPr txBox="1"/>
              <p:nvPr/>
            </p:nvSpPr>
            <p:spPr>
              <a:xfrm>
                <a:off x="1693196" y="2206060"/>
                <a:ext cx="1404000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×1×1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2" name="CaixaDeTexto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3196" y="2206060"/>
                <a:ext cx="1404000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2586"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/>
              <p:cNvSpPr txBox="1"/>
              <p:nvPr/>
            </p:nvSpPr>
            <p:spPr>
              <a:xfrm>
                <a:off x="3200829" y="2207032"/>
                <a:ext cx="2988000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>
                          <a:latin typeface="Cambria Math"/>
                        </a:rPr>
                        <m:t>5×5×5×5×</m:t>
                      </m:r>
                      <m:r>
                        <a:rPr lang="pt-PT" sz="2400" i="1" dirty="0" smtClean="0">
                          <a:latin typeface="Cambria Math"/>
                        </a:rPr>
                        <m:t>5×</m:t>
                      </m:r>
                      <m:r>
                        <a:rPr lang="pt-PT" sz="2400" i="1" dirty="0"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3" name="CaixaDeTex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829" y="2207032"/>
                <a:ext cx="2988000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1016"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/>
              <p:cNvSpPr txBox="1"/>
              <p:nvPr/>
            </p:nvSpPr>
            <p:spPr>
              <a:xfrm>
                <a:off x="6286355" y="2200358"/>
                <a:ext cx="2196000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>
                          <a:latin typeface="Cambria Math"/>
                        </a:rPr>
                        <m:t>12 × 12 × 12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4" name="CaixaDeTex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355" y="2200358"/>
                <a:ext cx="2196000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1105"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ângulo 14"/>
          <p:cNvSpPr/>
          <p:nvPr/>
        </p:nvSpPr>
        <p:spPr>
          <a:xfrm>
            <a:off x="932944" y="4198096"/>
            <a:ext cx="3876556" cy="103149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970041" y="4223362"/>
                <a:ext cx="182475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/>
                  <a:t>Base: </a:t>
                </a:r>
                <a14:m>
                  <m:oMath xmlns:m="http://schemas.openxmlformats.org/officeDocument/2006/math">
                    <m:r>
                      <a:rPr lang="pt-PT" sz="2400" b="1" i="1" smtClean="0">
                        <a:solidFill>
                          <a:srgbClr val="C00000"/>
                        </a:solidFill>
                        <a:latin typeface="Cambria Math"/>
                      </a:rPr>
                      <m:t>𝟓</m:t>
                    </m:r>
                  </m:oMath>
                </a14:m>
                <a:endParaRPr lang="pt-PT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041" y="4223362"/>
                <a:ext cx="1824751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5017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970040" y="4732300"/>
                <a:ext cx="182475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/>
                  <a:t>Expoente: </a:t>
                </a:r>
                <a14:m>
                  <m:oMath xmlns:m="http://schemas.openxmlformats.org/officeDocument/2006/math">
                    <m:r>
                      <a:rPr lang="pt-PT" sz="2400" b="1" i="1" smtClean="0">
                        <a:solidFill>
                          <a:srgbClr val="002060"/>
                        </a:solidFill>
                        <a:latin typeface="Cambria Math"/>
                      </a:rPr>
                      <m:t>𝟔</m:t>
                    </m:r>
                  </m:oMath>
                </a14:m>
                <a:endParaRPr lang="pt-PT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040" y="4732300"/>
                <a:ext cx="1824751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5017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ângulo 29"/>
          <p:cNvSpPr/>
          <p:nvPr/>
        </p:nvSpPr>
        <p:spPr>
          <a:xfrm>
            <a:off x="5421191" y="4196121"/>
            <a:ext cx="2807998" cy="103149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5421191" y="4221387"/>
                <a:ext cx="182475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/>
                  <a:t>Base: </a:t>
                </a:r>
                <a14:m>
                  <m:oMath xmlns:m="http://schemas.openxmlformats.org/officeDocument/2006/math">
                    <m:r>
                      <a:rPr lang="pt-PT" sz="2400" b="1" i="1" smtClean="0">
                        <a:solidFill>
                          <a:srgbClr val="C00000"/>
                        </a:solidFill>
                        <a:latin typeface="Cambria Math"/>
                      </a:rPr>
                      <m:t>𝟏𝟐</m:t>
                    </m:r>
                  </m:oMath>
                </a14:m>
                <a:endParaRPr lang="pt-PT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1191" y="4221387"/>
                <a:ext cx="1824751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5000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aixaDeTexto 31"/>
              <p:cNvSpPr txBox="1"/>
              <p:nvPr/>
            </p:nvSpPr>
            <p:spPr>
              <a:xfrm>
                <a:off x="5421190" y="4730325"/>
                <a:ext cx="182475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/>
                  <a:t>Expoente: </a:t>
                </a:r>
                <a14:m>
                  <m:oMath xmlns:m="http://schemas.openxmlformats.org/officeDocument/2006/math">
                    <m:r>
                      <a:rPr lang="pt-PT" sz="2400" b="1" i="1" smtClean="0">
                        <a:solidFill>
                          <a:srgbClr val="002060"/>
                        </a:solidFill>
                        <a:latin typeface="Cambria Math"/>
                      </a:rPr>
                      <m:t>𝟑</m:t>
                    </m:r>
                  </m:oMath>
                </a14:m>
                <a:endParaRPr lang="pt-PT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2" name="CaixaDeTexto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1190" y="4730325"/>
                <a:ext cx="1824751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5000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5421189" y="3688552"/>
                <a:ext cx="2808000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12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×12×12=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12</m:t>
                          </m:r>
                        </m:e>
                        <m:sup>
                          <m:r>
                            <a:rPr lang="pt-PT" sz="2400" b="0" i="1" smtClean="0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1189" y="3688552"/>
                <a:ext cx="2808000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864"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932944" y="3683929"/>
                <a:ext cx="3876556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5×5×5×5×5×</m:t>
                      </m:r>
                      <m:r>
                        <a:rPr lang="pt-PT" sz="2400" i="1" dirty="0">
                          <a:latin typeface="Cambria Math"/>
                        </a:rPr>
                        <m:t>5</m:t>
                      </m:r>
                      <m:r>
                        <a:rPr lang="pt-PT" sz="2400" b="0" i="1" dirty="0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b="0" i="1" dirty="0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944" y="3683929"/>
                <a:ext cx="3876556" cy="46166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519212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29" grpId="0"/>
      <p:bldP spid="30" grpId="0" animBg="1"/>
      <p:bldP spid="31" grpId="0"/>
      <p:bldP spid="32" grpId="0"/>
      <p:bldP spid="33" grpId="0" animBg="1"/>
      <p:bldP spid="18" grpId="0" animBg="1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5704</TotalTime>
  <Words>259</Words>
  <Application>Microsoft Office PowerPoint</Application>
  <PresentationFormat>On-screen Show (4:3)</PresentationFormat>
  <Paragraphs>70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Cambria Math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ano da Morte de Ricardo Reis, José Saramago</dc:title>
  <dc:creator>Maria João Sousa Pereira</dc:creator>
  <cp:lastModifiedBy>Ângela Maia</cp:lastModifiedBy>
  <cp:revision>323</cp:revision>
  <dcterms:created xsi:type="dcterms:W3CDTF">2016-09-17T09:49:10Z</dcterms:created>
  <dcterms:modified xsi:type="dcterms:W3CDTF">2017-05-29T10:39:28Z</dcterms:modified>
</cp:coreProperties>
</file>