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91" r:id="rId2"/>
    <p:sldId id="297" r:id="rId3"/>
    <p:sldId id="307" r:id="rId4"/>
    <p:sldId id="299" r:id="rId5"/>
    <p:sldId id="300" r:id="rId6"/>
    <p:sldId id="308" r:id="rId7"/>
    <p:sldId id="301" r:id="rId8"/>
    <p:sldId id="302" r:id="rId9"/>
    <p:sldId id="303" r:id="rId10"/>
    <p:sldId id="304" r:id="rId11"/>
    <p:sldId id="305" r:id="rId12"/>
    <p:sldId id="306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FFD5D5"/>
    <a:srgbClr val="D1E4E5"/>
    <a:srgbClr val="6CA7AB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8432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650.png"/><Relationship Id="rId7" Type="http://schemas.openxmlformats.org/officeDocument/2006/relationships/image" Target="../media/image690.png"/><Relationship Id="rId2" Type="http://schemas.openxmlformats.org/officeDocument/2006/relationships/image" Target="../media/image6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0.png"/><Relationship Id="rId11" Type="http://schemas.openxmlformats.org/officeDocument/2006/relationships/image" Target="../media/image73.png"/><Relationship Id="rId5" Type="http://schemas.openxmlformats.org/officeDocument/2006/relationships/image" Target="../media/image670.png"/><Relationship Id="rId10" Type="http://schemas.openxmlformats.org/officeDocument/2006/relationships/image" Target="../media/image720.png"/><Relationship Id="rId4" Type="http://schemas.openxmlformats.org/officeDocument/2006/relationships/image" Target="../media/image660.png"/><Relationship Id="rId9" Type="http://schemas.openxmlformats.org/officeDocument/2006/relationships/image" Target="../media/image7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2438" y="2276872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618631"/>
          </a:xfrm>
        </p:spPr>
        <p:txBody>
          <a:bodyPr/>
          <a:lstStyle/>
          <a:p>
            <a:r>
              <a:rPr lang="pt-PT" sz="1900" dirty="0"/>
              <a:t>Resolução de exercícios e problemas (Potências de base e expoente natural)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05680"/>
                <a:ext cx="8208912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Escreve, sempre que possível, cada uma das expressões seguintes, como o quadrado ou o cubo de um número. </a:t>
                </a:r>
              </a:p>
              <a:p>
                <a:pPr algn="just"/>
                <a:endParaRPr lang="pt-PT" sz="1000" b="1" dirty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1.1.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3+3+3              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pt-PT" sz="2400" i="1" dirty="0">
                        <a:solidFill>
                          <a:schemeClr val="tx1"/>
                        </a:solidFill>
                        <a:latin typeface="Cambria Math"/>
                      </a:rPr>
                      <m:t>+2+2 </m:t>
                    </m:r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1.3.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  <m:r>
                      <a:rPr lang="pt-PT" sz="2400" i="1" dirty="0">
                        <a:latin typeface="Cambria Math"/>
                      </a:rPr>
                      <m:t>×3×3 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1.4.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pt-PT" sz="2400" i="1" dirty="0">
                        <a:solidFill>
                          <a:schemeClr val="tx1"/>
                        </a:solidFill>
                        <a:latin typeface="Cambria Math"/>
                      </a:rPr>
                      <m:t>+4 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    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1.5.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</m:t>
                    </m:r>
                    <m:r>
                      <a:rPr lang="pt-PT" sz="2400" i="1" dirty="0">
                        <a:latin typeface="Cambria Math"/>
                      </a:rPr>
                      <m:t>×4×4  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10</m:t>
                    </m:r>
                    <m:r>
                      <a:rPr lang="pt-PT" sz="2400" i="1" dirty="0">
                        <a:solidFill>
                          <a:schemeClr val="tx1"/>
                        </a:solidFill>
                        <a:latin typeface="Cambria Math"/>
                      </a:rPr>
                      <m:t>×10 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05680"/>
                <a:ext cx="8208912" cy="2092881"/>
              </a:xfrm>
              <a:prstGeom prst="rect">
                <a:avLst/>
              </a:prstGeom>
              <a:blipFill rotWithShape="1">
                <a:blip r:embed="rId2"/>
                <a:stretch>
                  <a:fillRect l="-1189" t="-2326" r="-1114" b="-55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864725" y="1509936"/>
                <a:ext cx="20276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3+3+3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25" y="1509936"/>
                <a:ext cx="2027671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4819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xão recta unidireccional 6"/>
          <p:cNvCxnSpPr/>
          <p:nvPr/>
        </p:nvCxnSpPr>
        <p:spPr>
          <a:xfrm flipH="1">
            <a:off x="2051720" y="1958769"/>
            <a:ext cx="1" cy="221827"/>
          </a:xfrm>
          <a:prstGeom prst="straightConnector1">
            <a:avLst/>
          </a:prstGeom>
          <a:ln w="190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650975" y="2186146"/>
                <a:ext cx="3528392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3+3+3</m:t>
                    </m:r>
                  </m:oMath>
                </a14:m>
                <a:r>
                  <a:rPr lang="pt-PT" sz="2400" dirty="0"/>
                  <a:t> =</a:t>
                </a:r>
                <a14:m>
                  <m:oMath xmlns:m="http://schemas.openxmlformats.org/officeDocument/2006/math">
                    <m:r>
                      <a:rPr lang="pt-PT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PT" sz="2400" i="1" dirty="0">
                        <a:latin typeface="Cambria Math"/>
                      </a:rPr>
                      <m:t>3×3</m:t>
                    </m:r>
                    <m:r>
                      <a:rPr lang="pt-PT" sz="2400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1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𝟑</m:t>
                        </m:r>
                      </m:e>
                      <m:sup>
                        <m: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75" y="2186146"/>
                <a:ext cx="3528392" cy="470000"/>
              </a:xfrm>
              <a:prstGeom prst="rect">
                <a:avLst/>
              </a:prstGeom>
              <a:blipFill rotWithShape="1">
                <a:blip r:embed="rId3"/>
                <a:stretch>
                  <a:fillRect t="-7792" b="-298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4964231" y="1513934"/>
                <a:ext cx="20260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1.2.</a:t>
                </a:r>
                <a14:m>
                  <m:oMath xmlns:m="http://schemas.openxmlformats.org/officeDocument/2006/math">
                    <m:r>
                      <a:rPr lang="pt-PT" sz="2400" b="0" i="0" dirty="0" smtClean="0">
                        <a:latin typeface="Cambria Math"/>
                      </a:rPr>
                      <m:t>  </m:t>
                    </m:r>
                    <m:r>
                      <a:rPr lang="pt-PT" sz="2400" i="1" dirty="0">
                        <a:latin typeface="Cambria Math"/>
                      </a:rPr>
                      <m:t>2+2+2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231" y="1513934"/>
                <a:ext cx="202606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505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exão recta unidireccional 15"/>
          <p:cNvCxnSpPr/>
          <p:nvPr/>
        </p:nvCxnSpPr>
        <p:spPr>
          <a:xfrm flipH="1">
            <a:off x="6116761" y="1962767"/>
            <a:ext cx="1" cy="221827"/>
          </a:xfrm>
          <a:prstGeom prst="straightConnector1">
            <a:avLst/>
          </a:prstGeom>
          <a:ln w="190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4716016" y="2190144"/>
            <a:ext cx="352839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Não é possível escrever como potência.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864725" y="3404821"/>
                <a:ext cx="19411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3×3×3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25" y="3404821"/>
                <a:ext cx="194110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5031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exão recta unidireccional 10"/>
          <p:cNvCxnSpPr/>
          <p:nvPr/>
        </p:nvCxnSpPr>
        <p:spPr>
          <a:xfrm flipH="1">
            <a:off x="2051720" y="3853654"/>
            <a:ext cx="1" cy="221827"/>
          </a:xfrm>
          <a:prstGeom prst="straightConnector1">
            <a:avLst/>
          </a:prstGeom>
          <a:ln w="190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115616" y="4081031"/>
                <a:ext cx="230425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3×3×3</m:t>
                      </m:r>
                      <m:r>
                        <a:rPr lang="pt-PT" sz="2400" b="0" i="0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081031"/>
                <a:ext cx="2304256" cy="4700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4964231" y="3408819"/>
                <a:ext cx="14243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1.4.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i="1" dirty="0">
                        <a:latin typeface="Cambria Math"/>
                      </a:rPr>
                      <m:t>4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231" y="3408819"/>
                <a:ext cx="142436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6410" t="-10526" r="-427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xão recta unidireccional 13"/>
          <p:cNvCxnSpPr/>
          <p:nvPr/>
        </p:nvCxnSpPr>
        <p:spPr>
          <a:xfrm flipH="1">
            <a:off x="6116761" y="3857652"/>
            <a:ext cx="1" cy="221827"/>
          </a:xfrm>
          <a:prstGeom prst="straightConnector1">
            <a:avLst/>
          </a:prstGeom>
          <a:ln w="190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716016" y="4085029"/>
                <a:ext cx="3528392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4+</m:t>
                    </m:r>
                    <m:r>
                      <a:rPr lang="pt-PT" sz="2400" i="1" dirty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 =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pt-PT" sz="2400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085029"/>
                <a:ext cx="3528392" cy="470000"/>
              </a:xfrm>
              <a:prstGeom prst="rect">
                <a:avLst/>
              </a:prstGeom>
              <a:blipFill rotWithShape="1">
                <a:blip r:embed="rId8"/>
                <a:stretch>
                  <a:fillRect t="-7792" b="-298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843831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13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5" grpId="0"/>
      <p:bldP spid="17" grpId="0" animBg="1"/>
      <p:bldP spid="10" grpId="0"/>
      <p:bldP spid="12" grpId="0" animBg="1"/>
      <p:bldP spid="13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864725" y="1485925"/>
                <a:ext cx="19411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1.5.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4×4×4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25" y="1485925"/>
                <a:ext cx="194110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5031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xão recta unidireccional 6"/>
          <p:cNvCxnSpPr/>
          <p:nvPr/>
        </p:nvCxnSpPr>
        <p:spPr>
          <a:xfrm flipH="1">
            <a:off x="2051720" y="1940676"/>
            <a:ext cx="1" cy="221827"/>
          </a:xfrm>
          <a:prstGeom prst="straightConnector1">
            <a:avLst/>
          </a:prstGeom>
          <a:ln w="190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115616" y="2168053"/>
                <a:ext cx="230425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4</m:t>
                      </m:r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4</m:t>
                      </m:r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4</m:t>
                      </m:r>
                      <m:r>
                        <a:rPr lang="pt-PT" sz="2400" b="0" i="0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168053"/>
                <a:ext cx="2304256" cy="470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4765459" y="1489923"/>
                <a:ext cx="18219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10×10 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459" y="1489923"/>
                <a:ext cx="182190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35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exão recta unidireccional 15"/>
          <p:cNvCxnSpPr/>
          <p:nvPr/>
        </p:nvCxnSpPr>
        <p:spPr>
          <a:xfrm flipH="1">
            <a:off x="5916736" y="1917973"/>
            <a:ext cx="1" cy="221827"/>
          </a:xfrm>
          <a:prstGeom prst="straightConnector1">
            <a:avLst/>
          </a:prstGeom>
          <a:ln w="190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220072" y="2163127"/>
                <a:ext cx="230425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10</m:t>
                      </m:r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10</m:t>
                      </m:r>
                      <m:r>
                        <a:rPr lang="pt-PT" sz="2400" b="0" i="0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163127"/>
                <a:ext cx="2304256" cy="4700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183064"/>
              </p:ext>
            </p:extLst>
          </p:nvPr>
        </p:nvGraphicFramePr>
        <p:xfrm>
          <a:off x="567152" y="739552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3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5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Copia e completa a tabela seguinte.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e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4752213"/>
                  </p:ext>
                </p:extLst>
              </p:nvPr>
            </p:nvGraphicFramePr>
            <p:xfrm>
              <a:off x="611560" y="1484784"/>
              <a:ext cx="7920880" cy="4774592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1521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279979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456325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>
                              <a:solidFill>
                                <a:srgbClr val="0070C0"/>
                              </a:solidFill>
                            </a:rPr>
                            <a:t>Potência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>
                              <a:solidFill>
                                <a:srgbClr val="002060"/>
                              </a:solidFill>
                            </a:rPr>
                            <a:t>Base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/>
                            <a:t>Expoente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/>
                            <a:t>Produto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/>
                            <a:t>Leitura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𝟕</m:t>
                                    </m:r>
                                  </m:e>
                                  <m:sup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𝟒</m:t>
                                    </m:r>
                                  </m:e>
                                  <m:sup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PT" sz="2400" dirty="0"/>
                            <a:t>Sete elevado a</a:t>
                          </a:r>
                          <a:r>
                            <a:rPr lang="pt-PT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i="1" baseline="0" dirty="0" smtClean="0">
                                  <a:latin typeface="Cambria Math"/>
                                </a:rPr>
                                <m:t>6</m:t>
                              </m:r>
                            </m:oMath>
                          </a14:m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𝟏</m:t>
                                    </m:r>
                                  </m:e>
                                  <m:sup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𝟏𝟎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𝟑𝟎</m:t>
                                    </m:r>
                                  </m:e>
                                  <m:sup>
                                    <m:r>
                                      <a:rPr lang="pt-PT" sz="2400" b="1" i="1" smtClean="0">
                                        <a:solidFill>
                                          <a:srgbClr val="0070C0"/>
                                        </a:solidFill>
                                        <a:latin typeface="Cambria Math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8"/>
                      </a:ext>
                    </a:extLst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𝟏𝟎𝟎</m:t>
                                </m:r>
                                <m:r>
                                  <a:rPr lang="pt-PT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e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4752213"/>
                  </p:ext>
                </p:extLst>
              </p:nvPr>
            </p:nvGraphicFramePr>
            <p:xfrm>
              <a:off x="611560" y="1484784"/>
              <a:ext cx="7920880" cy="4774592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152128"/>
                    <a:gridCol w="720080"/>
                    <a:gridCol w="1279979"/>
                    <a:gridCol w="1456325"/>
                    <a:gridCol w="3312368"/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 smtClean="0">
                              <a:solidFill>
                                <a:srgbClr val="0070C0"/>
                              </a:solidFill>
                            </a:rPr>
                            <a:t>Potência</a:t>
                          </a:r>
                          <a:endParaRPr lang="pt-PT" sz="200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 smtClean="0">
                              <a:solidFill>
                                <a:srgbClr val="002060"/>
                              </a:solidFill>
                            </a:rPr>
                            <a:t>Base</a:t>
                          </a:r>
                          <a:endParaRPr lang="pt-PT" sz="20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 smtClean="0"/>
                            <a:t>Expoente</a:t>
                          </a:r>
                          <a:endParaRPr lang="pt-PT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 smtClean="0"/>
                            <a:t>Produto</a:t>
                          </a:r>
                          <a:endParaRPr lang="pt-PT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dirty="0" smtClean="0"/>
                            <a:t>Leitura</a:t>
                          </a:r>
                          <a:endParaRPr lang="pt-PT" sz="2000" dirty="0"/>
                        </a:p>
                      </a:txBody>
                      <a:tcPr anchor="ctr"/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9091" r="-587831" b="-8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06410" r="-587831" b="-6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6190" t="-306410" r="-372857" b="-5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6318" t="-306410" r="-227615" b="-5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8971" t="-406410" b="-498718"/>
                          </a:stretch>
                        </a:blip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506410" r="-587831" b="-3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60169" t="-606410" r="-841525" b="-2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6190" t="-606410" r="-372857" b="-298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6190" t="-715584" r="-372857" b="-20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6318" t="-715584" r="-227615" b="-20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805128" r="-58783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  <a:tr h="474504">
                    <a:tc>
                      <a:txBody>
                        <a:bodyPr/>
                        <a:lstStyle/>
                        <a:p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60169" t="-905128" r="-8415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6318" t="-905128" r="-227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000" dirty="0"/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775563" y="2001473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63" y="2001473"/>
                <a:ext cx="64807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771800" y="200147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001472"/>
                <a:ext cx="64807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162944" y="196584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944" y="1965846"/>
                <a:ext cx="64807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5220072" y="198959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Sete ao quadrado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1809213" y="2486373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213" y="2486373"/>
                <a:ext cx="648072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805450" y="248637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450" y="2486372"/>
                <a:ext cx="64807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4196594" y="245074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1024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594" y="2450746"/>
                <a:ext cx="64807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869" r="-345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253722" y="247449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Quatro elevado a cinco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825920" y="2948037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920" y="2948037"/>
                <a:ext cx="648072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822157" y="294803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57" y="2948036"/>
                <a:ext cx="648072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227997" y="298314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Dois à quarta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2791600" y="344627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600" y="3446272"/>
                <a:ext cx="648072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909618" y="3410646"/>
                <a:ext cx="13104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117 649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618" y="3410646"/>
                <a:ext cx="131045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812070" y="3432937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070" y="3432937"/>
                <a:ext cx="648072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1808307" y="343293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307" y="3432936"/>
                <a:ext cx="648072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aixaDeTexto 27"/>
          <p:cNvSpPr txBox="1"/>
          <p:nvPr/>
        </p:nvSpPr>
        <p:spPr>
          <a:xfrm>
            <a:off x="5202272" y="391929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Um elevado a dez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765875" y="390742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875" y="3907422"/>
                <a:ext cx="648072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3883893" y="3871796"/>
                <a:ext cx="13104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893" y="3871796"/>
                <a:ext cx="1310453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1782582" y="389408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582" y="3894086"/>
                <a:ext cx="648072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/>
          <p:cNvSpPr txBox="1"/>
          <p:nvPr/>
        </p:nvSpPr>
        <p:spPr>
          <a:xfrm>
            <a:off x="5214147" y="439429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Nove elevado a 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895768" y="4334921"/>
                <a:ext cx="13104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768" y="4334921"/>
                <a:ext cx="1310453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798220" y="435721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20" y="4357212"/>
                <a:ext cx="648072" cy="461665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ixaDeTexto 34"/>
          <p:cNvSpPr txBox="1"/>
          <p:nvPr/>
        </p:nvSpPr>
        <p:spPr>
          <a:xfrm>
            <a:off x="5214147" y="486929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Um elevado a oito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798220" y="485596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20" y="4855962"/>
                <a:ext cx="648072" cy="46166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794457" y="4855961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457" y="4855961"/>
                <a:ext cx="648072" cy="46166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ixaDeTexto 37"/>
          <p:cNvSpPr txBox="1"/>
          <p:nvPr/>
        </p:nvSpPr>
        <p:spPr>
          <a:xfrm>
            <a:off x="5214147" y="537992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Trinta à quarta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777750" y="533242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750" y="5332422"/>
                <a:ext cx="648072" cy="46166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3895768" y="5296796"/>
                <a:ext cx="13104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810 00</m:t>
                      </m:r>
                      <m:r>
                        <a:rPr lang="pt-PT" sz="2400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768" y="5296796"/>
                <a:ext cx="1310453" cy="46166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1794457" y="5319086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457" y="5319086"/>
                <a:ext cx="648072" cy="461665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CaixaDeTexto 41"/>
          <p:cNvSpPr txBox="1"/>
          <p:nvPr/>
        </p:nvSpPr>
        <p:spPr>
          <a:xfrm>
            <a:off x="5200297" y="582919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Dez ao cubo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763900" y="581732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3900" y="5817322"/>
                <a:ext cx="648072" cy="461665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796245" y="579211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45" y="5792112"/>
                <a:ext cx="648072" cy="461665"/>
              </a:xfrm>
              <a:prstGeom prst="rect">
                <a:avLst/>
              </a:prstGeom>
              <a:blipFill rotWithShape="1">
                <a:blip r:embed="rId26"/>
                <a:stretch>
                  <a:fillRect l="-28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0625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67544" y="548680"/>
                <a:ext cx="8208912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 smtClean="0">
                    <a:solidFill>
                      <a:srgbClr val="C00000"/>
                    </a:solidFill>
                  </a:rPr>
                  <a:t>3. 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Escreve sob a forma de um produto de </a:t>
                </a:r>
                <a:r>
                  <a:rPr lang="pt-PT" sz="2400" b="1" dirty="0" err="1">
                    <a:solidFill>
                      <a:schemeClr val="accent5">
                        <a:lumMod val="50000"/>
                      </a:schemeClr>
                    </a:solidFill>
                  </a:rPr>
                  <a:t>fatores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 iguais e depois calcula o valor de cada uma das potências seguintes. </a:t>
                </a:r>
                <a:endParaRPr lang="pt-PT" sz="2400" b="1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 smtClean="0">
                    <a:solidFill>
                      <a:srgbClr val="C00000"/>
                    </a:solidFill>
                  </a:rPr>
                  <a:t>      3.1</a:t>
                </a:r>
                <a:r>
                  <a:rPr lang="pt-PT" sz="2400" dirty="0">
                    <a:solidFill>
                      <a:srgbClr val="C00000"/>
                    </a:solidFill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3.2.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3.3.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3.4.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3.5</a:t>
                </a:r>
                <a:r>
                  <a:rPr lang="pt-PT" sz="2400" dirty="0" smtClean="0">
                    <a:solidFill>
                      <a:srgbClr val="C00000"/>
                    </a:solidFill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11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 </a:t>
                </a:r>
              </a:p>
              <a:p>
                <a:pPr algn="just"/>
                <a:r>
                  <a:rPr lang="pt-PT" sz="2400" dirty="0" smtClean="0">
                    <a:solidFill>
                      <a:srgbClr val="C00000"/>
                    </a:solidFill>
                  </a:rPr>
                  <a:t>      3.6.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15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3.7</a:t>
                </a:r>
                <a:r>
                  <a:rPr lang="pt-PT" sz="2400" dirty="0">
                    <a:solidFill>
                      <a:srgbClr val="C00000"/>
                    </a:solidFill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3.8</a:t>
                </a:r>
                <a:r>
                  <a:rPr lang="pt-PT" sz="2400" dirty="0">
                    <a:solidFill>
                      <a:srgbClr val="C00000"/>
                    </a:solidFill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3.9.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400" dirty="0" smtClean="0">
                    <a:solidFill>
                      <a:srgbClr val="C00000"/>
                    </a:solidFill>
                  </a:rPr>
                  <a:t>         3.10</a:t>
                </a:r>
                <a:r>
                  <a:rPr lang="pt-PT" sz="2400" dirty="0">
                    <a:solidFill>
                      <a:srgbClr val="C00000"/>
                    </a:solidFill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48680"/>
                <a:ext cx="8208912" cy="1723549"/>
              </a:xfrm>
              <a:prstGeom prst="rect">
                <a:avLst/>
              </a:prstGeom>
              <a:blipFill rotWithShape="1">
                <a:blip r:embed="rId2"/>
                <a:stretch>
                  <a:fillRect l="-1189" t="-2827" r="-1114" b="-77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01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9540" y="1556792"/>
                <a:ext cx="13681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40" y="1556792"/>
                <a:ext cx="136815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714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11560" y="2094756"/>
                <a:ext cx="13475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094756"/>
                <a:ext cx="134755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787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17191" y="2600681"/>
                <a:ext cx="1524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91" y="2600681"/>
                <a:ext cx="152404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6000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619969" y="3139058"/>
                <a:ext cx="169919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69" y="3139058"/>
                <a:ext cx="1699190" cy="465833"/>
              </a:xfrm>
              <a:prstGeom prst="rect">
                <a:avLst/>
              </a:prstGeom>
              <a:blipFill rotWithShape="1">
                <a:blip r:embed="rId5"/>
                <a:stretch>
                  <a:fillRect l="-5755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499862" y="1556792"/>
                <a:ext cx="504056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862" y="1556792"/>
                <a:ext cx="50405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2957087" y="2068161"/>
                <a:ext cx="504056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087" y="2068161"/>
                <a:ext cx="504056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410" r="-72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005331" y="2586592"/>
                <a:ext cx="504056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331" y="2586592"/>
                <a:ext cx="504056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614" r="-72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463128" y="3134494"/>
                <a:ext cx="1152128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100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400" b="0" i="1" smtClean="0">
                          <a:latin typeface="Cambria Math"/>
                        </a:rPr>
                        <m:t>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128" y="3134494"/>
                <a:ext cx="115212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058" r="-116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617191" y="3677006"/>
                <a:ext cx="16299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11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91" y="3677006"/>
                <a:ext cx="162996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559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3518911" y="3672442"/>
                <a:ext cx="649213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911" y="3672442"/>
                <a:ext cx="649213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869" r="-93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780931" y="1556792"/>
                <a:ext cx="1790939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×2×2=</m:t>
                      </m:r>
                    </m:oMath>
                  </m:oMathPara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931" y="1556792"/>
                <a:ext cx="1790939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1824256" y="2076227"/>
                <a:ext cx="1264577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4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×4=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6" y="2076227"/>
                <a:ext cx="1264577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1835287" y="2587465"/>
                <a:ext cx="1264577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287" y="2587465"/>
                <a:ext cx="1264577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1882263" y="3133035"/>
                <a:ext cx="3693255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10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×10×10×10×10=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263" y="3133035"/>
                <a:ext cx="3693255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1959072" y="3680425"/>
                <a:ext cx="160441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11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×11=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072" y="3680425"/>
                <a:ext cx="1604414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428266"/>
              </p:ext>
            </p:extLst>
          </p:nvPr>
        </p:nvGraphicFramePr>
        <p:xfrm>
          <a:off x="567152" y="739552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24"/>
              <p:cNvSpPr/>
              <p:nvPr/>
            </p:nvSpPr>
            <p:spPr>
              <a:xfrm>
                <a:off x="623434" y="4221088"/>
                <a:ext cx="147616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 smtClean="0">
                    <a:solidFill>
                      <a:srgbClr val="C00000"/>
                    </a:solidFill>
                  </a:rPr>
                  <a:t>3.6.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15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34" y="4221088"/>
                <a:ext cx="1476166" cy="461665"/>
              </a:xfrm>
              <a:prstGeom prst="rect">
                <a:avLst/>
              </a:prstGeom>
              <a:blipFill rotWithShape="1">
                <a:blip r:embed="rId17"/>
                <a:stretch>
                  <a:fillRect l="-6198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624979" y="5243289"/>
                <a:ext cx="15275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3.7.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25=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79" y="5243289"/>
                <a:ext cx="1527579" cy="461665"/>
              </a:xfrm>
              <a:prstGeom prst="rect">
                <a:avLst/>
              </a:prstGeom>
              <a:blipFill rotWithShape="1">
                <a:blip r:embed="rId18"/>
                <a:stretch>
                  <a:fillRect l="-6400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3418731" y="5229200"/>
                <a:ext cx="721221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731" y="5229200"/>
                <a:ext cx="721221" cy="461665"/>
              </a:xfrm>
              <a:prstGeom prst="rect">
                <a:avLst/>
              </a:prstGeom>
              <a:blipFill rotWithShape="1">
                <a:blip r:embed="rId19"/>
                <a:stretch>
                  <a:fillRect l="-847" r="-169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1860101" y="5245129"/>
                <a:ext cx="1604414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×25=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101" y="5245129"/>
                <a:ext cx="1604414" cy="46166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1842170" y="4695527"/>
                <a:ext cx="20789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  <a:ea typeface="Cambria Math"/>
                        </a:rPr>
                        <m:t>×1×1×1=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70" y="4695527"/>
                <a:ext cx="2078967" cy="46166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3850779" y="4695527"/>
                <a:ext cx="649213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779" y="4695527"/>
                <a:ext cx="649213" cy="46166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CaixaDeTexto 39"/>
              <p:cNvSpPr txBox="1"/>
              <p:nvPr/>
            </p:nvSpPr>
            <p:spPr>
              <a:xfrm>
                <a:off x="1979712" y="4225379"/>
                <a:ext cx="648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×1×1×1×1×1×1×1×1×1×1×1×</m:t>
                      </m:r>
                    </m:oMath>
                  </m:oMathPara>
                </a14:m>
                <a:endParaRPr lang="pt-PT" sz="2400" b="0" i="1" dirty="0" smtClean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225379"/>
                <a:ext cx="6480720" cy="46166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024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3" grpId="0"/>
      <p:bldP spid="14" grpId="0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5" grpId="0"/>
      <p:bldP spid="7" grpId="0"/>
      <p:bldP spid="8" grpId="0"/>
      <p:bldP spid="9" grpId="0"/>
      <p:bldP spid="10" grpId="0"/>
      <p:bldP spid="25" grpId="0"/>
      <p:bldP spid="26" grpId="0"/>
      <p:bldP spid="29" grpId="0" animBg="1"/>
      <p:bldP spid="34" grpId="0"/>
      <p:bldP spid="37" grpId="0"/>
      <p:bldP spid="38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549077" y="1340768"/>
                <a:ext cx="148804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77" y="1340768"/>
                <a:ext cx="1488040" cy="465833"/>
              </a:xfrm>
              <a:prstGeom prst="rect">
                <a:avLst/>
              </a:prstGeom>
              <a:blipFill rotWithShape="1">
                <a:blip r:embed="rId2"/>
                <a:stretch>
                  <a:fillRect l="-6148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551428" y="1882689"/>
                <a:ext cx="14761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3.9.</a:t>
                </a:r>
                <a:r>
                  <a:rPr lang="pt-PT" sz="240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28" y="1882689"/>
                <a:ext cx="147616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17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1646406" y="1355254"/>
                <a:ext cx="2952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×0×0×0×0=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406" y="1355254"/>
                <a:ext cx="295232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405083" y="1884106"/>
                <a:ext cx="673596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343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083" y="1884106"/>
                <a:ext cx="67359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727" r="-545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539552" y="2434370"/>
                <a:ext cx="15219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3.10.</a:t>
                </a:r>
                <a:r>
                  <a:rPr lang="pt-PT" sz="240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34370"/>
                <a:ext cx="1521948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42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3059832" y="2429508"/>
                <a:ext cx="504056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429508"/>
                <a:ext cx="50405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1703292" y="1884979"/>
                <a:ext cx="1790939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7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×7×7=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292" y="1884979"/>
                <a:ext cx="1790939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1885672" y="2430120"/>
                <a:ext cx="1264577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×3=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672" y="2430120"/>
                <a:ext cx="1264577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4476750" y="1356307"/>
                <a:ext cx="599306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1356307"/>
                <a:ext cx="599306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183064"/>
              </p:ext>
            </p:extLst>
          </p:nvPr>
        </p:nvGraphicFramePr>
        <p:xfrm>
          <a:off x="567152" y="739552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01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0" grpId="0"/>
      <p:bldP spid="21" grpId="0" animBg="1"/>
      <p:bldP spid="22" grpId="0"/>
      <p:bldP spid="23" grpId="0" animBg="1"/>
      <p:bldP spid="7" grpId="0"/>
      <p:bldP spid="8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764704"/>
                <a:ext cx="820891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Transcreve a expressão que representa o produto 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(A)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pt-PT" sz="2400" i="1" dirty="0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8</m:t>
                    </m:r>
                    <m:r>
                      <a:rPr lang="pt-PT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:r>
                  <a:rPr lang="pt-PT" sz="2400" dirty="0"/>
                  <a:t>8 × 4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8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64704"/>
                <a:ext cx="8208912" cy="1754326"/>
              </a:xfrm>
              <a:prstGeom prst="rect">
                <a:avLst/>
              </a:prstGeom>
              <a:blipFill rotWithShape="1">
                <a:blip r:embed="rId2"/>
                <a:stretch>
                  <a:fillRect l="-1189" t="-2778" b="-69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625502" y="1340768"/>
                <a:ext cx="252028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𝟖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𝟖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𝟖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502" y="1340768"/>
                <a:ext cx="252028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4327401" y="2051164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9156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764704"/>
                <a:ext cx="8208912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Copia e completa com os sinais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&lt;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&gt;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ou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de modo a obteres afirmações verdadeiras. 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5.1.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sup>
                    </m:sSup>
                    <m:r>
                      <a:rPr lang="pt-PT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 </m:t>
                        </m:r>
                        <m:r>
                          <a:rPr lang="pt-P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P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5.2.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11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/>
                  <a:t> </a:t>
                </a:r>
              </a:p>
              <a:p>
                <a:pPr algn="just"/>
                <a:endParaRPr lang="pt-PT" sz="10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5.4.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r>
                      <a:rPr lang="pt-PT" sz="2400" b="0" i="1" smtClean="0">
                        <a:latin typeface="Cambria Math"/>
                      </a:rPr>
                      <m:t>   </m:t>
                    </m:r>
                    <m:r>
                      <a:rPr lang="pt-PT" sz="2400" i="1" smtClean="0">
                        <a:latin typeface="Cambria Math"/>
                      </a:rPr>
                      <m:t>1</m:t>
                    </m:r>
                    <m:r>
                      <a:rPr lang="pt-PT" sz="2400" b="0" i="1" smtClean="0">
                        <a:latin typeface="Cambria Math"/>
                      </a:rPr>
                      <m:t>5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5.5.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r>
                  <a:rPr lang="pt-PT" sz="2400" dirty="0"/>
                  <a:t>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   </m:t>
                        </m:r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9</m:t>
                        </m:r>
                      </m:sup>
                    </m:sSup>
                  </m:oMath>
                </a14:m>
                <a:r>
                  <a:rPr lang="pt-PT" sz="2400" dirty="0"/>
                  <a:t>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5.7.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  <m:r>
                          <a:rPr lang="pt-PT" sz="2400" b="0" i="1" smtClean="0">
                            <a:latin typeface="Cambria Math"/>
                          </a:rPr>
                          <m:t>30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132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5.8.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/>
                  <a:t>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8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64704"/>
                <a:ext cx="8208912" cy="2616101"/>
              </a:xfrm>
              <a:prstGeom prst="rect">
                <a:avLst/>
              </a:prstGeom>
              <a:blipFill rotWithShape="1">
                <a:blip r:embed="rId2"/>
                <a:stretch>
                  <a:fillRect l="-1189" t="-1860" r="-1114" b="-41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ângulo 7"/>
          <p:cNvSpPr/>
          <p:nvPr/>
        </p:nvSpPr>
        <p:spPr>
          <a:xfrm>
            <a:off x="2076872" y="1916832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154213" y="1902661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4213" y="1902661"/>
                <a:ext cx="36004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ângulo 9"/>
          <p:cNvSpPr/>
          <p:nvPr/>
        </p:nvSpPr>
        <p:spPr>
          <a:xfrm>
            <a:off x="4589783" y="1916832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667124" y="1902661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124" y="1902661"/>
                <a:ext cx="36004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ângulo 11"/>
          <p:cNvSpPr/>
          <p:nvPr/>
        </p:nvSpPr>
        <p:spPr>
          <a:xfrm>
            <a:off x="7244554" y="1916832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7321895" y="1902661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1895" y="1902661"/>
                <a:ext cx="36004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2086397" y="2440707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163738" y="2426536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738" y="2426536"/>
                <a:ext cx="36004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ângulo 15"/>
          <p:cNvSpPr/>
          <p:nvPr/>
        </p:nvSpPr>
        <p:spPr>
          <a:xfrm>
            <a:off x="4599308" y="2440707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676649" y="2426536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649" y="2426536"/>
                <a:ext cx="36004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ângulo 17"/>
          <p:cNvSpPr/>
          <p:nvPr/>
        </p:nvSpPr>
        <p:spPr>
          <a:xfrm>
            <a:off x="7254079" y="2440707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7331420" y="2426536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420" y="2426536"/>
                <a:ext cx="36004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ângulo 19"/>
          <p:cNvSpPr/>
          <p:nvPr/>
        </p:nvSpPr>
        <p:spPr>
          <a:xfrm>
            <a:off x="2191172" y="2926482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2268513" y="2912311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513" y="2912311"/>
                <a:ext cx="360040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ângulo 21"/>
          <p:cNvSpPr/>
          <p:nvPr/>
        </p:nvSpPr>
        <p:spPr>
          <a:xfrm>
            <a:off x="4599308" y="2926482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4676649" y="2912311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649" y="2912311"/>
                <a:ext cx="360040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ângulo 23"/>
          <p:cNvSpPr/>
          <p:nvPr/>
        </p:nvSpPr>
        <p:spPr>
          <a:xfrm>
            <a:off x="7254079" y="2926482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7331420" y="2912311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420" y="2912311"/>
                <a:ext cx="360040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2376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ixaDeTexto 1"/>
              <p:cNvSpPr txBox="1"/>
              <p:nvPr/>
            </p:nvSpPr>
            <p:spPr>
              <a:xfrm>
                <a:off x="467544" y="572487"/>
                <a:ext cx="82089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6. 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Escreve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𝟔𝟒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sob a forma de potência de base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sob a forma de potência de base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𝟒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. Escreve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𝟖𝟏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sob a forma de potência de base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sob a forma de potência de base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𝟗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2487"/>
                <a:ext cx="8208912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189" t="-4061" r="-1114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2713137" y="2834406"/>
                <a:ext cx="165618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64=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137" y="2834406"/>
                <a:ext cx="1656186" cy="470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7"/>
              <p:cNvSpPr/>
              <p:nvPr/>
            </p:nvSpPr>
            <p:spPr>
              <a:xfrm>
                <a:off x="4657351" y="2834406"/>
                <a:ext cx="165618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64=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351" y="2834406"/>
                <a:ext cx="1656186" cy="470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2722662" y="3463056"/>
                <a:ext cx="165618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81=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662" y="3463056"/>
                <a:ext cx="1656186" cy="4700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ângulo 9"/>
              <p:cNvSpPr/>
              <p:nvPr/>
            </p:nvSpPr>
            <p:spPr>
              <a:xfrm>
                <a:off x="4666876" y="3463056"/>
                <a:ext cx="1656186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81=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𝟗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6876" y="3463056"/>
                <a:ext cx="1656186" cy="4700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148546"/>
              </p:ext>
            </p:extLst>
          </p:nvPr>
        </p:nvGraphicFramePr>
        <p:xfrm>
          <a:off x="567152" y="2107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26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764704"/>
                <a:ext cx="8208912" cy="1890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7.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Substitui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𝒃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0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𝒅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por um número, de modo a obteres afirmações verdadeiras.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 dirty="0" smtClean="0">
                        <a:latin typeface="Cambria Math"/>
                      </a:rPr>
                      <m:t>=64             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7.2.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100 000=</m:t>
                    </m:r>
                    <m:sSup>
                      <m:sSupPr>
                        <m:ctrlPr>
                          <a:rPr lang="pt-PT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𝑏</m:t>
                        </m:r>
                      </m:sup>
                    </m:sSup>
                  </m:oMath>
                </a14:m>
                <a:endParaRPr lang="pt-PT" sz="2400" dirty="0"/>
              </a:p>
              <a:p>
                <a:pPr algn="just"/>
                <a:r>
                  <a:rPr lang="pt-PT" sz="1000" dirty="0"/>
                  <a:t>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16</m:t>
                    </m:r>
                    <m:r>
                      <a:rPr lang="pt-PT" sz="2400" i="1" dirty="0">
                        <a:latin typeface="Cambria Math"/>
                      </a:rPr>
                      <m:t>×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pt-PT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7.4.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 =</m:t>
                    </m:r>
                    <m:sSup>
                      <m:sSupPr>
                        <m:ctrlPr>
                          <a:rPr lang="pt-PT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pt-PT" sz="2400" dirty="0"/>
                  <a:t>  </a:t>
                </a:r>
                <a:endParaRPr lang="pt-PT" sz="2400" b="1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64704"/>
                <a:ext cx="8208912" cy="1890518"/>
              </a:xfrm>
              <a:prstGeom prst="rect">
                <a:avLst/>
              </a:prstGeom>
              <a:blipFill rotWithShape="1">
                <a:blip r:embed="rId3"/>
                <a:stretch>
                  <a:fillRect l="-1189" t="-2572" r="-1114" b="-61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827583" y="2852936"/>
                <a:ext cx="23511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=64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3" y="2852936"/>
                <a:ext cx="235111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15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1365548" y="2916312"/>
                <a:ext cx="288032" cy="360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548" y="2916312"/>
                <a:ext cx="288032" cy="360000"/>
              </a:xfrm>
              <a:prstGeom prst="ellipse">
                <a:avLst/>
              </a:prstGeom>
              <a:blipFill rotWithShape="1">
                <a:blip r:embed="rId5"/>
                <a:stretch>
                  <a:fillRect l="-27660" r="-6383" b="-8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3923928" y="2838732"/>
                <a:ext cx="2698752" cy="46820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7.2.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100 000=</m:t>
                    </m:r>
                    <m:sSup>
                      <m:sSupPr>
                        <m:ctrlPr>
                          <a:rPr lang="pt-PT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𝑏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838732"/>
                <a:ext cx="2698752" cy="468205"/>
              </a:xfrm>
              <a:prstGeom prst="rect">
                <a:avLst/>
              </a:prstGeom>
              <a:blipFill rotWithShape="1">
                <a:blip r:embed="rId6"/>
                <a:stretch>
                  <a:fillRect l="-3620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/>
              <p:cNvSpPr/>
              <p:nvPr/>
            </p:nvSpPr>
            <p:spPr>
              <a:xfrm>
                <a:off x="6306073" y="2829207"/>
                <a:ext cx="288032" cy="288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Oval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073" y="2829207"/>
                <a:ext cx="288032" cy="288000"/>
              </a:xfrm>
              <a:prstGeom prst="ellipse">
                <a:avLst/>
              </a:prstGeom>
              <a:blipFill rotWithShape="1">
                <a:blip r:embed="rId7"/>
                <a:stretch>
                  <a:fillRect l="-14583" b="-106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833124" y="3528545"/>
                <a:ext cx="2345579" cy="46583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7.3.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16×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pt-PT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24" y="3528545"/>
                <a:ext cx="2345579" cy="465833"/>
              </a:xfrm>
              <a:prstGeom prst="rect">
                <a:avLst/>
              </a:prstGeom>
              <a:blipFill rotWithShape="1">
                <a:blip r:embed="rId8"/>
                <a:stretch>
                  <a:fillRect l="-4167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/>
              <p:cNvSpPr/>
              <p:nvPr/>
            </p:nvSpPr>
            <p:spPr>
              <a:xfrm>
                <a:off x="2093201" y="3600511"/>
                <a:ext cx="288032" cy="360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Oval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201" y="3600511"/>
                <a:ext cx="288032" cy="360000"/>
              </a:xfrm>
              <a:prstGeom prst="ellipse">
                <a:avLst/>
              </a:prstGeom>
              <a:blipFill rotWithShape="1">
                <a:blip r:embed="rId9"/>
                <a:stretch>
                  <a:fillRect l="-27083" r="-4167" b="-8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15"/>
              <p:cNvSpPr/>
              <p:nvPr/>
            </p:nvSpPr>
            <p:spPr>
              <a:xfrm>
                <a:off x="3938785" y="3511441"/>
                <a:ext cx="2655319" cy="468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7.4.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5 =</m:t>
                    </m:r>
                    <m:sSup>
                      <m:sSupPr>
                        <m:ctrlPr>
                          <a:rPr lang="pt-PT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785" y="3511441"/>
                <a:ext cx="2655319" cy="468205"/>
              </a:xfrm>
              <a:prstGeom prst="rect">
                <a:avLst/>
              </a:prstGeom>
              <a:blipFill rotWithShape="1">
                <a:blip r:embed="rId10"/>
                <a:stretch>
                  <a:fillRect l="-3440" t="-909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val 16"/>
              <p:cNvSpPr/>
              <p:nvPr/>
            </p:nvSpPr>
            <p:spPr>
              <a:xfrm>
                <a:off x="5345038" y="3528545"/>
                <a:ext cx="288032" cy="288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Oval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038" y="3528545"/>
                <a:ext cx="288032" cy="288000"/>
              </a:xfrm>
              <a:prstGeom prst="ellipse">
                <a:avLst/>
              </a:prstGeom>
              <a:blipFill rotWithShape="1">
                <a:blip r:embed="rId11"/>
                <a:stretch>
                  <a:fillRect l="-14894" b="-106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66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7" grpId="0"/>
      <p:bldP spid="13" grpId="0" animBg="1"/>
      <p:bldP spid="14" grpId="0"/>
      <p:bldP spid="15" grpId="0" animBg="1"/>
      <p:bldP spid="16" grpId="0"/>
      <p:bldP spid="17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5675</TotalTime>
  <Words>835</Words>
  <Application>Microsoft Office PowerPoint</Application>
  <PresentationFormat>Apresentação no Ecrã (4:3)</PresentationFormat>
  <Paragraphs>177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Susana Dias</cp:lastModifiedBy>
  <cp:revision>335</cp:revision>
  <dcterms:created xsi:type="dcterms:W3CDTF">2016-09-17T09:49:10Z</dcterms:created>
  <dcterms:modified xsi:type="dcterms:W3CDTF">2017-06-01T15:52:07Z</dcterms:modified>
</cp:coreProperties>
</file>