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91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7AB"/>
    <a:srgbClr val="006666"/>
    <a:srgbClr val="29123A"/>
    <a:srgbClr val="642373"/>
    <a:srgbClr val="FFD5D5"/>
    <a:srgbClr val="D1E4E5"/>
    <a:srgbClr val="FFA3A3"/>
    <a:srgbClr val="FFABAB"/>
    <a:srgbClr val="FF9F9F"/>
    <a:srgbClr val="FC8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29-05-2017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9487" y="2204864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325137"/>
            <a:ext cx="4006489" cy="397032"/>
          </a:xfrm>
        </p:spPr>
        <p:txBody>
          <a:bodyPr/>
          <a:lstStyle/>
          <a:p>
            <a:r>
              <a:rPr lang="pt-PT" dirty="0"/>
              <a:t>Decomposição em fatores primos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Decomposição em fatores primos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28" y="597816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o 5"/>
          <p:cNvGrpSpPr/>
          <p:nvPr/>
        </p:nvGrpSpPr>
        <p:grpSpPr>
          <a:xfrm>
            <a:off x="539552" y="1521925"/>
            <a:ext cx="8064897" cy="2616101"/>
            <a:chOff x="539552" y="1521925"/>
            <a:chExt cx="8064897" cy="2616101"/>
          </a:xfrm>
        </p:grpSpPr>
        <p:sp>
          <p:nvSpPr>
            <p:cNvPr id="2" name="Rectângulo 1"/>
            <p:cNvSpPr/>
            <p:nvPr/>
          </p:nvSpPr>
          <p:spPr>
            <a:xfrm>
              <a:off x="827584" y="2829975"/>
              <a:ext cx="4680520" cy="7398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CaixaDeTexto 19"/>
                <p:cNvSpPr txBox="1"/>
                <p:nvPr/>
              </p:nvSpPr>
              <p:spPr>
                <a:xfrm>
                  <a:off x="539552" y="1521925"/>
                  <a:ext cx="8064897" cy="26161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pt-PT" sz="2400" b="1" dirty="0">
                      <a:solidFill>
                        <a:srgbClr val="C00000"/>
                      </a:solidFill>
                    </a:rPr>
                    <a:t>1.</a:t>
                  </a:r>
                  <a:r>
                    <a:rPr lang="pt-PT" sz="2400" b="1" dirty="0">
                      <a:solidFill>
                        <a:srgbClr val="002060"/>
                      </a:solidFill>
                    </a:rPr>
                    <a:t> A professora da Mafalda pediu aos alunos que escrevessem todos os produtos possíveis de apenas dois </a:t>
                  </a:r>
                  <a:r>
                    <a:rPr lang="pt-PT" sz="2400" b="1" dirty="0" err="1">
                      <a:solidFill>
                        <a:srgbClr val="002060"/>
                      </a:solidFill>
                    </a:rPr>
                    <a:t>fatores</a:t>
                  </a:r>
                  <a:r>
                    <a:rPr lang="pt-PT" sz="2400" b="1" dirty="0">
                      <a:solidFill>
                        <a:srgbClr val="002060"/>
                      </a:solidFill>
                    </a:rPr>
                    <a:t> que obedecessem às condições seguintes: </a:t>
                  </a:r>
                </a:p>
                <a:p>
                  <a:pPr algn="just"/>
                  <a:endParaRPr lang="pt-PT" sz="1000" dirty="0"/>
                </a:p>
                <a:p>
                  <a:pPr algn="just"/>
                  <a:r>
                    <a:rPr lang="pt-PT" sz="2400" dirty="0"/>
                    <a:t>    • os </a:t>
                  </a:r>
                  <a:r>
                    <a:rPr lang="pt-PT" sz="2400" dirty="0" err="1"/>
                    <a:t>fatores</a:t>
                  </a:r>
                  <a:r>
                    <a:rPr lang="pt-PT" sz="2400" dirty="0"/>
                    <a:t> são números naturais; </a:t>
                  </a:r>
                </a:p>
                <a:p>
                  <a:pPr algn="just"/>
                  <a:r>
                    <a:rPr lang="pt-PT" sz="2400" dirty="0"/>
                    <a:t>    • o produto é igual a </a:t>
                  </a:r>
                  <a14:m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80</m:t>
                      </m:r>
                    </m:oMath>
                  </a14:m>
                  <a:r>
                    <a:rPr lang="pt-PT" sz="2400" dirty="0"/>
                    <a:t>. </a:t>
                  </a:r>
                </a:p>
                <a:p>
                  <a:pPr algn="just"/>
                  <a:endParaRPr lang="pt-PT" sz="1000" dirty="0"/>
                </a:p>
                <a:p>
                  <a:pPr algn="just"/>
                  <a:r>
                    <a:rPr lang="pt-PT" sz="2400" dirty="0"/>
                    <a:t>    Que produtos poderão eles escrever?</a:t>
                  </a:r>
                </a:p>
              </p:txBody>
            </p:sp>
          </mc:Choice>
          <mc:Fallback xmlns="">
            <p:sp>
              <p:nvSpPr>
                <p:cNvPr id="20" name="CaixaDeTexto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52" y="1521925"/>
                  <a:ext cx="8064897" cy="261610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1210" t="-1865" r="-1210" b="-4429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4325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Decomposição em fatores primos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28" y="597816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o 5"/>
          <p:cNvGrpSpPr/>
          <p:nvPr/>
        </p:nvGrpSpPr>
        <p:grpSpPr>
          <a:xfrm>
            <a:off x="539552" y="1521925"/>
            <a:ext cx="8064897" cy="2616101"/>
            <a:chOff x="539552" y="1521925"/>
            <a:chExt cx="8064897" cy="2616101"/>
          </a:xfrm>
        </p:grpSpPr>
        <p:sp>
          <p:nvSpPr>
            <p:cNvPr id="2" name="Rectângulo 1"/>
            <p:cNvSpPr/>
            <p:nvPr/>
          </p:nvSpPr>
          <p:spPr>
            <a:xfrm>
              <a:off x="827584" y="2829975"/>
              <a:ext cx="4680520" cy="7398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CaixaDeTexto 19"/>
                <p:cNvSpPr txBox="1"/>
                <p:nvPr/>
              </p:nvSpPr>
              <p:spPr>
                <a:xfrm>
                  <a:off x="539552" y="1521925"/>
                  <a:ext cx="8064897" cy="26161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pt-PT" sz="2400" b="1" dirty="0">
                      <a:solidFill>
                        <a:srgbClr val="C00000"/>
                      </a:solidFill>
                    </a:rPr>
                    <a:t>1.</a:t>
                  </a:r>
                  <a:r>
                    <a:rPr lang="pt-PT" sz="2400" b="1" dirty="0">
                      <a:solidFill>
                        <a:srgbClr val="002060"/>
                      </a:solidFill>
                    </a:rPr>
                    <a:t> A professora da Mafalda pediu aos alunos que escrevessem todos os produtos possíveis de apenas dois </a:t>
                  </a:r>
                  <a:r>
                    <a:rPr lang="pt-PT" sz="2400" b="1" dirty="0" err="1">
                      <a:solidFill>
                        <a:srgbClr val="002060"/>
                      </a:solidFill>
                    </a:rPr>
                    <a:t>fatores</a:t>
                  </a:r>
                  <a:r>
                    <a:rPr lang="pt-PT" sz="2400" b="1" dirty="0">
                      <a:solidFill>
                        <a:srgbClr val="002060"/>
                      </a:solidFill>
                    </a:rPr>
                    <a:t> que obedecessem às condições seguintes: </a:t>
                  </a:r>
                </a:p>
                <a:p>
                  <a:pPr algn="just"/>
                  <a:endParaRPr lang="pt-PT" sz="1000" dirty="0"/>
                </a:p>
                <a:p>
                  <a:pPr algn="just"/>
                  <a:r>
                    <a:rPr lang="pt-PT" sz="2400" dirty="0"/>
                    <a:t>    • os fatores serem números naturais; </a:t>
                  </a:r>
                </a:p>
                <a:p>
                  <a:pPr algn="just"/>
                  <a:r>
                    <a:rPr lang="pt-PT" sz="2400" dirty="0"/>
                    <a:t>    • o produto ser igual a </a:t>
                  </a:r>
                  <a14:m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80</m:t>
                      </m:r>
                    </m:oMath>
                  </a14:m>
                  <a:r>
                    <a:rPr lang="pt-PT" sz="2400" dirty="0"/>
                    <a:t>. </a:t>
                  </a:r>
                </a:p>
                <a:p>
                  <a:pPr algn="just"/>
                  <a:endParaRPr lang="pt-PT" sz="1000" dirty="0"/>
                </a:p>
                <a:p>
                  <a:pPr algn="just"/>
                  <a:r>
                    <a:rPr lang="pt-PT" sz="2400" dirty="0"/>
                    <a:t>    Que produtos poderão eles escrever?</a:t>
                  </a:r>
                </a:p>
              </p:txBody>
            </p:sp>
          </mc:Choice>
          <mc:Fallback xmlns="">
            <p:sp>
              <p:nvSpPr>
                <p:cNvPr id="20" name="CaixaDeTexto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52" y="1521925"/>
                  <a:ext cx="8064897" cy="261610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1210" t="-1865" r="-1210" b="-4429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971600" y="4234479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𝟖𝟎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𝟏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𝟖𝟎</m:t>
                      </m:r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234479"/>
                <a:ext cx="259228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981500" y="4707504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>
                          <a:solidFill>
                            <a:srgbClr val="C00000"/>
                          </a:solidFill>
                          <a:latin typeface="Cambria Math"/>
                        </a:rPr>
                        <m:t>𝟖𝟎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𝟒𝟎</m:t>
                      </m:r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500" y="4707504"/>
                <a:ext cx="2592288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991400" y="5168654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>
                          <a:solidFill>
                            <a:srgbClr val="C00000"/>
                          </a:solidFill>
                          <a:latin typeface="Cambria Math"/>
                        </a:rPr>
                        <m:t>𝟖𝟎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𝟒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𝟐𝟎</m:t>
                      </m:r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400" y="5168654"/>
                <a:ext cx="2592288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249625" y="4232504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>
                          <a:solidFill>
                            <a:srgbClr val="C00000"/>
                          </a:solidFill>
                          <a:latin typeface="Cambria Math"/>
                        </a:rPr>
                        <m:t>𝟖𝟎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𝟓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𝟏𝟔</m:t>
                      </m:r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9625" y="4232504"/>
                <a:ext cx="259228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3259525" y="4705529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>
                          <a:solidFill>
                            <a:srgbClr val="C00000"/>
                          </a:solidFill>
                          <a:latin typeface="Cambria Math"/>
                        </a:rPr>
                        <m:t>𝟖𝟎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𝟖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𝟏𝟎</m:t>
                      </m:r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525" y="4705529"/>
                <a:ext cx="259228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78196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Decomposição em fatores primos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28" y="597816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2" y="1521925"/>
                <a:ext cx="80648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2. </a:t>
                </a:r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É possível decompor o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𝟒𝟖</m:t>
                    </m:r>
                  </m:oMath>
                </a14:m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 num produto em que todos os </a:t>
                </a:r>
                <a:r>
                  <a:rPr lang="pt-PT" sz="2400" b="1" dirty="0" err="1">
                    <a:solidFill>
                      <a:schemeClr val="accent5">
                        <a:lumMod val="50000"/>
                      </a:schemeClr>
                    </a:solidFill>
                  </a:rPr>
                  <a:t>fatores</a:t>
                </a:r>
                <a:r>
                  <a:rPr lang="pt-PT" sz="2400" b="1" dirty="0">
                    <a:solidFill>
                      <a:schemeClr val="accent5">
                        <a:lumMod val="50000"/>
                      </a:schemeClr>
                    </a:solidFill>
                  </a:rPr>
                  <a:t> são números primos. Faz essa decomposição.</a:t>
                </a:r>
                <a:endParaRPr lang="pt-PT" sz="2400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21925"/>
                <a:ext cx="8064897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210" t="-5882" r="-1210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746534" y="2636912"/>
                <a:ext cx="374441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𝟒𝟖</m:t>
                      </m:r>
                      <m:r>
                        <a:rPr lang="pt-PT" sz="24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𝟐𝟒</m:t>
                      </m:r>
                      <m:r>
                        <a:rPr lang="pt-PT" sz="24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b="1" i="1" dirty="0">
                  <a:solidFill>
                    <a:schemeClr val="tx1"/>
                  </a:solidFill>
                  <a:latin typeface="Cambria Math"/>
                </a:endParaRPr>
              </a:p>
              <a:p>
                <a:r>
                  <a:rPr lang="pt-PT" sz="2400" b="1" dirty="0">
                    <a:solidFill>
                      <a:schemeClr val="tx1"/>
                    </a:solidFill>
                  </a:rPr>
                  <a:t>      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pt-PT" sz="2400" b="1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𝟐</m:t>
                    </m:r>
                    <m:r>
                      <a:rPr lang="pt-PT" sz="2400" b="1" i="1">
                        <a:solidFill>
                          <a:schemeClr val="tx1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 smtClean="0">
                        <a:solidFill>
                          <a:srgbClr val="00B0F0"/>
                        </a:solidFill>
                        <a:latin typeface="Cambria Math"/>
                      </a:rPr>
                      <m:t>𝟐</m:t>
                    </m:r>
                    <m:r>
                      <a:rPr lang="pt-PT" sz="2400" b="1" i="1" smtClean="0">
                        <a:solidFill>
                          <a:schemeClr val="tx1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𝟏𝟐</m:t>
                    </m:r>
                    <m:r>
                      <a:rPr lang="pt-PT" sz="24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</m:oMath>
                </a14:m>
                <a:endParaRPr lang="pt-PT" sz="2400" b="1" i="1" dirty="0">
                  <a:solidFill>
                    <a:schemeClr val="tx1"/>
                  </a:solidFill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    </m:t>
                      </m:r>
                      <m:r>
                        <a:rPr lang="pt-PT" sz="2400" b="1" i="1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𝟔</m:t>
                      </m:r>
                      <m:r>
                        <a:rPr lang="pt-PT" sz="2400" b="1" i="1">
                          <a:solidFill>
                            <a:schemeClr val="tx1"/>
                          </a:solidFill>
                          <a:latin typeface="Cambria Math"/>
                        </a:rPr>
                        <m:t>=  </m:t>
                      </m:r>
                    </m:oMath>
                  </m:oMathPara>
                </a14:m>
                <a:endParaRPr lang="pt-PT" sz="2400" b="1" i="1" dirty="0">
                  <a:solidFill>
                    <a:schemeClr val="tx1"/>
                  </a:solidFill>
                  <a:latin typeface="Cambria Math"/>
                </a:endParaRPr>
              </a:p>
              <a:p>
                <a:r>
                  <a:rPr lang="pt-PT" sz="2400" b="1" i="1" dirty="0">
                    <a:latin typeface="Cambria Math"/>
                  </a:rPr>
                  <a:t>       </a:t>
                </a:r>
                <a14:m>
                  <m:oMath xmlns:m="http://schemas.openxmlformats.org/officeDocument/2006/math">
                    <m:r>
                      <a:rPr lang="pt-PT" sz="2400" b="1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pt-PT" sz="2400" b="1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𝟐</m:t>
                    </m:r>
                    <m:r>
                      <a:rPr lang="pt-PT" sz="2400" b="1" i="1">
                        <a:solidFill>
                          <a:schemeClr val="tx1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>
                        <a:solidFill>
                          <a:srgbClr val="00B0F0"/>
                        </a:solidFill>
                        <a:latin typeface="Cambria Math"/>
                      </a:rPr>
                      <m:t>𝟐</m:t>
                    </m:r>
                    <m:r>
                      <a:rPr lang="pt-PT" sz="2400" b="1" i="1">
                        <a:solidFill>
                          <a:schemeClr val="tx1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𝟐</m:t>
                    </m:r>
                    <m:r>
                      <a:rPr lang="pt-PT" sz="2400" b="1" i="1">
                        <a:solidFill>
                          <a:schemeClr val="tx1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𝟑</m:t>
                    </m:r>
                    <m:r>
                      <a:rPr lang="pt-PT" sz="2400" b="1" i="1" smtClean="0">
                        <a:solidFill>
                          <a:schemeClr val="tx1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𝟐</m:t>
                    </m:r>
                  </m:oMath>
                </a14:m>
                <a:endParaRPr lang="pt-PT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534" y="2636912"/>
                <a:ext cx="3744416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639659" y="4651892"/>
                <a:ext cx="3384376" cy="8383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𝟒𝟖</m:t>
                      </m:r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 =</m:t>
                      </m:r>
                      <m:r>
                        <a:rPr lang="pt-PT" sz="2400" b="1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>
                          <a:latin typeface="Cambria Math"/>
                        </a:rPr>
                        <m:t>×</m:t>
                      </m:r>
                      <m:r>
                        <a:rPr lang="pt-PT" sz="2400" b="1" i="1">
                          <a:solidFill>
                            <a:srgbClr val="00B0F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>
                          <a:latin typeface="Cambria Math"/>
                        </a:rPr>
                        <m:t>×</m:t>
                      </m:r>
                      <m:r>
                        <a:rPr lang="pt-PT" sz="2400" b="1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>
                          <a:latin typeface="Cambria Math"/>
                        </a:rPr>
                        <m:t>×</m:t>
                      </m:r>
                      <m:r>
                        <a:rPr lang="pt-PT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1" i="1">
                          <a:latin typeface="Cambria Math"/>
                        </a:rPr>
                        <m:t>×</m:t>
                      </m:r>
                      <m:r>
                        <a:rPr lang="pt-PT" sz="2400" b="1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pt-PT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       =</m:t>
                      </m:r>
                      <m:sSup>
                        <m:sSupPr>
                          <m:ctrlPr>
                            <a:rPr lang="pt-PT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𝟒</m:t>
                          </m:r>
                        </m:sup>
                      </m:sSup>
                      <m:r>
                        <a:rPr lang="pt-PT" sz="2400" b="1" i="1">
                          <a:latin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𝟑</m:t>
                      </m:r>
                    </m:oMath>
                  </m:oMathPara>
                </a14:m>
                <a:endParaRPr lang="pt-PT" sz="2400" b="1" i="1" dirty="0">
                  <a:solidFill>
                    <a:schemeClr val="accent2">
                      <a:lumMod val="75000"/>
                    </a:schemeClr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659" y="4651892"/>
                <a:ext cx="3384376" cy="838306"/>
              </a:xfrm>
              <a:prstGeom prst="rect">
                <a:avLst/>
              </a:prstGeom>
              <a:blipFill rotWithShape="1">
                <a:blip r:embed="rId5"/>
                <a:stretch>
                  <a:fillRect l="-3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/>
          <p:cNvSpPr txBox="1"/>
          <p:nvPr/>
        </p:nvSpPr>
        <p:spPr>
          <a:xfrm>
            <a:off x="551886" y="4206572"/>
            <a:ext cx="2685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Ou seja,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68131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Decomposição em fatores primos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28" y="574066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/>
          <p:cNvSpPr txBox="1"/>
          <p:nvPr/>
        </p:nvSpPr>
        <p:spPr>
          <a:xfrm>
            <a:off x="539552" y="1474425"/>
            <a:ext cx="26642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Como a professora viu que alguns alunos estavam com dificuldades em decompor um número em </a:t>
            </a:r>
            <a:r>
              <a:rPr lang="pt-PT" sz="2400" b="1" dirty="0" err="1">
                <a:solidFill>
                  <a:srgbClr val="002060"/>
                </a:solidFill>
              </a:rPr>
              <a:t>fatores</a:t>
            </a:r>
            <a:r>
              <a:rPr lang="pt-PT" sz="2400" b="1" dirty="0">
                <a:solidFill>
                  <a:srgbClr val="002060"/>
                </a:solidFill>
              </a:rPr>
              <a:t> primos, disse:</a:t>
            </a:r>
          </a:p>
        </p:txBody>
      </p:sp>
      <p:pic>
        <p:nvPicPr>
          <p:cNvPr id="2050" name="Picture 2" descr="C:\Users\Susana\Desktop\areal\Trabalho_parte1\de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550" y="345289"/>
            <a:ext cx="6370561" cy="568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539552" y="4497663"/>
            <a:ext cx="40324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Usando esquemas semelhantes, decompõe em </a:t>
            </a:r>
            <a:r>
              <a:rPr lang="pt-PT" sz="2400" dirty="0" err="1"/>
              <a:t>fatores</a:t>
            </a:r>
            <a:r>
              <a:rPr lang="pt-PT" sz="2400" dirty="0"/>
              <a:t> primos os números: </a:t>
            </a:r>
          </a:p>
          <a:p>
            <a:r>
              <a:rPr lang="pt-PT" sz="2400" dirty="0">
                <a:solidFill>
                  <a:srgbClr val="C00000"/>
                </a:solidFill>
              </a:rPr>
              <a:t>(A) </a:t>
            </a:r>
            <a:r>
              <a:rPr lang="pt-PT" sz="2400" dirty="0"/>
              <a:t>50  </a:t>
            </a:r>
            <a:r>
              <a:rPr lang="pt-PT" sz="2400" dirty="0">
                <a:solidFill>
                  <a:srgbClr val="C00000"/>
                </a:solidFill>
              </a:rPr>
              <a:t>(B) </a:t>
            </a:r>
            <a:r>
              <a:rPr lang="pt-PT" sz="2400" dirty="0"/>
              <a:t>75  </a:t>
            </a:r>
            <a:r>
              <a:rPr lang="pt-PT" sz="2400" dirty="0">
                <a:solidFill>
                  <a:srgbClr val="C00000"/>
                </a:solidFill>
              </a:rPr>
              <a:t>(C) </a:t>
            </a:r>
            <a:r>
              <a:rPr lang="pt-PT" sz="2400" dirty="0"/>
              <a:t>126  </a:t>
            </a:r>
            <a:r>
              <a:rPr lang="pt-PT" sz="2400" dirty="0">
                <a:solidFill>
                  <a:srgbClr val="C00000"/>
                </a:solidFill>
              </a:rPr>
              <a:t>(D) </a:t>
            </a:r>
            <a:r>
              <a:rPr lang="pt-PT" sz="2400" dirty="0"/>
              <a:t>180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32880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Decomposição em fatores primos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28" y="574066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/>
          <p:cNvSpPr txBox="1"/>
          <p:nvPr/>
        </p:nvSpPr>
        <p:spPr>
          <a:xfrm>
            <a:off x="1774551" y="1783175"/>
            <a:ext cx="1296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(A)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5284769"/>
                  </p:ext>
                </p:extLst>
              </p:nvPr>
            </p:nvGraphicFramePr>
            <p:xfrm>
              <a:off x="2541810" y="2601090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6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50</a:t>
                          </a:r>
                          <a:endParaRPr lang="pt-PT" sz="2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5284769"/>
                  </p:ext>
                </p:extLst>
              </p:nvPr>
            </p:nvGraphicFramePr>
            <p:xfrm>
              <a:off x="2541810" y="2601090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/>
                    <a:gridCol w="824647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50</a:t>
                          </a:r>
                          <a:endParaRPr lang="pt-PT" sz="2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885" t="-110667" r="-12035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84444" t="-110667" r="-741" b="-2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885" t="-210667" r="-12035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84444" t="-210667" r="-741" b="-1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885" t="-310667" r="-1203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cxnSp>
        <p:nvCxnSpPr>
          <p:cNvPr id="6" name="Conexão recta 5"/>
          <p:cNvCxnSpPr>
            <a:endCxn id="2" idx="2"/>
          </p:cNvCxnSpPr>
          <p:nvPr/>
        </p:nvCxnSpPr>
        <p:spPr>
          <a:xfrm>
            <a:off x="3285962" y="2726606"/>
            <a:ext cx="0" cy="170328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2294574" y="1806925"/>
                <a:ext cx="9067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50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574" y="1806925"/>
                <a:ext cx="90674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01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4860032" y="1767608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ela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7532813"/>
                  </p:ext>
                </p:extLst>
              </p:nvPr>
            </p:nvGraphicFramePr>
            <p:xfrm>
              <a:off x="5554523" y="2634740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6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75</a:t>
                          </a:r>
                          <a:endParaRPr lang="pt-PT" sz="2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3</a:t>
                          </a:r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25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ela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7532813"/>
                  </p:ext>
                </p:extLst>
              </p:nvPr>
            </p:nvGraphicFramePr>
            <p:xfrm>
              <a:off x="5554523" y="2634740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/>
                    <a:gridCol w="824647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75</a:t>
                          </a:r>
                          <a:endParaRPr lang="pt-PT" sz="2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3</a:t>
                          </a:r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t="-110667" r="-120354" b="-2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83704" t="-110667" r="-741" b="-201333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t="-210667" r="-120354" b="-1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83704" t="-210667" r="-741" b="-101333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t="-310667" r="-120354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cxnSp>
        <p:nvCxnSpPr>
          <p:cNvPr id="17" name="Conexão recta 16"/>
          <p:cNvCxnSpPr>
            <a:endCxn id="16" idx="2"/>
          </p:cNvCxnSpPr>
          <p:nvPr/>
        </p:nvCxnSpPr>
        <p:spPr>
          <a:xfrm>
            <a:off x="6298675" y="2760256"/>
            <a:ext cx="0" cy="170328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5203317" y="1809972"/>
                <a:ext cx="10801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75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317" y="1809972"/>
                <a:ext cx="108011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3082571" y="1818800"/>
            <a:ext cx="1251930" cy="4223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10"/>
          <p:cNvSpPr/>
          <p:nvPr/>
        </p:nvSpPr>
        <p:spPr>
          <a:xfrm>
            <a:off x="2517244" y="2564904"/>
            <a:ext cx="1478692" cy="205294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3125964" y="1806925"/>
                <a:ext cx="10779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5964" y="1806925"/>
                <a:ext cx="1077911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ângulo 18"/>
          <p:cNvSpPr/>
          <p:nvPr/>
        </p:nvSpPr>
        <p:spPr>
          <a:xfrm>
            <a:off x="6132471" y="1793075"/>
            <a:ext cx="1251930" cy="4223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6175864" y="1781200"/>
                <a:ext cx="10779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864" y="1781200"/>
                <a:ext cx="1077911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ângulo 21"/>
          <p:cNvSpPr/>
          <p:nvPr/>
        </p:nvSpPr>
        <p:spPr>
          <a:xfrm>
            <a:off x="5517072" y="2574804"/>
            <a:ext cx="1478692" cy="205294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10490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1" grpId="0" animBg="1"/>
      <p:bldP spid="12" grpId="0"/>
      <p:bldP spid="19" grpId="0" animBg="1"/>
      <p:bldP spid="21" grpId="0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ela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6475545"/>
                  </p:ext>
                </p:extLst>
              </p:nvPr>
            </p:nvGraphicFramePr>
            <p:xfrm>
              <a:off x="5967875" y="2563490"/>
              <a:ext cx="1512490" cy="2743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6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180</a:t>
                          </a:r>
                          <a:endParaRPr lang="pt-PT" sz="2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dirty="0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dirty="0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ela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6475545"/>
                  </p:ext>
                </p:extLst>
              </p:nvPr>
            </p:nvGraphicFramePr>
            <p:xfrm>
              <a:off x="5967875" y="2563490"/>
              <a:ext cx="1512490" cy="2743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/>
                    <a:gridCol w="824647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180</a:t>
                          </a:r>
                          <a:endParaRPr lang="pt-PT" sz="2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885" t="-110667" r="-120354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84444" t="-110667" r="-741" b="-4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885" t="-210667" r="-120354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84444" t="-210667" r="-741" b="-3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885" t="-310667" r="-12035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84444" t="-310667" r="-741" b="-2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885" t="-410667" r="-12035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84444" t="-410667" r="-741" b="-1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885" t="-510667" r="-1203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Decomposição em fatores primos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 descr="C:\Users\Susana\Desktop\areal\Trabalho_parte1\tarefa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28" y="574066"/>
            <a:ext cx="157873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/>
          <p:cNvSpPr txBox="1"/>
          <p:nvPr/>
        </p:nvSpPr>
        <p:spPr>
          <a:xfrm>
            <a:off x="1287676" y="1783175"/>
            <a:ext cx="1296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(C)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1149769"/>
                  </p:ext>
                </p:extLst>
              </p:nvPr>
            </p:nvGraphicFramePr>
            <p:xfrm>
              <a:off x="2007435" y="2612965"/>
              <a:ext cx="1512490" cy="228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6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126</a:t>
                          </a:r>
                          <a:endParaRPr lang="pt-PT" sz="2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63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dirty="0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1149769"/>
                  </p:ext>
                </p:extLst>
              </p:nvPr>
            </p:nvGraphicFramePr>
            <p:xfrm>
              <a:off x="2007435" y="2612965"/>
              <a:ext cx="1512490" cy="228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/>
                    <a:gridCol w="824647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126</a:t>
                          </a:r>
                          <a:endParaRPr lang="pt-PT" sz="24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10667" r="-120354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83704" t="-110667" r="-741" b="-3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210667" r="-12035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83704" t="-210667" r="-741" b="-2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310667" r="-12035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83704" t="-310667" r="-741" b="-1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410667" r="-1203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cxnSp>
        <p:nvCxnSpPr>
          <p:cNvPr id="6" name="Conexão recta 5"/>
          <p:cNvCxnSpPr>
            <a:endCxn id="2" idx="2"/>
          </p:cNvCxnSpPr>
          <p:nvPr/>
        </p:nvCxnSpPr>
        <p:spPr>
          <a:xfrm>
            <a:off x="2751587" y="2738481"/>
            <a:ext cx="0" cy="216048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805377" y="1806925"/>
                <a:ext cx="11886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126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377" y="1806925"/>
                <a:ext cx="1188669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02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4860032" y="1767608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(D)</a:t>
            </a:r>
          </a:p>
        </p:txBody>
      </p:sp>
      <p:cxnSp>
        <p:nvCxnSpPr>
          <p:cNvPr id="17" name="Conexão recta 16"/>
          <p:cNvCxnSpPr/>
          <p:nvPr/>
        </p:nvCxnSpPr>
        <p:spPr>
          <a:xfrm>
            <a:off x="6726175" y="2689006"/>
            <a:ext cx="0" cy="25920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5364088" y="1799141"/>
                <a:ext cx="12241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180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799141"/>
                <a:ext cx="122413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1982869" y="2588654"/>
            <a:ext cx="1478692" cy="239547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ctângulo 14"/>
          <p:cNvSpPr/>
          <p:nvPr/>
        </p:nvSpPr>
        <p:spPr>
          <a:xfrm>
            <a:off x="5849572" y="2574804"/>
            <a:ext cx="1478692" cy="279841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2797571" y="1818800"/>
            <a:ext cx="1791610" cy="4223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2785696" y="1818800"/>
                <a:ext cx="16498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696" y="1818800"/>
                <a:ext cx="1649867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ângulo 20"/>
          <p:cNvSpPr/>
          <p:nvPr/>
        </p:nvSpPr>
        <p:spPr>
          <a:xfrm>
            <a:off x="6453096" y="1828700"/>
            <a:ext cx="1863320" cy="4223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6415045" y="1835466"/>
                <a:ext cx="18102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045" y="1835466"/>
                <a:ext cx="181026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9313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4" grpId="0" animBg="1"/>
      <p:bldP spid="15" grpId="0" animBg="1"/>
      <p:bldP spid="7" grpId="0"/>
      <p:bldP spid="2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ângulo 26"/>
          <p:cNvSpPr/>
          <p:nvPr/>
        </p:nvSpPr>
        <p:spPr>
          <a:xfrm>
            <a:off x="4315570" y="2632945"/>
            <a:ext cx="792000" cy="414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ectângulo 27"/>
          <p:cNvSpPr/>
          <p:nvPr/>
        </p:nvSpPr>
        <p:spPr>
          <a:xfrm>
            <a:off x="5359073" y="2638716"/>
            <a:ext cx="360040" cy="414000"/>
          </a:xfrm>
          <a:prstGeom prst="rect">
            <a:avLst/>
          </a:prstGeom>
          <a:solidFill>
            <a:srgbClr val="6C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ectângulo 28"/>
          <p:cNvSpPr/>
          <p:nvPr/>
        </p:nvSpPr>
        <p:spPr>
          <a:xfrm>
            <a:off x="3886095" y="3146676"/>
            <a:ext cx="1296000" cy="414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ctângulo 29"/>
          <p:cNvSpPr/>
          <p:nvPr/>
        </p:nvSpPr>
        <p:spPr>
          <a:xfrm>
            <a:off x="5452098" y="3152447"/>
            <a:ext cx="756000" cy="414000"/>
          </a:xfrm>
          <a:prstGeom prst="rect">
            <a:avLst/>
          </a:prstGeom>
          <a:solidFill>
            <a:srgbClr val="6C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10"/>
          <p:cNvSpPr/>
          <p:nvPr/>
        </p:nvSpPr>
        <p:spPr>
          <a:xfrm>
            <a:off x="4468528" y="2115508"/>
            <a:ext cx="360040" cy="414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>
            <a:off x="5155303" y="2113533"/>
            <a:ext cx="360040" cy="414000"/>
          </a:xfrm>
          <a:prstGeom prst="rect">
            <a:avLst/>
          </a:prstGeom>
          <a:solidFill>
            <a:srgbClr val="6C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Decomposição em fatores primos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467544" y="596180"/>
                <a:ext cx="8208912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Os números compostos podem decompor-se num produto de, pelo menos, dois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diferentes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96180"/>
                <a:ext cx="8208912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1189" t="-5882" r="-1114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889178"/>
              </p:ext>
            </p:extLst>
          </p:nvPr>
        </p:nvGraphicFramePr>
        <p:xfrm>
          <a:off x="539552" y="1506513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002060"/>
                          </a:solidFill>
                        </a:rPr>
                        <a:t>Por exemplo:</a:t>
                      </a:r>
                      <a:endParaRPr lang="pt-PT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CaixaDeTexto 24"/>
          <p:cNvSpPr txBox="1"/>
          <p:nvPr/>
        </p:nvSpPr>
        <p:spPr>
          <a:xfrm>
            <a:off x="467544" y="3692844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No último caso, dizemos que o número está decomposto num produto de </a:t>
            </a:r>
            <a:r>
              <a:rPr lang="pt-PT" sz="2400" dirty="0" err="1"/>
              <a:t>fatores</a:t>
            </a:r>
            <a:r>
              <a:rPr lang="pt-PT" sz="2400" dirty="0"/>
              <a:t> primos. </a:t>
            </a:r>
          </a:p>
          <a:p>
            <a:pPr algn="just"/>
            <a:r>
              <a:rPr lang="pt-PT" sz="2400" dirty="0"/>
              <a:t>Quando algum dos </a:t>
            </a:r>
            <a:r>
              <a:rPr lang="pt-PT" sz="2400" dirty="0" err="1"/>
              <a:t>fatores</a:t>
            </a:r>
            <a:r>
              <a:rPr lang="pt-PT" sz="2400" dirty="0"/>
              <a:t> se repete, geralmente, usamos a notação das potências.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3419872" y="5296660"/>
                <a:ext cx="2582226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𝟕𝟐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1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6666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006666"/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rgbClr val="006666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5296660"/>
                <a:ext cx="2582226" cy="470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CaixaDeTexto 31"/>
          <p:cNvSpPr txBox="1"/>
          <p:nvPr/>
        </p:nvSpPr>
        <p:spPr>
          <a:xfrm>
            <a:off x="467544" y="5779240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A </a:t>
            </a:r>
            <a:r>
              <a:rPr lang="pt-PT" sz="2400" b="1" dirty="0">
                <a:solidFill>
                  <a:srgbClr val="C00000"/>
                </a:solidFill>
              </a:rPr>
              <a:t>decomposição em </a:t>
            </a:r>
            <a:r>
              <a:rPr lang="pt-PT" sz="2400" b="1" dirty="0" err="1">
                <a:solidFill>
                  <a:srgbClr val="C00000"/>
                </a:solidFill>
              </a:rPr>
              <a:t>fatores</a:t>
            </a:r>
            <a:r>
              <a:rPr lang="pt-PT" sz="2400" b="1" dirty="0">
                <a:solidFill>
                  <a:srgbClr val="C00000"/>
                </a:solidFill>
              </a:rPr>
              <a:t> primos </a:t>
            </a:r>
            <a:r>
              <a:rPr lang="pt-PT" sz="2400" dirty="0"/>
              <a:t>é única para cada número.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2629300" y="2077864"/>
                <a:ext cx="4104456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72= 8 × 9  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72= 2×4×9   </m:t>
                      </m:r>
                    </m:oMath>
                  </m:oMathPara>
                </a14:m>
                <a:endParaRPr lang="pt-PT" sz="2400" dirty="0"/>
              </a:p>
              <a:p>
                <a:endParaRPr lang="pt-PT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72</m:t>
                      </m:r>
                      <m:r>
                        <a:rPr lang="pt-PT" sz="2400" i="1" dirty="0">
                          <a:latin typeface="Cambria Math"/>
                        </a:rPr>
                        <m:t>= 2×2×2×</m:t>
                      </m:r>
                      <m:r>
                        <a:rPr lang="pt-PT" sz="2400" i="1" dirty="0" smtClean="0">
                          <a:latin typeface="Cambria Math"/>
                        </a:rPr>
                        <m:t>3</m:t>
                      </m:r>
                      <m:r>
                        <a:rPr lang="pt-PT" sz="2400" i="1" dirty="0">
                          <a:latin typeface="Cambria Math"/>
                        </a:rPr>
                        <m:t>×3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300" y="2077864"/>
                <a:ext cx="4104456" cy="15081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68277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11" grpId="0" animBg="1"/>
      <p:bldP spid="23" grpId="0" animBg="1"/>
      <p:bldP spid="3" grpId="0"/>
      <p:bldP spid="25" grpId="0" build="p"/>
      <p:bldP spid="31" grpId="0"/>
      <p:bldP spid="32" grpId="0"/>
      <p:bldP spid="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Decomposição em fatores primos</a:t>
            </a:r>
          </a:p>
        </p:txBody>
      </p:sp>
      <p:grpSp>
        <p:nvGrpSpPr>
          <p:cNvPr id="15" name="Grupo 14"/>
          <p:cNvGrpSpPr/>
          <p:nvPr/>
        </p:nvGrpSpPr>
        <p:grpSpPr>
          <a:xfrm>
            <a:off x="924858" y="1946393"/>
            <a:ext cx="7253807" cy="2160240"/>
            <a:chOff x="899592" y="3232238"/>
            <a:chExt cx="7632848" cy="2448272"/>
          </a:xfrm>
        </p:grpSpPr>
        <p:grpSp>
          <p:nvGrpSpPr>
            <p:cNvPr id="16" name="Grupo 15"/>
            <p:cNvGrpSpPr/>
            <p:nvPr/>
          </p:nvGrpSpPr>
          <p:grpSpPr>
            <a:xfrm>
              <a:off x="899592" y="3527838"/>
              <a:ext cx="7632848" cy="2152672"/>
              <a:chOff x="774419" y="3890124"/>
              <a:chExt cx="7632848" cy="2152672"/>
            </a:xfrm>
          </p:grpSpPr>
          <p:sp>
            <p:nvSpPr>
              <p:cNvPr id="18" name="Rectângulo arredondado 17"/>
              <p:cNvSpPr/>
              <p:nvPr/>
            </p:nvSpPr>
            <p:spPr>
              <a:xfrm>
                <a:off x="774419" y="3890124"/>
                <a:ext cx="7632848" cy="2152672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just"/>
                <a:endParaRPr lang="pt-PT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CaixaDeTexto 18"/>
              <p:cNvSpPr txBox="1"/>
              <p:nvPr/>
            </p:nvSpPr>
            <p:spPr>
              <a:xfrm>
                <a:off x="942185" y="4034432"/>
                <a:ext cx="7249058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pt-PT" sz="1000" dirty="0"/>
              </a:p>
              <a:p>
                <a:pPr algn="ctr"/>
                <a:r>
                  <a:rPr lang="pt-PT" sz="2400" b="1" dirty="0">
                    <a:solidFill>
                      <a:srgbClr val="C00000"/>
                    </a:solidFill>
                  </a:rPr>
                  <a:t>Teorema fundamental da aritmética </a:t>
                </a:r>
              </a:p>
              <a:p>
                <a:pPr algn="ctr"/>
                <a:r>
                  <a:rPr lang="pt-PT" sz="2400" dirty="0"/>
                  <a:t>Dado um número natural superior a 1, existe uma única sequência crescente em sentido lato de números primos cujo produto é igual a esse número. </a:t>
                </a:r>
              </a:p>
            </p:txBody>
          </p:sp>
        </p:grpSp>
        <p:pic>
          <p:nvPicPr>
            <p:cNvPr id="17" name="Picture 2" descr="C:\Users\Susana\Desktop\areal\Trabalho_parte1\certo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358" y="3232238"/>
              <a:ext cx="788824" cy="7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564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Decomposição em fatores primos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707083"/>
              </p:ext>
            </p:extLst>
          </p:nvPr>
        </p:nvGraphicFramePr>
        <p:xfrm>
          <a:off x="539552" y="687138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002060"/>
                          </a:solidFill>
                        </a:rPr>
                        <a:t>Por exemplo:</a:t>
                      </a:r>
                      <a:endParaRPr lang="pt-PT" sz="24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525904" y="1147187"/>
                <a:ext cx="81606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Como decompor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60</m:t>
                    </m:r>
                  </m:oMath>
                </a14:m>
                <a:r>
                  <a:rPr lang="pt-PT" sz="2400" dirty="0"/>
                  <a:t>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primos?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904" y="1147187"/>
                <a:ext cx="8160654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120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539552" y="1643872"/>
                <a:ext cx="8064896" cy="489364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PT" sz="2400" b="1" dirty="0">
                    <a:solidFill>
                      <a:srgbClr val="002060"/>
                    </a:solidFill>
                  </a:rPr>
                  <a:t>Resolução:</a:t>
                </a:r>
                <a:endParaRPr lang="pt-PT" sz="2400" dirty="0"/>
              </a:p>
              <a:p>
                <a:pPr algn="just"/>
                <a:r>
                  <a:rPr lang="pt-PT" sz="2400" dirty="0"/>
                  <a:t>Dividimos o número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60</m:t>
                    </m:r>
                  </m:oMath>
                </a14:m>
                <a:r>
                  <a:rPr lang="pt-PT" sz="2400" dirty="0"/>
                  <a:t> pelos seus divisores primos de uma das seguintes formas.</a:t>
                </a:r>
              </a:p>
              <a:p>
                <a:endParaRPr lang="pt-PT" sz="2400" dirty="0"/>
              </a:p>
              <a:p>
                <a:endParaRPr lang="pt-PT" sz="2400" dirty="0"/>
              </a:p>
              <a:p>
                <a:endParaRPr lang="pt-PT" sz="2400" dirty="0"/>
              </a:p>
              <a:p>
                <a:endParaRPr lang="pt-PT" sz="2400" dirty="0"/>
              </a:p>
              <a:p>
                <a:endParaRPr lang="pt-PT" sz="2400" dirty="0"/>
              </a:p>
              <a:p>
                <a:endParaRPr lang="pt-PT" sz="2400" dirty="0"/>
              </a:p>
              <a:p>
                <a:endParaRPr lang="pt-PT" sz="2400" dirty="0"/>
              </a:p>
              <a:p>
                <a:endParaRPr lang="pt-PT" sz="2400" dirty="0"/>
              </a:p>
              <a:p>
                <a:endParaRPr lang="pt-PT" sz="2400" dirty="0"/>
              </a:p>
              <a:p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643872"/>
                <a:ext cx="8064896" cy="4893647"/>
              </a:xfrm>
              <a:prstGeom prst="rect">
                <a:avLst/>
              </a:prstGeom>
              <a:blipFill rotWithShape="1">
                <a:blip r:embed="rId3"/>
                <a:stretch>
                  <a:fillRect l="-1210" t="-998" r="-12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652570" y="2887164"/>
                <a:ext cx="175919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60</m:t>
                      </m:r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pt-PT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570" y="2887164"/>
                <a:ext cx="175919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6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650595" y="3360189"/>
                <a:ext cx="175919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0</m:t>
                      </m:r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95" y="3360189"/>
                <a:ext cx="175919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0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662470" y="3835189"/>
                <a:ext cx="175919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15</m:t>
                      </m:r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70" y="3835189"/>
                <a:ext cx="175919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3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660495" y="4296339"/>
                <a:ext cx="175919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5</m:t>
                      </m:r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5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95" y="4296339"/>
                <a:ext cx="175919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0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5"/>
          <p:cNvSpPr/>
          <p:nvPr/>
        </p:nvSpPr>
        <p:spPr>
          <a:xfrm>
            <a:off x="652570" y="2887164"/>
            <a:ext cx="1757215" cy="1973540"/>
          </a:xfrm>
          <a:prstGeom prst="rect">
            <a:avLst/>
          </a:prstGeom>
          <a:noFill/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6"/>
          <p:cNvSpPr txBox="1"/>
          <p:nvPr/>
        </p:nvSpPr>
        <p:spPr>
          <a:xfrm>
            <a:off x="2684676" y="380965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ou</a:t>
            </a:r>
          </a:p>
        </p:txBody>
      </p:sp>
      <p:cxnSp>
        <p:nvCxnSpPr>
          <p:cNvPr id="20" name="Conexão recta 19"/>
          <p:cNvCxnSpPr/>
          <p:nvPr/>
        </p:nvCxnSpPr>
        <p:spPr>
          <a:xfrm>
            <a:off x="4294074" y="2987472"/>
            <a:ext cx="0" cy="223200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ângulo 20"/>
          <p:cNvSpPr/>
          <p:nvPr/>
        </p:nvSpPr>
        <p:spPr>
          <a:xfrm>
            <a:off x="3525356" y="2900812"/>
            <a:ext cx="1478692" cy="2446824"/>
          </a:xfrm>
          <a:prstGeom prst="rect">
            <a:avLst/>
          </a:prstGeom>
          <a:noFill/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ela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5402916"/>
                  </p:ext>
                </p:extLst>
              </p:nvPr>
            </p:nvGraphicFramePr>
            <p:xfrm>
              <a:off x="3502677" y="2893800"/>
              <a:ext cx="1512490" cy="228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6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0" i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b="0" dirty="0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b="0" dirty="0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0" dirty="0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ela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5402916"/>
                  </p:ext>
                </p:extLst>
              </p:nvPr>
            </p:nvGraphicFramePr>
            <p:xfrm>
              <a:off x="3502677" y="2893800"/>
              <a:ext cx="1512490" cy="228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/>
                    <a:gridCol w="824647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8"/>
                          <a:stretch>
                            <a:fillRect l="-885" t="-10667" r="-119469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0" i="0" smtClean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b="0" dirty="0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8"/>
                          <a:stretch>
                            <a:fillRect l="-885" t="-110667" r="-11946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8"/>
                          <a:stretch>
                            <a:fillRect l="-84444" t="-110667" b="-3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8"/>
                          <a:stretch>
                            <a:fillRect l="-885" t="-210667" r="-11946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8"/>
                          <a:stretch>
                            <a:fillRect l="-84444" t="-210667" b="-2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8"/>
                          <a:stretch>
                            <a:fillRect l="-885" t="-310667" r="-11946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8"/>
                          <a:stretch>
                            <a:fillRect l="-84444" t="-310667" b="-1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8"/>
                          <a:stretch>
                            <a:fillRect l="-885" t="-410667" r="-119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0" dirty="0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ela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59690489"/>
                  </p:ext>
                </p:extLst>
              </p:nvPr>
            </p:nvGraphicFramePr>
            <p:xfrm>
              <a:off x="5969700" y="2977381"/>
              <a:ext cx="2448270" cy="228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965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8965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8965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8965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48965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b="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00</m:t>
                                </m:r>
                              </m:oMath>
                            </m:oMathPara>
                          </a14:m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30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00</m:t>
                                </m:r>
                              </m:oMath>
                            </m:oMathPara>
                          </a14:m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baseline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pt-PT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ela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59690489"/>
                  </p:ext>
                </p:extLst>
              </p:nvPr>
            </p:nvGraphicFramePr>
            <p:xfrm>
              <a:off x="5969700" y="2977381"/>
              <a:ext cx="2448270" cy="228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9654"/>
                    <a:gridCol w="489654"/>
                    <a:gridCol w="489654"/>
                    <a:gridCol w="489654"/>
                    <a:gridCol w="489654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r="-403750" b="-4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98765" r="-298765" b="-4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t="-100000" r="-403750" b="-3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98765" t="-100000" r="-298765" b="-3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201250" t="-100000" r="-202500" b="-3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98765" t="-197368" r="-298765" b="-19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201250" t="-197368" r="-202500" b="-19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297531" t="-197368" r="-100000" b="-19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201250" t="-301333" r="-2025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297531" t="-301333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402500" t="-301333" r="-1250" b="-1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b="0"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297531" t="-401333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9"/>
                          <a:stretch>
                            <a:fillRect l="-402500" t="-401333" r="-125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5" name="CaixaDeTexto 24"/>
          <p:cNvSpPr txBox="1"/>
          <p:nvPr/>
        </p:nvSpPr>
        <p:spPr>
          <a:xfrm>
            <a:off x="5148064" y="3807683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ou</a:t>
            </a:r>
          </a:p>
        </p:txBody>
      </p:sp>
      <p:sp>
        <p:nvSpPr>
          <p:cNvPr id="26" name="Rectângulo 25"/>
          <p:cNvSpPr/>
          <p:nvPr/>
        </p:nvSpPr>
        <p:spPr>
          <a:xfrm>
            <a:off x="5829241" y="2912484"/>
            <a:ext cx="2693319" cy="2448799"/>
          </a:xfrm>
          <a:prstGeom prst="rect">
            <a:avLst/>
          </a:prstGeom>
          <a:noFill/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1" name="Grupo 30"/>
          <p:cNvGrpSpPr/>
          <p:nvPr/>
        </p:nvGrpSpPr>
        <p:grpSpPr>
          <a:xfrm>
            <a:off x="2685166" y="5387162"/>
            <a:ext cx="1152128" cy="174788"/>
            <a:chOff x="2555776" y="5702484"/>
            <a:chExt cx="1152128" cy="174788"/>
          </a:xfrm>
        </p:grpSpPr>
        <p:cxnSp>
          <p:nvCxnSpPr>
            <p:cNvPr id="11" name="Conexão recta 10"/>
            <p:cNvCxnSpPr/>
            <p:nvPr/>
          </p:nvCxnSpPr>
          <p:spPr>
            <a:xfrm>
              <a:off x="2555776" y="5877272"/>
              <a:ext cx="1152128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xão recta unidireccional 27"/>
            <p:cNvCxnSpPr/>
            <p:nvPr/>
          </p:nvCxnSpPr>
          <p:spPr>
            <a:xfrm flipV="1">
              <a:off x="3707904" y="5702484"/>
              <a:ext cx="0" cy="174788"/>
            </a:xfrm>
            <a:prstGeom prst="straightConnector1">
              <a:avLst/>
            </a:prstGeom>
            <a:ln>
              <a:solidFill>
                <a:schemeClr val="accent4">
                  <a:lumMod val="7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CaixaDeTexto 31"/>
          <p:cNvSpPr txBox="1"/>
          <p:nvPr/>
        </p:nvSpPr>
        <p:spPr>
          <a:xfrm>
            <a:off x="2622078" y="5501568"/>
            <a:ext cx="1324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2060"/>
                </a:solidFill>
              </a:rPr>
              <a:t>Quocientes </a:t>
            </a:r>
          </a:p>
          <a:p>
            <a:r>
              <a:rPr lang="pt-PT" b="1" dirty="0">
                <a:solidFill>
                  <a:srgbClr val="002060"/>
                </a:solidFill>
              </a:rPr>
              <a:t>sucessivos </a:t>
            </a:r>
          </a:p>
        </p:txBody>
      </p:sp>
      <p:grpSp>
        <p:nvGrpSpPr>
          <p:cNvPr id="36" name="Grupo 35"/>
          <p:cNvGrpSpPr/>
          <p:nvPr/>
        </p:nvGrpSpPr>
        <p:grpSpPr>
          <a:xfrm>
            <a:off x="4499992" y="5386770"/>
            <a:ext cx="900100" cy="175180"/>
            <a:chOff x="4499992" y="5727970"/>
            <a:chExt cx="900100" cy="175180"/>
          </a:xfrm>
        </p:grpSpPr>
        <p:cxnSp>
          <p:nvCxnSpPr>
            <p:cNvPr id="34" name="Conexão recta 33"/>
            <p:cNvCxnSpPr/>
            <p:nvPr/>
          </p:nvCxnSpPr>
          <p:spPr>
            <a:xfrm>
              <a:off x="4499992" y="5903150"/>
              <a:ext cx="900100" cy="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xão recta unidireccional 34"/>
            <p:cNvCxnSpPr/>
            <p:nvPr/>
          </p:nvCxnSpPr>
          <p:spPr>
            <a:xfrm flipV="1">
              <a:off x="4500332" y="5727970"/>
              <a:ext cx="0" cy="174788"/>
            </a:xfrm>
            <a:prstGeom prst="straightConnector1">
              <a:avLst/>
            </a:prstGeom>
            <a:ln>
              <a:solidFill>
                <a:schemeClr val="accent4">
                  <a:lumMod val="75000"/>
                </a:schemeClr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CaixaDeTexto 36"/>
          <p:cNvSpPr txBox="1"/>
          <p:nvPr/>
        </p:nvSpPr>
        <p:spPr>
          <a:xfrm>
            <a:off x="4407202" y="5526325"/>
            <a:ext cx="37636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B0F0"/>
                </a:solidFill>
              </a:rPr>
              <a:t>Divisores primos </a:t>
            </a:r>
          </a:p>
          <a:p>
            <a:r>
              <a:rPr lang="pt-PT" dirty="0"/>
              <a:t>(a ordem crescente dos divisores primos facilita os cálculos)</a:t>
            </a:r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/>
              <p:cNvSpPr txBox="1"/>
              <p:nvPr/>
            </p:nvSpPr>
            <p:spPr>
              <a:xfrm>
                <a:off x="469103" y="5358643"/>
                <a:ext cx="347748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Então,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60=</m:t>
                      </m:r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CaixaDe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03" y="5358643"/>
                <a:ext cx="3477482" cy="830997"/>
              </a:xfrm>
              <a:prstGeom prst="rect">
                <a:avLst/>
              </a:prstGeom>
              <a:blipFill rotWithShape="1">
                <a:blip r:embed="rId10"/>
                <a:stretch>
                  <a:fillRect l="-2807" t="-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3226456" y="5740783"/>
                <a:ext cx="22862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456" y="5740783"/>
                <a:ext cx="2286254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4562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  <p:bldP spid="5" grpId="0"/>
      <p:bldP spid="12" grpId="0"/>
      <p:bldP spid="13" grpId="0"/>
      <p:bldP spid="14" grpId="0"/>
      <p:bldP spid="6" grpId="0" animBg="1"/>
      <p:bldP spid="7" grpId="0"/>
      <p:bldP spid="21" grpId="0" animBg="1"/>
      <p:bldP spid="25" grpId="0"/>
      <p:bldP spid="26" grpId="0" animBg="1"/>
      <p:bldP spid="32" grpId="0"/>
      <p:bldP spid="32" grpId="1"/>
      <p:bldP spid="37" grpId="0"/>
      <p:bldP spid="37" grpId="1"/>
      <p:bldP spid="42" grpId="0"/>
      <p:bldP spid="43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6230</TotalTime>
  <Words>555</Words>
  <Application>Microsoft Office PowerPoint</Application>
  <PresentationFormat>On-screen Show (4:3)</PresentationFormat>
  <Paragraphs>156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Ângela Maia</cp:lastModifiedBy>
  <cp:revision>350</cp:revision>
  <dcterms:created xsi:type="dcterms:W3CDTF">2016-09-17T09:49:10Z</dcterms:created>
  <dcterms:modified xsi:type="dcterms:W3CDTF">2017-05-29T10:51:12Z</dcterms:modified>
</cp:coreProperties>
</file>