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91" r:id="rId2"/>
    <p:sldId id="297" r:id="rId3"/>
    <p:sldId id="298" r:id="rId4"/>
    <p:sldId id="299" r:id="rId5"/>
    <p:sldId id="304" r:id="rId6"/>
    <p:sldId id="305" r:id="rId7"/>
    <p:sldId id="300" r:id="rId8"/>
    <p:sldId id="301" r:id="rId9"/>
    <p:sldId id="310" r:id="rId10"/>
    <p:sldId id="302" r:id="rId11"/>
    <p:sldId id="303" r:id="rId12"/>
    <p:sldId id="306" r:id="rId13"/>
    <p:sldId id="307" r:id="rId14"/>
    <p:sldId id="308" r:id="rId15"/>
    <p:sldId id="309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FFD5D5"/>
    <a:srgbClr val="D1E4E5"/>
    <a:srgbClr val="6CA7AB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12-06-2017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7" Type="http://schemas.openxmlformats.org/officeDocument/2006/relationships/image" Target="../media/image39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5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7" Type="http://schemas.openxmlformats.org/officeDocument/2006/relationships/image" Target="../media/image60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7" y="2132856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646331"/>
          </a:xfrm>
        </p:spPr>
        <p:txBody>
          <a:bodyPr/>
          <a:lstStyle/>
          <a:p>
            <a:r>
              <a:rPr lang="pt-PT" sz="2000" dirty="0"/>
              <a:t>Resolução de exercícios e problemas (Decomposição em fatores primos)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48680"/>
            <a:ext cx="820891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Decompõe o número 100 em: </a:t>
            </a:r>
          </a:p>
          <a:p>
            <a:pPr algn="just"/>
            <a:endParaRPr lang="pt-PT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 1.1. </a:t>
            </a:r>
            <a:r>
              <a:rPr lang="pt-PT" sz="2400" dirty="0"/>
              <a:t>dois </a:t>
            </a:r>
            <a:r>
              <a:rPr lang="pt-PT" sz="2400" dirty="0" err="1"/>
              <a:t>fatores</a:t>
            </a:r>
            <a:r>
              <a:rPr lang="pt-PT" sz="2400" dirty="0"/>
              <a:t> diferentes; </a:t>
            </a:r>
          </a:p>
          <a:p>
            <a:pPr algn="just"/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</a:t>
            </a:r>
            <a:r>
              <a:rPr lang="pt-PT" sz="2400" dirty="0">
                <a:solidFill>
                  <a:srgbClr val="C00000"/>
                </a:solidFill>
              </a:rPr>
              <a:t>1.2. </a:t>
            </a:r>
            <a:r>
              <a:rPr lang="pt-PT" sz="2400" dirty="0"/>
              <a:t>três </a:t>
            </a:r>
            <a:r>
              <a:rPr lang="pt-PT" sz="2400" dirty="0" err="1"/>
              <a:t>fatores</a:t>
            </a:r>
            <a:r>
              <a:rPr lang="pt-PT" sz="2400" dirty="0"/>
              <a:t>; </a:t>
            </a:r>
          </a:p>
          <a:p>
            <a:pPr algn="just"/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</a:t>
            </a:r>
            <a:r>
              <a:rPr lang="pt-PT" sz="2400" dirty="0">
                <a:solidFill>
                  <a:srgbClr val="C00000"/>
                </a:solidFill>
              </a:rPr>
              <a:t>1.3. </a:t>
            </a:r>
            <a:r>
              <a:rPr lang="pt-PT" sz="2400" dirty="0"/>
              <a:t>no maior número possível de </a:t>
            </a:r>
            <a:r>
              <a:rPr lang="pt-PT" sz="2400" dirty="0" err="1"/>
              <a:t>fatores</a:t>
            </a:r>
            <a:r>
              <a:rPr lang="pt-PT" sz="2400" dirty="0"/>
              <a:t>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612721" y="3162777"/>
            <a:ext cx="3656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1.1. </a:t>
            </a:r>
            <a:r>
              <a:rPr lang="pt-PT" sz="2400" dirty="0"/>
              <a:t>dois </a:t>
            </a:r>
            <a:r>
              <a:rPr lang="pt-PT" sz="2400" dirty="0" err="1"/>
              <a:t>fatores</a:t>
            </a:r>
            <a:r>
              <a:rPr lang="pt-PT" sz="2400" dirty="0"/>
              <a:t> diferentes.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1212007" y="3657302"/>
                <a:ext cx="28803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𝟏𝟎𝟎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𝟒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𝟐𝟓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</m:oMath>
                  </m:oMathPara>
                </a14:m>
                <a:endParaRPr lang="pt-PT" sz="2400" b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07" y="3657302"/>
                <a:ext cx="2880320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6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ângulo 11"/>
          <p:cNvSpPr/>
          <p:nvPr/>
        </p:nvSpPr>
        <p:spPr>
          <a:xfrm>
            <a:off x="612721" y="4201002"/>
            <a:ext cx="3656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1.2. </a:t>
            </a:r>
            <a:r>
              <a:rPr lang="pt-PT" sz="2400" dirty="0"/>
              <a:t>dois </a:t>
            </a:r>
            <a:r>
              <a:rPr lang="pt-PT" sz="2400" dirty="0" err="1"/>
              <a:t>fatores</a:t>
            </a:r>
            <a:r>
              <a:rPr lang="pt-PT" sz="2400" dirty="0"/>
              <a:t> diferentes.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212007" y="4695527"/>
                <a:ext cx="28803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𝟏𝟎𝟎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𝟒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sz="2400" b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07" y="4695527"/>
                <a:ext cx="288032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4587894" y="3157537"/>
            <a:ext cx="3656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1.3. </a:t>
            </a:r>
            <a:r>
              <a:rPr lang="pt-PT" sz="2400" dirty="0"/>
              <a:t>dois </a:t>
            </a:r>
            <a:r>
              <a:rPr lang="pt-PT" sz="2400" dirty="0" err="1"/>
              <a:t>fatores</a:t>
            </a:r>
            <a:r>
              <a:rPr lang="pt-PT" sz="2400" dirty="0"/>
              <a:t> diferentes.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187180" y="3652062"/>
                <a:ext cx="32732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𝟏𝟎𝟎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180" y="3652062"/>
                <a:ext cx="327325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187180" y="4090212"/>
                <a:ext cx="3273252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b="0" dirty="0"/>
                  <a:t>         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1" i="1" smtClean="0">
                            <a:solidFill>
                              <a:srgbClr val="00B0F0"/>
                            </a:solidFill>
                            <a:latin typeface="Cambria Math"/>
                            <a:ea typeface="Cambria Math"/>
                          </a:rPr>
                          <m:t>𝟓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rgbClr val="00B0F0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pt-PT" sz="2400" b="1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180" y="4090212"/>
                <a:ext cx="3273252" cy="4700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780993"/>
              </p:ext>
            </p:extLst>
          </p:nvPr>
        </p:nvGraphicFramePr>
        <p:xfrm>
          <a:off x="567152" y="246774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12" grpId="0"/>
      <p:bldP spid="13" grpId="0"/>
      <p:bldP spid="14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29310"/>
            <a:ext cx="820891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Escreve o menor </a:t>
            </a:r>
            <a:r>
              <a:rPr lang="pt-PT" sz="2400" b="1" dirty="0" err="1">
                <a:solidFill>
                  <a:schemeClr val="accent5">
                    <a:lumMod val="50000"/>
                  </a:schemeClr>
                </a:solidFill>
              </a:rPr>
              <a:t>fator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 primo da decomposição em </a:t>
            </a:r>
            <a:r>
              <a:rPr lang="pt-PT" sz="2400" b="1" dirty="0" err="1">
                <a:solidFill>
                  <a:schemeClr val="accent5">
                    <a:lumMod val="50000"/>
                  </a:schemeClr>
                </a:solidFill>
              </a:rPr>
              <a:t>fatores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 primos de cada um dos números seguintes. </a:t>
            </a:r>
          </a:p>
          <a:p>
            <a:pPr algn="just"/>
            <a:endParaRPr lang="pt-PT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2.1.  </a:t>
            </a:r>
            <a:r>
              <a:rPr lang="pt-PT" sz="2400" dirty="0"/>
              <a:t>27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   </a:t>
            </a:r>
            <a:r>
              <a:rPr lang="pt-PT" sz="2400" dirty="0">
                <a:solidFill>
                  <a:srgbClr val="C00000"/>
                </a:solidFill>
              </a:rPr>
              <a:t>2.2.  </a:t>
            </a:r>
            <a:r>
              <a:rPr lang="pt-PT" sz="2400" dirty="0"/>
              <a:t>32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    </a:t>
            </a:r>
            <a:r>
              <a:rPr lang="pt-PT" sz="2400" dirty="0">
                <a:solidFill>
                  <a:srgbClr val="C00000"/>
                </a:solidFill>
              </a:rPr>
              <a:t>2.3.  </a:t>
            </a:r>
            <a:r>
              <a:rPr lang="pt-PT" sz="2400" dirty="0"/>
              <a:t>50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    </a:t>
            </a:r>
            <a:r>
              <a:rPr lang="pt-PT" sz="2400" dirty="0">
                <a:solidFill>
                  <a:srgbClr val="C00000"/>
                </a:solidFill>
              </a:rPr>
              <a:t>2.4.  </a:t>
            </a:r>
            <a:r>
              <a:rPr lang="pt-PT" sz="2400" dirty="0"/>
              <a:t>65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pt-PT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477219" y="2237730"/>
                <a:ext cx="48716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219" y="2237730"/>
                <a:ext cx="487164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exão recta unidireccional 8"/>
          <p:cNvCxnSpPr/>
          <p:nvPr/>
        </p:nvCxnSpPr>
        <p:spPr>
          <a:xfrm>
            <a:off x="1704380" y="1954951"/>
            <a:ext cx="0" cy="252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058369" y="2237730"/>
                <a:ext cx="48716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369" y="2237730"/>
                <a:ext cx="487164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exão recta unidireccional 21"/>
          <p:cNvCxnSpPr/>
          <p:nvPr/>
        </p:nvCxnSpPr>
        <p:spPr>
          <a:xfrm>
            <a:off x="3285530" y="1954951"/>
            <a:ext cx="0" cy="252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4732908" y="2237730"/>
                <a:ext cx="48716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908" y="2237730"/>
                <a:ext cx="48716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exão recta unidireccional 23"/>
          <p:cNvCxnSpPr/>
          <p:nvPr/>
        </p:nvCxnSpPr>
        <p:spPr>
          <a:xfrm>
            <a:off x="4960069" y="1954951"/>
            <a:ext cx="0" cy="252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412334" y="2247255"/>
                <a:ext cx="48716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334" y="2247255"/>
                <a:ext cx="48716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exão recta unidireccional 25"/>
          <p:cNvCxnSpPr/>
          <p:nvPr/>
        </p:nvCxnSpPr>
        <p:spPr>
          <a:xfrm>
            <a:off x="6639495" y="1964476"/>
            <a:ext cx="0" cy="252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0789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21" grpId="0" animBg="1"/>
      <p:bldP spid="23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0891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Escreve o maior </a:t>
            </a:r>
            <a:r>
              <a:rPr lang="pt-PT" sz="2400" b="1" dirty="0" err="1">
                <a:solidFill>
                  <a:schemeClr val="accent5">
                    <a:lumMod val="50000"/>
                  </a:schemeClr>
                </a:solidFill>
              </a:rPr>
              <a:t>fator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 primo da decomposição em </a:t>
            </a:r>
            <a:r>
              <a:rPr lang="pt-PT" sz="2400" b="1" dirty="0" err="1">
                <a:solidFill>
                  <a:schemeClr val="accent5">
                    <a:lumMod val="50000"/>
                  </a:schemeClr>
                </a:solidFill>
              </a:rPr>
              <a:t>fatores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 primos de cada um dos números seguintes.</a:t>
            </a:r>
          </a:p>
          <a:p>
            <a:pPr algn="just"/>
            <a:endParaRPr lang="pt-PT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      </a:t>
            </a:r>
            <a:r>
              <a:rPr lang="pt-PT" sz="2400" dirty="0">
                <a:solidFill>
                  <a:srgbClr val="C00000"/>
                </a:solidFill>
              </a:rPr>
              <a:t>3.1.  </a:t>
            </a:r>
            <a:r>
              <a:rPr lang="pt-PT" sz="2400" dirty="0"/>
              <a:t>93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   </a:t>
            </a:r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106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   </a:t>
            </a:r>
            <a:r>
              <a:rPr lang="pt-PT" sz="2400" dirty="0">
                <a:solidFill>
                  <a:srgbClr val="C00000"/>
                </a:solidFill>
              </a:rPr>
              <a:t>3.3. </a:t>
            </a:r>
            <a:r>
              <a:rPr lang="pt-PT" sz="2400" dirty="0"/>
              <a:t>136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          </a:t>
            </a:r>
            <a:r>
              <a:rPr lang="pt-PT" sz="2400" dirty="0">
                <a:solidFill>
                  <a:srgbClr val="C00000"/>
                </a:solidFill>
              </a:rPr>
              <a:t>3.4. </a:t>
            </a:r>
            <a:r>
              <a:rPr lang="pt-PT" sz="2400" dirty="0"/>
              <a:t>138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pt-PT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61560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437414"/>
              </p:ext>
            </p:extLst>
          </p:nvPr>
        </p:nvGraphicFramePr>
        <p:xfrm>
          <a:off x="59973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683568" y="1412776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3.1.  </a:t>
            </a:r>
            <a:r>
              <a:rPr lang="pt-PT" sz="2400" dirty="0"/>
              <a:t>93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pt-PT" sz="2400" dirty="0"/>
          </a:p>
        </p:txBody>
      </p:sp>
      <p:grpSp>
        <p:nvGrpSpPr>
          <p:cNvPr id="15" name="Grupo 14"/>
          <p:cNvGrpSpPr/>
          <p:nvPr/>
        </p:nvGrpSpPr>
        <p:grpSpPr>
          <a:xfrm>
            <a:off x="1330439" y="2090758"/>
            <a:ext cx="592922" cy="3570490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1555792"/>
                  </p:ext>
                </p:extLst>
              </p:nvPr>
            </p:nvGraphicFramePr>
            <p:xfrm>
              <a:off x="2028056" y="2381213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𝟗𝟑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1555792"/>
                  </p:ext>
                </p:extLst>
              </p:nvPr>
            </p:nvGraphicFramePr>
            <p:xfrm>
              <a:off x="2028056" y="2381213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80" t="-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980" t="-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80" t="-10238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980" t="-10238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80" t="-2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" name="Conexão recta 7"/>
          <p:cNvCxnSpPr>
            <a:stCxn id="5" idx="0"/>
            <a:endCxn id="5" idx="2"/>
          </p:cNvCxnSpPr>
          <p:nvPr/>
        </p:nvCxnSpPr>
        <p:spPr>
          <a:xfrm>
            <a:off x="2651956" y="2381213"/>
            <a:ext cx="0" cy="155184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626900" y="4274376"/>
                <a:ext cx="2089433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𝟗𝟑</m:t>
                      </m:r>
                      <m:r>
                        <a:rPr lang="pt-PT" sz="2400" b="0" i="1" smtClean="0">
                          <a:latin typeface="Cambria Math"/>
                        </a:rPr>
                        <m:t>=3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274376"/>
                <a:ext cx="2089433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94018" y="4983559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31.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8" y="4983559"/>
                <a:ext cx="238589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092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ângulo 18"/>
          <p:cNvSpPr/>
          <p:nvPr/>
        </p:nvSpPr>
        <p:spPr>
          <a:xfrm>
            <a:off x="4644008" y="1415411"/>
            <a:ext cx="12538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106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pt-PT" sz="2400" dirty="0"/>
          </a:p>
        </p:txBody>
      </p:sp>
      <p:grpSp>
        <p:nvGrpSpPr>
          <p:cNvPr id="27" name="Grupo 26"/>
          <p:cNvGrpSpPr/>
          <p:nvPr/>
        </p:nvGrpSpPr>
        <p:grpSpPr>
          <a:xfrm>
            <a:off x="5290879" y="2097386"/>
            <a:ext cx="592922" cy="3570490"/>
            <a:chOff x="4442216" y="2160827"/>
            <a:chExt cx="592922" cy="4096987"/>
          </a:xfrm>
        </p:grpSpPr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2616056"/>
                  </p:ext>
                </p:extLst>
              </p:nvPr>
            </p:nvGraphicFramePr>
            <p:xfrm>
              <a:off x="5796136" y="2387841"/>
              <a:ext cx="144016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𝟏𝟎𝟔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2616056"/>
                  </p:ext>
                </p:extLst>
              </p:nvPr>
            </p:nvGraphicFramePr>
            <p:xfrm>
              <a:off x="5796136" y="2387841"/>
              <a:ext cx="144016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47" t="-1176" r="-1008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176" r="-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47" t="-102381" r="-100847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47" t="-102381" r="-847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847" t="-200000" r="-100847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5587340" y="4281004"/>
                <a:ext cx="2089433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𝟏𝟎𝟔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340" y="4281004"/>
                <a:ext cx="2089433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5354458" y="4990187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53.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458" y="4990187"/>
                <a:ext cx="238589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827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exão recta 33"/>
          <p:cNvCxnSpPr/>
          <p:nvPr/>
        </p:nvCxnSpPr>
        <p:spPr>
          <a:xfrm>
            <a:off x="6586468" y="2381212"/>
            <a:ext cx="0" cy="155184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91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  <p:bldP spid="19" grpId="0"/>
      <p:bldP spid="32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034701"/>
              </p:ext>
            </p:extLst>
          </p:nvPr>
        </p:nvGraphicFramePr>
        <p:xfrm>
          <a:off x="59973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683568" y="1412776"/>
            <a:ext cx="1184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3.3. </a:t>
            </a:r>
            <a:r>
              <a:rPr lang="pt-PT" sz="2400" dirty="0"/>
              <a:t>136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1330439" y="2090758"/>
            <a:ext cx="592922" cy="4290570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0721041"/>
                  </p:ext>
                </p:extLst>
              </p:nvPr>
            </p:nvGraphicFramePr>
            <p:xfrm>
              <a:off x="1868508" y="2288449"/>
              <a:ext cx="140734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367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0367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𝟏𝟑𝟔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dirty="0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0721041"/>
                  </p:ext>
                </p:extLst>
              </p:nvPr>
            </p:nvGraphicFramePr>
            <p:xfrm>
              <a:off x="1868508" y="2288449"/>
              <a:ext cx="140734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3674"/>
                    <a:gridCol w="703674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0" r="-10087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870" r="-87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0" t="-100000" r="-10087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870" t="-100000" r="-87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0" t="-200000" r="-10087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870" t="-200000" r="-87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0" t="-300000" r="-10087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870" t="-300000" r="-87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0" t="-400000" r="-1008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" name="Conexão recta 7"/>
          <p:cNvCxnSpPr/>
          <p:nvPr/>
        </p:nvCxnSpPr>
        <p:spPr>
          <a:xfrm>
            <a:off x="2625190" y="2288449"/>
            <a:ext cx="0" cy="258640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520884" y="5130968"/>
                <a:ext cx="244104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𝟏𝟑𝟔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884" y="5130968"/>
                <a:ext cx="2441044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94018" y="5800395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17.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8" y="5800395"/>
                <a:ext cx="238589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092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ângulo 18"/>
          <p:cNvSpPr/>
          <p:nvPr/>
        </p:nvSpPr>
        <p:spPr>
          <a:xfrm>
            <a:off x="4644008" y="1415411"/>
            <a:ext cx="1184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3.4. </a:t>
            </a:r>
            <a:r>
              <a:rPr lang="pt-PT" sz="2400" dirty="0"/>
              <a:t>138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5290879" y="2097386"/>
            <a:ext cx="592922" cy="4164674"/>
            <a:chOff x="4442216" y="2160827"/>
            <a:chExt cx="592922" cy="4096987"/>
          </a:xfrm>
        </p:grpSpPr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9684083"/>
                  </p:ext>
                </p:extLst>
              </p:nvPr>
            </p:nvGraphicFramePr>
            <p:xfrm>
              <a:off x="5828948" y="2387841"/>
              <a:ext cx="140734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367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0367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𝟏𝟑𝟖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9684083"/>
                  </p:ext>
                </p:extLst>
              </p:nvPr>
            </p:nvGraphicFramePr>
            <p:xfrm>
              <a:off x="5828948" y="2387841"/>
              <a:ext cx="140734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3674"/>
                    <a:gridCol w="703674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70" t="-1176" r="-87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70" t="-101176" r="-87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870" t="-203571" r="-87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5587340" y="5085184"/>
                <a:ext cx="265706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𝟏𝟑𝟖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×3×23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340" y="5085184"/>
                <a:ext cx="265706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5354458" y="5703639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i="1">
                        <a:latin typeface="Cambria Math"/>
                      </a:rPr>
                      <m:t>2</m:t>
                    </m:r>
                    <m:r>
                      <a:rPr lang="pt-PT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pt-PT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458" y="5703639"/>
                <a:ext cx="2385894" cy="461665"/>
              </a:xfrm>
              <a:prstGeom prst="rect">
                <a:avLst/>
              </a:prstGeom>
              <a:blipFill>
                <a:blip r:embed="rId7"/>
                <a:stretch>
                  <a:fillRect l="-3827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exão recta 23"/>
          <p:cNvCxnSpPr/>
          <p:nvPr/>
        </p:nvCxnSpPr>
        <p:spPr>
          <a:xfrm>
            <a:off x="6567468" y="2454100"/>
            <a:ext cx="0" cy="205502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08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  <p:bldP spid="19" grpId="0"/>
      <p:bldP spid="32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Associa cada um dos produtos seguintes ao número que lhe corresponde.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</a:t>
            </a:r>
            <a:endParaRPr lang="pt-PT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Susana\Desktop\areal\Trabalho_parte1\tabel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1700807"/>
            <a:ext cx="6264696" cy="467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xão recta 4"/>
          <p:cNvCxnSpPr/>
          <p:nvPr/>
        </p:nvCxnSpPr>
        <p:spPr>
          <a:xfrm>
            <a:off x="3491880" y="1965033"/>
            <a:ext cx="2808312" cy="319215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8"/>
          <p:cNvCxnSpPr/>
          <p:nvPr/>
        </p:nvCxnSpPr>
        <p:spPr>
          <a:xfrm>
            <a:off x="3491880" y="2420888"/>
            <a:ext cx="2808312" cy="93610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cta 11"/>
          <p:cNvCxnSpPr/>
          <p:nvPr/>
        </p:nvCxnSpPr>
        <p:spPr>
          <a:xfrm>
            <a:off x="3482355" y="2860365"/>
            <a:ext cx="2808312" cy="136072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cta 13"/>
          <p:cNvCxnSpPr/>
          <p:nvPr/>
        </p:nvCxnSpPr>
        <p:spPr>
          <a:xfrm>
            <a:off x="3463305" y="3309367"/>
            <a:ext cx="2808312" cy="223224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20"/>
          <p:cNvCxnSpPr/>
          <p:nvPr/>
        </p:nvCxnSpPr>
        <p:spPr>
          <a:xfrm flipV="1">
            <a:off x="3482355" y="1965033"/>
            <a:ext cx="2817837" cy="182400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cta 24"/>
          <p:cNvCxnSpPr/>
          <p:nvPr/>
        </p:nvCxnSpPr>
        <p:spPr>
          <a:xfrm>
            <a:off x="3463305" y="4221088"/>
            <a:ext cx="2836887" cy="504056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cta 27"/>
          <p:cNvCxnSpPr/>
          <p:nvPr/>
        </p:nvCxnSpPr>
        <p:spPr>
          <a:xfrm flipV="1">
            <a:off x="3463305" y="2420888"/>
            <a:ext cx="2808312" cy="223224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30"/>
          <p:cNvCxnSpPr/>
          <p:nvPr/>
        </p:nvCxnSpPr>
        <p:spPr>
          <a:xfrm flipV="1">
            <a:off x="3463305" y="3789040"/>
            <a:ext cx="2836887" cy="13681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cta 33"/>
          <p:cNvCxnSpPr/>
          <p:nvPr/>
        </p:nvCxnSpPr>
        <p:spPr>
          <a:xfrm>
            <a:off x="3463305" y="5541616"/>
            <a:ext cx="2827362" cy="47967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1110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20688"/>
                <a:ext cx="8208912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Decompõe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 cada um dos números seguintes.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5.1.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30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5.2.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42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5.3.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56</m:t>
                    </m:r>
                    <m:r>
                      <a:rPr lang="pt-PT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5.4.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60</m:t>
                    </m:r>
                    <m:r>
                      <a:rPr lang="pt-PT" sz="2400" i="1" dirty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 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5.5.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72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5.6.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96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5.7.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144 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5.8.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225</m:t>
                    </m:r>
                    <m:r>
                      <a:rPr lang="pt-PT" sz="2400" i="1" dirty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5.9.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375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5.10.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840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5.11.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693</m:t>
                    </m:r>
                  </m:oMath>
                </a14:m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     5.12.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729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208912" cy="2092881"/>
              </a:xfrm>
              <a:prstGeom prst="rect">
                <a:avLst/>
              </a:prstGeom>
              <a:blipFill rotWithShape="1">
                <a:blip r:embed="rId2"/>
                <a:stretch>
                  <a:fillRect l="-1189" t="-2332" r="-1114" b="-583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6038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68108" y="1358496"/>
                <a:ext cx="1373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30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08" y="1358496"/>
                <a:ext cx="1373005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711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4"/>
          <p:cNvSpPr/>
          <p:nvPr/>
        </p:nvSpPr>
        <p:spPr>
          <a:xfrm>
            <a:off x="2307468" y="1358496"/>
            <a:ext cx="19442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2424822" y="1358496"/>
                <a:ext cx="17151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2×3×5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822" y="1358496"/>
                <a:ext cx="171513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4407671" y="1362034"/>
                <a:ext cx="1373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5.2.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42=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671" y="1362034"/>
                <a:ext cx="1373005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666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ângulo 15"/>
          <p:cNvSpPr/>
          <p:nvPr/>
        </p:nvSpPr>
        <p:spPr>
          <a:xfrm>
            <a:off x="6039933" y="1340768"/>
            <a:ext cx="227648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355787" y="1340768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2×3×7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787" y="1340768"/>
                <a:ext cx="1672597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668108" y="2035451"/>
                <a:ext cx="1373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5.3.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56=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108" y="2035451"/>
                <a:ext cx="137300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11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ângulo 18"/>
          <p:cNvSpPr/>
          <p:nvPr/>
        </p:nvSpPr>
        <p:spPr>
          <a:xfrm>
            <a:off x="2307468" y="2014185"/>
            <a:ext cx="19442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2467355" y="2014185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355" y="2014185"/>
                <a:ext cx="1672597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4411209" y="2035451"/>
                <a:ext cx="1373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5.4.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6</m:t>
                    </m:r>
                    <m:r>
                      <a:rPr lang="pt-PT" sz="2400" i="1" dirty="0" smtClean="0">
                        <a:latin typeface="Cambria Math"/>
                      </a:rPr>
                      <m:t>0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209" y="2035451"/>
                <a:ext cx="137300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711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ângulo 27"/>
          <p:cNvSpPr/>
          <p:nvPr/>
        </p:nvSpPr>
        <p:spPr>
          <a:xfrm>
            <a:off x="6039935" y="2014185"/>
            <a:ext cx="227648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6355787" y="2014185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5</m:t>
                      </m:r>
                      <m:r>
                        <a:rPr lang="pt-PT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787" y="2014185"/>
                <a:ext cx="1672597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671646" y="2719501"/>
                <a:ext cx="1373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5.5.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72=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46" y="2719501"/>
                <a:ext cx="1373005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666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ângulo 30"/>
          <p:cNvSpPr/>
          <p:nvPr/>
        </p:nvSpPr>
        <p:spPr>
          <a:xfrm>
            <a:off x="2307468" y="2698235"/>
            <a:ext cx="19442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2467355" y="2698235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355" y="2698235"/>
                <a:ext cx="1672597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4414747" y="2719501"/>
                <a:ext cx="1373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5.6.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96=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747" y="2719501"/>
                <a:ext cx="1373005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66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ângulo 33"/>
          <p:cNvSpPr/>
          <p:nvPr/>
        </p:nvSpPr>
        <p:spPr>
          <a:xfrm>
            <a:off x="6039934" y="2698235"/>
            <a:ext cx="227648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6355787" y="2698235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787" y="2698235"/>
                <a:ext cx="1672597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664551" y="3392918"/>
                <a:ext cx="15429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5.7.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144=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51" y="3392918"/>
                <a:ext cx="1542923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5929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ângulo 36"/>
          <p:cNvSpPr/>
          <p:nvPr/>
        </p:nvSpPr>
        <p:spPr>
          <a:xfrm>
            <a:off x="2316444" y="3371652"/>
            <a:ext cx="193524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2467355" y="3371652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355" y="3371652"/>
                <a:ext cx="1672597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ângulo 38"/>
              <p:cNvSpPr/>
              <p:nvPr/>
            </p:nvSpPr>
            <p:spPr>
              <a:xfrm>
                <a:off x="4407652" y="3392918"/>
                <a:ext cx="15429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5.8.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225=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Rectâ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652" y="3392918"/>
                <a:ext cx="1542923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929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ângulo 39"/>
          <p:cNvSpPr/>
          <p:nvPr/>
        </p:nvSpPr>
        <p:spPr>
          <a:xfrm>
            <a:off x="6057664" y="3371652"/>
            <a:ext cx="225875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6355787" y="3371652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787" y="3371652"/>
                <a:ext cx="1672597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43" name="Tabela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638106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ângulo 43"/>
              <p:cNvSpPr/>
              <p:nvPr/>
            </p:nvSpPr>
            <p:spPr>
              <a:xfrm>
                <a:off x="658005" y="4022792"/>
                <a:ext cx="15429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5.9.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375=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44" name="Rectângulo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05" y="4022792"/>
                <a:ext cx="1542923" cy="461665"/>
              </a:xfrm>
              <a:prstGeom prst="rect">
                <a:avLst/>
              </a:prstGeom>
              <a:blipFill rotWithShape="1">
                <a:blip r:embed="rId18"/>
                <a:stretch>
                  <a:fillRect l="-632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ângulo 44"/>
          <p:cNvSpPr/>
          <p:nvPr/>
        </p:nvSpPr>
        <p:spPr>
          <a:xfrm>
            <a:off x="2307468" y="4022792"/>
            <a:ext cx="19442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/>
              <p:cNvSpPr txBox="1"/>
              <p:nvPr/>
            </p:nvSpPr>
            <p:spPr>
              <a:xfrm>
                <a:off x="2352814" y="4022792"/>
                <a:ext cx="17151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6" name="CaixaDeTex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814" y="4022792"/>
                <a:ext cx="1715130" cy="461665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ângulo 46"/>
              <p:cNvSpPr/>
              <p:nvPr/>
            </p:nvSpPr>
            <p:spPr>
              <a:xfrm>
                <a:off x="4397568" y="4026330"/>
                <a:ext cx="16984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5.10.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840=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47" name="Rectângulo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568" y="4026330"/>
                <a:ext cx="1698414" cy="461665"/>
              </a:xfrm>
              <a:prstGeom prst="rect">
                <a:avLst/>
              </a:prstGeom>
              <a:blipFill rotWithShape="1">
                <a:blip r:embed="rId20"/>
                <a:stretch>
                  <a:fillRect l="-537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ângulo 47"/>
          <p:cNvSpPr/>
          <p:nvPr/>
        </p:nvSpPr>
        <p:spPr>
          <a:xfrm>
            <a:off x="6057664" y="4005064"/>
            <a:ext cx="225875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6095480" y="4022792"/>
                <a:ext cx="22901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×3</m:t>
                      </m:r>
                      <m:r>
                        <a:rPr lang="pt-PT" sz="240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400" i="1" dirty="0" smtClean="0">
                          <a:latin typeface="Cambria Math"/>
                        </a:rPr>
                        <m:t>×7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480" y="4022792"/>
                <a:ext cx="2290134" cy="46166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658005" y="4699747"/>
                <a:ext cx="16984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5.11.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693=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05" y="4699747"/>
                <a:ext cx="1698414" cy="461665"/>
              </a:xfrm>
              <a:prstGeom prst="rect">
                <a:avLst/>
              </a:prstGeom>
              <a:blipFill rotWithShape="1">
                <a:blip r:embed="rId22"/>
                <a:stretch>
                  <a:fillRect l="-5735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ângulo 50"/>
          <p:cNvSpPr/>
          <p:nvPr/>
        </p:nvSpPr>
        <p:spPr>
          <a:xfrm>
            <a:off x="2307468" y="4678481"/>
            <a:ext cx="19442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/>
              <p:cNvSpPr txBox="1"/>
              <p:nvPr/>
            </p:nvSpPr>
            <p:spPr>
              <a:xfrm>
                <a:off x="2373760" y="4678481"/>
                <a:ext cx="1799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dirty="0" smtClean="0">
                          <a:latin typeface="Cambria Math"/>
                        </a:rPr>
                        <m:t>×7</m:t>
                      </m:r>
                      <m:r>
                        <a:rPr lang="pt-PT" sz="240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11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2" name="CaixaDeTexto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760" y="4678481"/>
                <a:ext cx="1799645" cy="461665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ângulo 52"/>
              <p:cNvSpPr/>
              <p:nvPr/>
            </p:nvSpPr>
            <p:spPr>
              <a:xfrm>
                <a:off x="4401106" y="4699747"/>
                <a:ext cx="16984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5.12.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729=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3" name="Rectângulo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106" y="4699747"/>
                <a:ext cx="1698414" cy="461665"/>
              </a:xfrm>
              <a:prstGeom prst="rect">
                <a:avLst/>
              </a:prstGeom>
              <a:blipFill rotWithShape="1">
                <a:blip r:embed="rId24"/>
                <a:stretch>
                  <a:fillRect l="-5735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ângulo 53"/>
          <p:cNvSpPr/>
          <p:nvPr/>
        </p:nvSpPr>
        <p:spPr>
          <a:xfrm>
            <a:off x="6039936" y="4678481"/>
            <a:ext cx="227648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CaixaDeTexto 54"/>
              <p:cNvSpPr txBox="1"/>
              <p:nvPr/>
            </p:nvSpPr>
            <p:spPr>
              <a:xfrm>
                <a:off x="6355787" y="4678481"/>
                <a:ext cx="1672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5" name="CaixaDeTexto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787" y="4678481"/>
                <a:ext cx="1672597" cy="461665"/>
              </a:xfrm>
              <a:prstGeom prst="rect">
                <a:avLst/>
              </a:prstGeom>
              <a:blipFill rotWithShape="1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13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5" grpId="0"/>
      <p:bldP spid="16" grpId="0" animBg="1"/>
      <p:bldP spid="17" grpId="0"/>
      <p:bldP spid="18" grpId="0"/>
      <p:bldP spid="19" grpId="0" animBg="1"/>
      <p:bldP spid="20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1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 animBg="1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5. </a:t>
            </a:r>
            <a:r>
              <a:rPr lang="pt-PT" sz="2400" b="1" dirty="0">
                <a:solidFill>
                  <a:srgbClr val="002060"/>
                </a:solidFill>
              </a:rPr>
              <a:t>Decompõe em </a:t>
            </a:r>
            <a:r>
              <a:rPr lang="pt-PT" sz="2400" b="1" dirty="0" err="1">
                <a:solidFill>
                  <a:srgbClr val="002060"/>
                </a:solidFill>
              </a:rPr>
              <a:t>fatores</a:t>
            </a:r>
            <a:r>
              <a:rPr lang="pt-PT" sz="2400" b="1" dirty="0">
                <a:solidFill>
                  <a:srgbClr val="002060"/>
                </a:solidFill>
              </a:rPr>
              <a:t> primos cada um dos números seguintes. 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06335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764704"/>
                <a:ext cx="8208912" cy="1877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6.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Determina os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 comuns a cada um dos pares de números seguintes.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002060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20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45 </m:t>
                    </m:r>
                  </m:oMath>
                </a14:m>
                <a:r>
                  <a:rPr lang="pt-PT" sz="2400" dirty="0"/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28</m:t>
                    </m:r>
                  </m:oMath>
                </a14:m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96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150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</a:t>
                </a:r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764704"/>
                <a:ext cx="8208912" cy="1877437"/>
              </a:xfrm>
              <a:prstGeom prst="rect">
                <a:avLst/>
              </a:prstGeom>
              <a:blipFill rotWithShape="1">
                <a:blip r:embed="rId2"/>
                <a:stretch>
                  <a:fillRect l="-1189" t="-2597" r="-111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97631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037780"/>
              </p:ext>
            </p:extLst>
          </p:nvPr>
        </p:nvGraphicFramePr>
        <p:xfrm>
          <a:off x="59973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83568" y="1412776"/>
                <a:ext cx="18277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6.1.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2776"/>
                <a:ext cx="182774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/>
          <p:cNvGrpSpPr/>
          <p:nvPr/>
        </p:nvGrpSpPr>
        <p:grpSpPr>
          <a:xfrm>
            <a:off x="1330439" y="2090758"/>
            <a:ext cx="592922" cy="3930530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4712705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4712705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" name="Conexão recta 7"/>
          <p:cNvCxnSpPr>
            <a:stCxn id="5" idx="0"/>
            <a:endCxn id="5" idx="2"/>
          </p:cNvCxnSpPr>
          <p:nvPr/>
        </p:nvCxnSpPr>
        <p:spPr>
          <a:xfrm>
            <a:off x="2651956" y="2381213"/>
            <a:ext cx="0" cy="206912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𝟒𝟐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94018" y="5451852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i="1">
                        <a:latin typeface="Cambria Math"/>
                      </a:rPr>
                      <m:t>2</m:t>
                    </m:r>
                    <m:r>
                      <a:rPr lang="pt-PT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7.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8" y="5451852"/>
                <a:ext cx="23858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9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078033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𝟕𝟎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1078033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𝟕𝟎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exão recta 33"/>
          <p:cNvCxnSpPr/>
          <p:nvPr/>
        </p:nvCxnSpPr>
        <p:spPr>
          <a:xfrm>
            <a:off x="5859160" y="2381211"/>
            <a:ext cx="0" cy="2016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81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220937"/>
              </p:ext>
            </p:extLst>
          </p:nvPr>
        </p:nvGraphicFramePr>
        <p:xfrm>
          <a:off x="59973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83568" y="1412776"/>
                <a:ext cx="18277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6.2.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20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45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2776"/>
                <a:ext cx="182774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/>
          <p:cNvGrpSpPr/>
          <p:nvPr/>
        </p:nvGrpSpPr>
        <p:grpSpPr>
          <a:xfrm>
            <a:off x="1330439" y="2090758"/>
            <a:ext cx="592922" cy="3930530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7410556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7410556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" name="Conexão recta 7"/>
          <p:cNvCxnSpPr>
            <a:stCxn id="5" idx="0"/>
            <a:endCxn id="5" idx="2"/>
          </p:cNvCxnSpPr>
          <p:nvPr/>
        </p:nvCxnSpPr>
        <p:spPr>
          <a:xfrm>
            <a:off x="2651956" y="2381213"/>
            <a:ext cx="0" cy="206912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94018" y="5451852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5.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8" y="5451852"/>
                <a:ext cx="23858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9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630788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630788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exão recta 33"/>
          <p:cNvCxnSpPr/>
          <p:nvPr/>
        </p:nvCxnSpPr>
        <p:spPr>
          <a:xfrm>
            <a:off x="5859160" y="2381211"/>
            <a:ext cx="0" cy="2016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53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197012"/>
              </p:ext>
            </p:extLst>
          </p:nvPr>
        </p:nvGraphicFramePr>
        <p:xfrm>
          <a:off x="59973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83568" y="1412776"/>
                <a:ext cx="18277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6.3.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28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2776"/>
                <a:ext cx="182774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/>
          <p:cNvGrpSpPr/>
          <p:nvPr/>
        </p:nvGrpSpPr>
        <p:grpSpPr>
          <a:xfrm>
            <a:off x="1330439" y="2090758"/>
            <a:ext cx="592922" cy="3930530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1370920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1370920"/>
                  </p:ext>
                </p:extLst>
              </p:nvPr>
            </p:nvGraphicFramePr>
            <p:xfrm>
              <a:off x="2028056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176" r="-10098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01176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203571" r="-10098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300000" r="-10098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" name="Conexão recta 7"/>
          <p:cNvCxnSpPr>
            <a:stCxn id="5" idx="0"/>
            <a:endCxn id="5" idx="2"/>
          </p:cNvCxnSpPr>
          <p:nvPr/>
        </p:nvCxnSpPr>
        <p:spPr>
          <a:xfrm>
            <a:off x="2651956" y="2381213"/>
            <a:ext cx="0" cy="206912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4657527"/>
                <a:ext cx="251305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94018" y="5451852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2.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018" y="5451852"/>
                <a:ext cx="23858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9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3057488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3057488"/>
                  </p:ext>
                </p:extLst>
              </p:nvPr>
            </p:nvGraphicFramePr>
            <p:xfrm>
              <a:off x="5068828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𝟐𝟖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669023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exão recta 33"/>
          <p:cNvCxnSpPr/>
          <p:nvPr/>
        </p:nvCxnSpPr>
        <p:spPr>
          <a:xfrm>
            <a:off x="5859160" y="2381211"/>
            <a:ext cx="0" cy="2016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0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680445"/>
              </p:ext>
            </p:extLst>
          </p:nvPr>
        </p:nvGraphicFramePr>
        <p:xfrm>
          <a:off x="59973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633074" y="1218387"/>
                <a:ext cx="192873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6.4.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96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150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74" y="1218387"/>
                <a:ext cx="1928733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58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o 14"/>
          <p:cNvGrpSpPr/>
          <p:nvPr/>
        </p:nvGrpSpPr>
        <p:grpSpPr>
          <a:xfrm>
            <a:off x="1330439" y="1782556"/>
            <a:ext cx="592922" cy="4583764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0852682"/>
                  </p:ext>
                </p:extLst>
              </p:nvPr>
            </p:nvGraphicFramePr>
            <p:xfrm>
              <a:off x="2028056" y="1822312"/>
              <a:ext cx="1247800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0852682"/>
                  </p:ext>
                </p:extLst>
              </p:nvPr>
            </p:nvGraphicFramePr>
            <p:xfrm>
              <a:off x="2028056" y="1822312"/>
              <a:ext cx="1247800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176" r="-100980" b="-5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176" r="-980" b="-5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101176" r="-100980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101176" r="-980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201176" r="-10098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201176" r="-980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304762" r="-100980" b="-3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304762" r="-980" b="-3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400000" r="-10098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400000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500000" r="-10098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980" t="-500000" r="-98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80" t="-600000" r="-100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8" name="Conexão recta 7"/>
          <p:cNvCxnSpPr>
            <a:stCxn id="5" idx="0"/>
            <a:endCxn id="5" idx="2"/>
          </p:cNvCxnSpPr>
          <p:nvPr/>
        </p:nvCxnSpPr>
        <p:spPr>
          <a:xfrm>
            <a:off x="2651956" y="1822312"/>
            <a:ext cx="0" cy="349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626900" y="5403712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6900" y="5403712"/>
                <a:ext cx="251305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80766" y="5878151"/>
                <a:ext cx="23858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766" y="5878151"/>
                <a:ext cx="23858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9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637272"/>
                  </p:ext>
                </p:extLst>
              </p:nvPr>
            </p:nvGraphicFramePr>
            <p:xfrm>
              <a:off x="5068828" y="1790195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ela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637272"/>
                  </p:ext>
                </p:extLst>
              </p:nvPr>
            </p:nvGraphicFramePr>
            <p:xfrm>
              <a:off x="5068828" y="1790195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847"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4853474" y="5360843"/>
                <a:ext cx="310290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𝟏𝟓𝟎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474" y="5360843"/>
                <a:ext cx="310290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Conexão recta 33"/>
          <p:cNvCxnSpPr/>
          <p:nvPr/>
        </p:nvCxnSpPr>
        <p:spPr>
          <a:xfrm>
            <a:off x="5859160" y="1783565"/>
            <a:ext cx="0" cy="252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69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2" grpId="0"/>
      <p:bldP spid="32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5930</TotalTime>
  <Words>637</Words>
  <Application>Microsoft Office PowerPoint</Application>
  <PresentationFormat>On-screen Show (4:3)</PresentationFormat>
  <Paragraphs>216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354</cp:revision>
  <dcterms:created xsi:type="dcterms:W3CDTF">2016-09-17T09:49:10Z</dcterms:created>
  <dcterms:modified xsi:type="dcterms:W3CDTF">2017-06-12T15:46:18Z</dcterms:modified>
</cp:coreProperties>
</file>