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91" r:id="rId2"/>
    <p:sldId id="300" r:id="rId3"/>
    <p:sldId id="302" r:id="rId4"/>
    <p:sldId id="301" r:id="rId5"/>
    <p:sldId id="303" r:id="rId6"/>
    <p:sldId id="304" r:id="rId7"/>
    <p:sldId id="305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D5"/>
    <a:srgbClr val="6CA7AB"/>
    <a:srgbClr val="006666"/>
    <a:srgbClr val="29123A"/>
    <a:srgbClr val="642373"/>
    <a:srgbClr val="D1E4E5"/>
    <a:srgbClr val="FFA3A3"/>
    <a:srgbClr val="FFABAB"/>
    <a:srgbClr val="FF9F9F"/>
    <a:srgbClr val="FC8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1260" y="2204864"/>
            <a:ext cx="4006489" cy="938719"/>
          </a:xfrm>
        </p:spPr>
        <p:txBody>
          <a:bodyPr/>
          <a:lstStyle/>
          <a:p>
            <a:r>
              <a:rPr lang="pt-PT" i="1" dirty="0"/>
              <a:t>Novo MSI6</a:t>
            </a:r>
          </a:p>
          <a:p>
            <a:r>
              <a:rPr lang="pt-PT" dirty="0"/>
              <a:t>Números Naturais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1159" y="3143583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Divisores de um número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450936" y="2835520"/>
            <a:ext cx="2232248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ângulo 9"/>
          <p:cNvSpPr/>
          <p:nvPr/>
        </p:nvSpPr>
        <p:spPr>
          <a:xfrm>
            <a:off x="2699792" y="4221088"/>
            <a:ext cx="3600400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67544" y="597160"/>
                <a:ext cx="8208912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A decomposição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pode ser utilizada em muitas situações. Vamos observar alguns exemplos.</a:t>
                </a:r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b="1" dirty="0">
                    <a:solidFill>
                      <a:srgbClr val="C00000"/>
                    </a:solidFill>
                  </a:rPr>
                  <a:t>Como determinar os divisores de um número natural?</a:t>
                </a:r>
              </a:p>
              <a:p>
                <a:pPr algn="just"/>
                <a:endParaRPr lang="pt-PT" sz="1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pt-PT" sz="2400" dirty="0"/>
                  <a:t>Consideremos o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𝟕𝟎</m:t>
                    </m:r>
                  </m:oMath>
                </a14:m>
                <a:r>
                  <a:rPr lang="pt-PT" sz="2400" dirty="0"/>
                  <a:t>.</a:t>
                </a:r>
              </a:p>
              <a:p>
                <a:pPr algn="just"/>
                <a:r>
                  <a:rPr lang="pt-PT" sz="2400" dirty="0"/>
                  <a:t>Decompondo este número em </a:t>
                </a:r>
                <a:r>
                  <a:rPr lang="pt-PT" sz="2400" dirty="0" err="1"/>
                  <a:t>fatores</a:t>
                </a:r>
                <a:r>
                  <a:rPr lang="pt-PT" sz="2400" dirty="0"/>
                  <a:t> primos obtemos 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i="1" dirty="0">
                          <a:latin typeface="Cambria Math"/>
                        </a:rPr>
                        <m:t>=2</m:t>
                      </m:r>
                      <m:r>
                        <a:rPr lang="pt-PT" sz="2400" i="1" dirty="0" smtClean="0">
                          <a:latin typeface="Cambria Math"/>
                        </a:rPr>
                        <m:t>×</m:t>
                      </m:r>
                      <m:r>
                        <a:rPr lang="pt-PT" sz="2400" i="1" dirty="0">
                          <a:latin typeface="Cambria Math"/>
                        </a:rPr>
                        <m:t>5×</m:t>
                      </m:r>
                      <m:r>
                        <a:rPr lang="pt-PT" sz="2400" i="1" dirty="0" smtClean="0">
                          <a:latin typeface="Cambria Math"/>
                        </a:rPr>
                        <m:t>7</m:t>
                      </m:r>
                    </m:oMath>
                  </m:oMathPara>
                </a14:m>
                <a:endParaRPr lang="pt-PT" sz="2400" dirty="0"/>
              </a:p>
              <a:p>
                <a:pPr algn="ctr"/>
                <a:endParaRPr lang="pt-PT" sz="1000" dirty="0"/>
              </a:p>
              <a:p>
                <a:pPr algn="just"/>
                <a:r>
                  <a:rPr lang="pt-PT" sz="2400" dirty="0"/>
                  <a:t>Sendo assim,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400" dirty="0"/>
                  <a:t>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5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são divisores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.</a:t>
                </a:r>
              </a:p>
              <a:p>
                <a:pPr algn="just"/>
                <a:r>
                  <a:rPr lang="pt-PT" sz="2400" dirty="0"/>
                  <a:t>Mas 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i="1" dirty="0">
                          <a:latin typeface="Cambria Math"/>
                        </a:rPr>
                        <m:t>=2×5×7=10×7 </m:t>
                      </m:r>
                    </m:oMath>
                  </m:oMathPara>
                </a14:m>
                <a:endParaRPr lang="pt-PT" sz="2400" dirty="0"/>
              </a:p>
              <a:p>
                <a:pPr algn="ctr"/>
                <a:endParaRPr lang="pt-PT" sz="1000" dirty="0"/>
              </a:p>
              <a:p>
                <a:r>
                  <a:rPr lang="pt-PT" sz="2400" dirty="0"/>
                  <a:t>Logo,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10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também é um divisor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97160"/>
                <a:ext cx="8208912" cy="4708981"/>
              </a:xfrm>
              <a:prstGeom prst="rect">
                <a:avLst/>
              </a:prstGeom>
              <a:blipFill rotWithShape="1">
                <a:blip r:embed="rId2"/>
                <a:stretch>
                  <a:fillRect l="-1189" t="-1036" r="-1114" b="-20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23528" y="88171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4325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2710582" y="3505370"/>
            <a:ext cx="3744416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4699014" y="1169456"/>
            <a:ext cx="720080" cy="369332"/>
          </a:xfrm>
          <a:prstGeom prst="rect">
            <a:avLst/>
          </a:prstGeom>
          <a:solidFill>
            <a:srgbClr val="6CA7AB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6386617" y="1169754"/>
            <a:ext cx="504056" cy="369332"/>
          </a:xfrm>
          <a:prstGeom prst="rect">
            <a:avLst/>
          </a:prstGeom>
          <a:solidFill>
            <a:srgbClr val="6CA7AB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712090" y="2208976"/>
            <a:ext cx="720080" cy="369332"/>
          </a:xfrm>
          <a:prstGeom prst="rect">
            <a:avLst/>
          </a:prstGeom>
          <a:solidFill>
            <a:srgbClr val="FFD5D5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456843" y="2209274"/>
            <a:ext cx="504056" cy="369332"/>
          </a:xfrm>
          <a:prstGeom prst="rect">
            <a:avLst/>
          </a:prstGeom>
          <a:solidFill>
            <a:srgbClr val="FFD5D5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0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23528" y="77820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5785037" y="1113875"/>
                <a:ext cx="11197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2×35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5037" y="1113875"/>
                <a:ext cx="1119794" cy="4616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5853286" y="2152124"/>
                <a:ext cx="11871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5×14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286" y="2152124"/>
                <a:ext cx="11871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5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67544" y="597160"/>
                <a:ext cx="8208912" cy="3508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/>
                  <a:t>Observamos também que:</a:t>
                </a:r>
              </a:p>
              <a:p>
                <a:pPr algn="just"/>
                <a:endParaRPr lang="pt-PT" sz="1000" b="1" i="1" dirty="0">
                  <a:solidFill>
                    <a:srgbClr val="00206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i="1" dirty="0" smtClean="0">
                          <a:latin typeface="Cambria Math"/>
                        </a:rPr>
                        <m:t>=2×(5×7)=</m:t>
                      </m:r>
                    </m:oMath>
                  </m:oMathPara>
                </a14:m>
                <a:endParaRPr lang="pt-PT" sz="2400" dirty="0"/>
              </a:p>
              <a:p>
                <a:pPr algn="just"/>
                <a:endParaRPr lang="pt-PT" sz="1000" dirty="0"/>
              </a:p>
              <a:p>
                <a:pPr algn="just"/>
                <a:r>
                  <a:rPr lang="pt-PT" sz="2400" dirty="0"/>
                  <a:t>e </a:t>
                </a:r>
              </a:p>
              <a:p>
                <a:pPr algn="just"/>
                <a:endParaRPr lang="pt-PT" sz="1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𝟕𝟎</m:t>
                      </m:r>
                      <m:r>
                        <a:rPr lang="pt-PT" sz="240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dirty="0">
                          <a:latin typeface="Cambria Math"/>
                        </a:rPr>
                        <m:t>5×(2×7)=</m:t>
                      </m:r>
                    </m:oMath>
                  </m:oMathPara>
                </a14:m>
                <a:endParaRPr lang="pt-PT" sz="1000" dirty="0"/>
              </a:p>
              <a:p>
                <a:pPr algn="just"/>
                <a:endParaRPr lang="pt-PT" sz="1400" dirty="0"/>
              </a:p>
              <a:p>
                <a:pPr algn="just"/>
                <a:r>
                  <a:rPr lang="pt-PT" sz="2400" dirty="0"/>
                  <a:t>Donde,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35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14</m:t>
                    </m:r>
                    <m:r>
                      <a:rPr lang="pt-PT" sz="24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sz="2400" dirty="0"/>
                  <a:t>são divisores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.</a:t>
                </a:r>
              </a:p>
              <a:p>
                <a:pPr algn="just"/>
                <a:r>
                  <a:rPr lang="pt-PT" sz="2400" dirty="0"/>
                  <a:t>Então, os divisores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 são </a:t>
                </a:r>
              </a:p>
              <a:p>
                <a:pPr algn="just"/>
                <a:endParaRPr lang="pt-PT" sz="1000" dirty="0"/>
              </a:p>
              <a:p>
                <a:pPr algn="ctr"/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1, 2</m:t>
                    </m:r>
                    <m:r>
                      <a:rPr lang="pt-PT" sz="2400" b="0" i="1" dirty="0" smtClean="0">
                        <a:latin typeface="Cambria Math"/>
                      </a:rPr>
                      <m:t>,</m:t>
                    </m:r>
                    <m:r>
                      <a:rPr lang="pt-PT" sz="2400" i="1" dirty="0" smtClean="0">
                        <a:latin typeface="Cambria Math"/>
                      </a:rPr>
                      <m:t> 5,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7,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10,</m:t>
                    </m:r>
                    <m:r>
                      <a:rPr lang="pt-PT" sz="2400" b="0" i="1" dirty="0" smtClean="0">
                        <a:latin typeface="Cambria Math"/>
                      </a:rPr>
                      <m:t> </m:t>
                    </m:r>
                    <m:r>
                      <a:rPr lang="pt-PT" sz="2400" i="1" dirty="0" smtClean="0">
                        <a:latin typeface="Cambria Math"/>
                      </a:rPr>
                      <m:t>14, 35 </m:t>
                    </m:r>
                  </m:oMath>
                </a14:m>
                <a:r>
                  <a:rPr lang="pt-PT" sz="2400" dirty="0"/>
                  <a:t>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70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97160"/>
                <a:ext cx="8208912" cy="3508653"/>
              </a:xfrm>
              <a:prstGeom prst="rect">
                <a:avLst/>
              </a:prstGeom>
              <a:blipFill rotWithShape="1">
                <a:blip r:embed="rId4"/>
                <a:stretch>
                  <a:fillRect l="-1189" t="-1389" b="-29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2542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1" grpId="0" animBg="1"/>
      <p:bldP spid="13" grpId="0" animBg="1"/>
      <p:bldP spid="14" grpId="0" animBg="1"/>
      <p:bldP spid="2" grpId="0"/>
      <p:bldP spid="4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 Pedro mostra-nos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decomposto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primos: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Sem calcular o valor de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, responde às questões seguintes.</a:t>
                </a:r>
              </a:p>
              <a:p>
                <a:pPr algn="just"/>
                <a:endParaRPr lang="pt-PT" sz="1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210" t="-3604" r="-12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:\Users\Susana\Desktop\areal\Trabalho_parte1\tarefa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8" y="552230"/>
            <a:ext cx="15408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60736" y="2753310"/>
                <a:ext cx="43887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 Qual é o quociente?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15</m:t>
                    </m:r>
                  </m:oMath>
                </a14:m>
                <a:r>
                  <a:rPr lang="pt-PT" sz="2400" dirty="0"/>
                  <a:t>. Qual é o quociente?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dirty="0"/>
                  <a:t>Qual é o quociente da divisão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21</m:t>
                    </m:r>
                  </m:oMath>
                </a14:m>
                <a:r>
                  <a:rPr lang="pt-PT" sz="2400" dirty="0"/>
                  <a:t>? </a:t>
                </a:r>
              </a:p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dirty="0"/>
                  <a:t>Escreve todos os divisores do número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, diferentes de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.</a:t>
                </a:r>
              </a:p>
              <a:p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6" y="2753310"/>
                <a:ext cx="4388720" cy="3416320"/>
              </a:xfrm>
              <a:prstGeom prst="rect">
                <a:avLst/>
              </a:prstGeom>
              <a:blipFill rotWithShape="1">
                <a:blip r:embed="rId4"/>
                <a:stretch>
                  <a:fillRect l="-2222" t="-1429" r="-208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Users\Susana\Desktop\areal\Trabalho_parte1\d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78" y="2629377"/>
            <a:ext cx="4023805" cy="33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23528" y="120421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31624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 Pedro mostra-nos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decomposto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primos: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Sem calcular o valor de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, responde às questões seguintes.</a:t>
                </a:r>
              </a:p>
              <a:p>
                <a:pPr algn="just"/>
                <a:endParaRPr lang="pt-PT" sz="1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210" t="-3604" r="-12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:\Users\Susana\Desktop\areal\Trabalho_parte1\tarefa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8" y="552230"/>
            <a:ext cx="15408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1.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é divisível por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3</m:t>
                    </m:r>
                  </m:oMath>
                </a14:m>
                <a:r>
                  <a:rPr lang="pt-PT" sz="2400" dirty="0"/>
                  <a:t>. Qual é o quociente?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2222" t="-5882" r="-2083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Users\Susana\Desktop\areal\Trabalho_parte1\d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78" y="2629377"/>
            <a:ext cx="4023805" cy="33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109639" y="3770355"/>
                <a:ext cx="38164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b="0" dirty="0"/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5</m:t>
                    </m:r>
                    <m:r>
                      <a:rPr lang="pt-PT" sz="24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39" y="3770355"/>
                <a:ext cx="381642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39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562830" y="4487183"/>
                <a:ext cx="438662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2.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é divisível por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15</m:t>
                    </m:r>
                  </m:oMath>
                </a14:m>
                <a:r>
                  <a:rPr lang="pt-PT" sz="2400" dirty="0"/>
                  <a:t>. Qual é o quociente? 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30" y="4487183"/>
                <a:ext cx="4386625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2083" t="-5882" r="-2222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098263" y="5396739"/>
                <a:ext cx="38164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b="0" dirty="0"/>
                  <a:t>R: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263" y="5396739"/>
                <a:ext cx="381642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39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23528" y="63186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9322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6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 Pedro mostra-nos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decomposto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primos: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Sem calcular o valor de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, responde às questões seguintes.</a:t>
                </a:r>
              </a:p>
              <a:p>
                <a:pPr algn="just"/>
                <a:endParaRPr lang="pt-PT" sz="1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210" t="-3604" r="-12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:\Users\Susana\Desktop\areal\Trabalho_parte1\tarefa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8" y="552230"/>
            <a:ext cx="15408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 </a:t>
                </a:r>
                <a:r>
                  <a:rPr lang="pt-PT" sz="2400" dirty="0"/>
                  <a:t>Qual é o quociente da divisão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por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21</m:t>
                    </m:r>
                  </m:oMath>
                </a14:m>
                <a:r>
                  <a:rPr lang="pt-PT" sz="2400" dirty="0"/>
                  <a:t>? 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2222" t="-5882" r="-2083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Users\Susana\Desktop\areal\Trabalho_parte1\d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78" y="2629377"/>
            <a:ext cx="4023805" cy="33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109639" y="3770355"/>
                <a:ext cx="3816424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b="0" dirty="0"/>
                  <a:t>R: </a:t>
                </a:r>
                <a14:m>
                  <m:oMath xmlns:m="http://schemas.openxmlformats.org/officeDocument/2006/math">
                    <m:r>
                      <a:rPr lang="pt-PT" sz="2400" b="0" i="1" smtClean="0">
                        <a:latin typeface="Cambria Math"/>
                      </a:rPr>
                      <m:t>5</m:t>
                    </m:r>
                    <m:r>
                      <a:rPr lang="pt-PT" sz="2400" b="0" i="1" smtClean="0">
                        <a:latin typeface="Cambria Math"/>
                        <a:ea typeface="Cambria Math"/>
                      </a:rPr>
                      <m:t>×7</m:t>
                    </m:r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39" y="3770355"/>
                <a:ext cx="381642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396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95536" y="80206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8556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3" y="1096169"/>
            <a:ext cx="8064896" cy="49473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b="1" dirty="0">
                    <a:solidFill>
                      <a:srgbClr val="002060"/>
                    </a:solidFill>
                  </a:rPr>
                  <a:t>O Pedro mostra-nos um número </a:t>
                </a:r>
                <a14:m>
                  <m:oMath xmlns:m="http://schemas.openxmlformats.org/officeDocument/2006/math">
                    <m:r>
                      <a:rPr lang="pt-PT" sz="2400" b="1" i="1" dirty="0" smtClean="0">
                        <a:solidFill>
                          <a:srgbClr val="00206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sz="2400" b="1" dirty="0">
                    <a:solidFill>
                      <a:srgbClr val="002060"/>
                    </a:solidFill>
                  </a:rPr>
                  <a:t> decomposto em </a:t>
                </a:r>
                <a:r>
                  <a:rPr lang="pt-PT" sz="2400" b="1" dirty="0" err="1">
                    <a:solidFill>
                      <a:srgbClr val="002060"/>
                    </a:solidFill>
                  </a:rPr>
                  <a:t>fatores</a:t>
                </a:r>
                <a:r>
                  <a:rPr lang="pt-PT" sz="2400" b="1" dirty="0">
                    <a:solidFill>
                      <a:srgbClr val="002060"/>
                    </a:solidFill>
                  </a:rPr>
                  <a:t> primos: </a:t>
                </a:r>
              </a:p>
              <a:p>
                <a:pPr algn="just"/>
                <a:r>
                  <a:rPr lang="pt-PT" sz="2400" dirty="0">
                    <a:solidFill>
                      <a:schemeClr val="tx1"/>
                    </a:solidFill>
                  </a:rPr>
                  <a:t>Sem calcular o valor de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chemeClr val="tx1"/>
                    </a:solidFill>
                  </a:rPr>
                  <a:t>, responde às questões seguintes.</a:t>
                </a:r>
              </a:p>
              <a:p>
                <a:pPr algn="just"/>
                <a:endParaRPr lang="pt-PT" sz="1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21925"/>
                <a:ext cx="8064897" cy="1354217"/>
              </a:xfrm>
              <a:prstGeom prst="rect">
                <a:avLst/>
              </a:prstGeom>
              <a:blipFill rotWithShape="1">
                <a:blip r:embed="rId2"/>
                <a:stretch>
                  <a:fillRect l="-1210" t="-3604" r="-12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C:\Users\Susana\Desktop\areal\Trabalho_parte1\tarefa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28" y="552230"/>
            <a:ext cx="1540845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4. </a:t>
                </a:r>
                <a:r>
                  <a:rPr lang="pt-PT" sz="2400" dirty="0"/>
                  <a:t>Escreve todos os divisores do número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, diferentes de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6" y="2753310"/>
                <a:ext cx="4388720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2222" t="-5882" r="-2083" b="-161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 descr="C:\Users\Susana\Desktop\areal\Trabalho_parte1\d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778" y="2629377"/>
            <a:ext cx="4023805" cy="339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827585" y="3659167"/>
                <a:ext cx="3960440" cy="15696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/>
                  <a:t>R: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1</m:t>
                    </m:r>
                    <m:r>
                      <a:rPr lang="pt-PT" sz="2400" i="1" dirty="0">
                        <a:latin typeface="Cambria Math"/>
                      </a:rPr>
                      <m:t>; 3</m:t>
                    </m:r>
                    <m:r>
                      <a:rPr lang="pt-PT" sz="2400" i="1" dirty="0" smtClean="0">
                        <a:latin typeface="Cambria Math"/>
                      </a:rPr>
                      <m:t>; </m:t>
                    </m:r>
                    <m:r>
                      <a:rPr lang="pt-PT" sz="2400" i="1" dirty="0">
                        <a:latin typeface="Cambria Math"/>
                      </a:rPr>
                      <m:t>5; 7; 3×5; 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r>
                  <a:rPr lang="pt-PT" sz="2400" dirty="0"/>
                  <a:t>   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3 </m:t>
                    </m:r>
                    <m:r>
                      <a:rPr lang="pt-PT" sz="24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400" i="1" dirty="0">
                        <a:latin typeface="Cambria Math"/>
                      </a:rPr>
                      <m:t>7;5×7; </m:t>
                    </m:r>
                    <m:sSup>
                      <m:sSupPr>
                        <m:ctrlPr>
                          <a:rPr lang="pt-PT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;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r>
                  <a:rPr lang="pt-PT" sz="2400" dirty="0"/>
                  <a:t>   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3× 5 × 7; 3×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 dirty="0">
                        <a:latin typeface="Cambria Math"/>
                      </a:rPr>
                      <m:t>; </m:t>
                    </m:r>
                  </m:oMath>
                </a14:m>
                <a:endParaRPr lang="pt-PT" sz="2400" i="1" dirty="0">
                  <a:latin typeface="Cambria Math"/>
                </a:endParaRPr>
              </a:p>
              <a:p>
                <a:r>
                  <a:rPr lang="pt-PT" sz="2400" dirty="0"/>
                  <a:t>     </a:t>
                </a:r>
                <a14:m>
                  <m:oMath xmlns:m="http://schemas.openxmlformats.org/officeDocument/2006/math">
                    <m:r>
                      <a:rPr lang="pt-PT" sz="2400" i="1" dirty="0">
                        <a:latin typeface="Cambria Math"/>
                      </a:rPr>
                      <m:t>5 ×</m:t>
                    </m:r>
                    <m:sSup>
                      <m:sSupPr>
                        <m:ctrlPr>
                          <a:rPr lang="pt-PT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 dirty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i="1" dirty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5" y="3659167"/>
                <a:ext cx="396044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2465" t="-310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arcador de Posição do Texto 1"/>
          <p:cNvSpPr>
            <a:spLocks noGrp="1"/>
          </p:cNvSpPr>
          <p:nvPr>
            <p:ph type="body" sz="quarter" idx="12"/>
          </p:nvPr>
        </p:nvSpPr>
        <p:spPr>
          <a:xfrm>
            <a:off x="395536" y="94047"/>
            <a:ext cx="7033537" cy="400110"/>
          </a:xfrm>
        </p:spPr>
        <p:txBody>
          <a:bodyPr/>
          <a:lstStyle/>
          <a:p>
            <a:r>
              <a:rPr lang="pt-PT" sz="2000" dirty="0"/>
              <a:t>Divisores de um número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39552" y="6453336"/>
            <a:ext cx="7033537" cy="461665"/>
          </a:xfrm>
        </p:spPr>
        <p:txBody>
          <a:bodyPr/>
          <a:lstStyle/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490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6342</TotalTime>
  <Words>407</Words>
  <Application>Microsoft Office PowerPoint</Application>
  <PresentationFormat>On-screen Show (4:3)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361</cp:revision>
  <dcterms:created xsi:type="dcterms:W3CDTF">2016-09-17T09:49:10Z</dcterms:created>
  <dcterms:modified xsi:type="dcterms:W3CDTF">2017-05-29T11:45:40Z</dcterms:modified>
</cp:coreProperties>
</file>