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91" r:id="rId2"/>
    <p:sldId id="304" r:id="rId3"/>
    <p:sldId id="313" r:id="rId4"/>
    <p:sldId id="314" r:id="rId5"/>
    <p:sldId id="315" r:id="rId6"/>
    <p:sldId id="316" r:id="rId7"/>
    <p:sldId id="312" r:id="rId8"/>
    <p:sldId id="309" r:id="rId9"/>
    <p:sldId id="307" r:id="rId10"/>
    <p:sldId id="311" r:id="rId11"/>
    <p:sldId id="310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7AB"/>
    <a:srgbClr val="006666"/>
    <a:srgbClr val="29123A"/>
    <a:srgbClr val="642373"/>
    <a:srgbClr val="FFD5D5"/>
    <a:srgbClr val="D1E4E5"/>
    <a:srgbClr val="FFA3A3"/>
    <a:srgbClr val="FFABAB"/>
    <a:srgbClr val="FF9F9F"/>
    <a:srgbClr val="FC8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29-05-2017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200.png"/><Relationship Id="rId3" Type="http://schemas.openxmlformats.org/officeDocument/2006/relationships/image" Target="../media/image100.png"/><Relationship Id="rId7" Type="http://schemas.openxmlformats.org/officeDocument/2006/relationships/image" Target="../media/image140.png"/><Relationship Id="rId12" Type="http://schemas.openxmlformats.org/officeDocument/2006/relationships/image" Target="../media/image16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80.png"/><Relationship Id="rId5" Type="http://schemas.openxmlformats.org/officeDocument/2006/relationships/image" Target="../media/image120.png"/><Relationship Id="rId10" Type="http://schemas.openxmlformats.org/officeDocument/2006/relationships/image" Target="../media/image170.png"/><Relationship Id="rId4" Type="http://schemas.openxmlformats.org/officeDocument/2006/relationships/image" Target="../media/image110.png"/><Relationship Id="rId9" Type="http://schemas.openxmlformats.org/officeDocument/2006/relationships/image" Target="../media/image80.png"/><Relationship Id="rId14" Type="http://schemas.openxmlformats.org/officeDocument/2006/relationships/image" Target="../media/image19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20.png"/><Relationship Id="rId7" Type="http://schemas.openxmlformats.org/officeDocument/2006/relationships/image" Target="../media/image260.png"/><Relationship Id="rId12" Type="http://schemas.openxmlformats.org/officeDocument/2006/relationships/image" Target="../media/image31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11" Type="http://schemas.openxmlformats.org/officeDocument/2006/relationships/image" Target="../media/image300.png"/><Relationship Id="rId5" Type="http://schemas.openxmlformats.org/officeDocument/2006/relationships/image" Target="../media/image240.png"/><Relationship Id="rId10" Type="http://schemas.openxmlformats.org/officeDocument/2006/relationships/image" Target="../media/image290.png"/><Relationship Id="rId4" Type="http://schemas.openxmlformats.org/officeDocument/2006/relationships/image" Target="../media/image230.png"/><Relationship Id="rId9" Type="http://schemas.openxmlformats.org/officeDocument/2006/relationships/image" Target="../media/image2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68131" y="2132856"/>
            <a:ext cx="4006489" cy="938719"/>
          </a:xfrm>
        </p:spPr>
        <p:txBody>
          <a:bodyPr/>
          <a:lstStyle/>
          <a:p>
            <a:r>
              <a:rPr lang="pt-PT" i="1" dirty="0"/>
              <a:t>Novo MSI6</a:t>
            </a:r>
          </a:p>
          <a:p>
            <a:r>
              <a:rPr lang="pt-PT" dirty="0"/>
              <a:t>Números Naturais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68131" y="3071575"/>
            <a:ext cx="3816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Máximo divisor comum e Mínimo múltiplo comum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67544" y="692696"/>
                <a:ext cx="8136904" cy="3354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Como determinar o máximo divisor comum de dois números naturais? </a:t>
                </a:r>
              </a:p>
              <a:p>
                <a:pPr algn="just"/>
                <a:endParaRPr lang="pt-PT" sz="10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Já sabemos determinar o máximo divisor comum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(</m:t>
                    </m:r>
                    <m:r>
                      <a:rPr lang="pt-PT" sz="2400" b="1" i="1" dirty="0" err="1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err="1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err="1">
                        <a:solidFill>
                          <a:srgbClr val="002060"/>
                        </a:solidFill>
                        <a:latin typeface="Cambria Math"/>
                      </a:rPr>
                      <m:t>𝒅</m:t>
                    </m:r>
                    <m:r>
                      <a:rPr lang="pt-PT" sz="2400" b="1" i="1" dirty="0" err="1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err="1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.) </m:t>
                    </m:r>
                  </m:oMath>
                </a14:m>
                <a:r>
                  <a:rPr lang="pt-PT" sz="2400" dirty="0"/>
                  <a:t>de dois números naturais pela </a:t>
                </a:r>
                <a:r>
                  <a:rPr lang="pt-PT" sz="2400" dirty="0" err="1"/>
                  <a:t>inspeção</a:t>
                </a:r>
                <a:r>
                  <a:rPr lang="pt-PT" sz="2400" dirty="0"/>
                  <a:t> dos </a:t>
                </a:r>
                <a:r>
                  <a:rPr lang="pt-PT" sz="2400" dirty="0" err="1"/>
                  <a:t>respetivos</a:t>
                </a:r>
                <a:r>
                  <a:rPr lang="pt-PT" sz="2400" dirty="0"/>
                  <a:t> divisores.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Assim, o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𝒅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. (</m:t>
                    </m:r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𝟏𝟐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, </m:t>
                    </m:r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𝟑𝟎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)=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𝟔</m:t>
                    </m:r>
                  </m:oMath>
                </a14:m>
                <a:r>
                  <a:rPr lang="pt-PT" sz="2400" dirty="0"/>
                  <a:t>, </a:t>
                </a:r>
              </a:p>
              <a:p>
                <a:pPr algn="just"/>
                <a:r>
                  <a:rPr lang="pt-PT" sz="2400" dirty="0"/>
                  <a:t>pois </a:t>
                </a:r>
              </a:p>
              <a:p>
                <a:pPr algn="just"/>
                <a:r>
                  <a:rPr lang="pt-PT" sz="2400" dirty="0"/>
                  <a:t>   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  <m:r>
                      <a:rPr lang="pt-PT" sz="2400" b="0" i="1" dirty="0" smtClean="0">
                        <a:latin typeface="Cambria Math"/>
                      </a:rPr>
                      <m:t> 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endParaRPr lang="pt-PT" sz="2400" dirty="0"/>
              </a:p>
              <a:p>
                <a:pPr algn="just"/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92696"/>
                <a:ext cx="8136904" cy="3354765"/>
              </a:xfrm>
              <a:prstGeom prst="rect">
                <a:avLst/>
              </a:prstGeom>
              <a:blipFill rotWithShape="1">
                <a:blip r:embed="rId2"/>
                <a:stretch>
                  <a:fillRect l="-1199" t="-1455" r="-119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2440555" y="4127604"/>
                <a:ext cx="41764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𝟑𝟎</m:t>
                          </m:r>
                        </m:sub>
                      </m:sSub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1, 2, 3, 5, 6, 10, 15, 30</m:t>
                          </m:r>
                        </m:e>
                      </m:d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555" y="4127604"/>
                <a:ext cx="4176464" cy="461665"/>
              </a:xfrm>
              <a:prstGeom prst="rect">
                <a:avLst/>
              </a:prstGeom>
              <a:blipFill rotWithShape="1">
                <a:blip r:embed="rId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3059832" y="3292711"/>
                <a:ext cx="32162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PT" sz="2400" b="1" i="1" smtClean="0">
                              <a:solidFill>
                                <a:srgbClr val="00B0F0"/>
                              </a:solidFill>
                              <a:latin typeface="Cambria Math"/>
                            </a:rPr>
                            <m:t>𝟏𝟐</m:t>
                          </m:r>
                        </m:sub>
                      </m:sSub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1, 2, 3, 4, 6, 12</m:t>
                          </m:r>
                        </m:e>
                      </m:d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3292711"/>
                <a:ext cx="3216296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Marcador de Posição do Texto 1"/>
          <p:cNvSpPr>
            <a:spLocks noGrp="1"/>
          </p:cNvSpPr>
          <p:nvPr>
            <p:ph type="body" sz="quarter" idx="12"/>
          </p:nvPr>
        </p:nvSpPr>
        <p:spPr>
          <a:xfrm>
            <a:off x="326770" y="88058"/>
            <a:ext cx="7033537" cy="461665"/>
          </a:xfrm>
        </p:spPr>
        <p:txBody>
          <a:bodyPr/>
          <a:lstStyle/>
          <a:p>
            <a:r>
              <a:rPr lang="pt-PT" dirty="0"/>
              <a:t>Máximo divisor comum e Mínimo múltiplo comum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457497" y="3338897"/>
            <a:ext cx="28803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132063" y="3338897"/>
            <a:ext cx="28803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555507" y="4192803"/>
            <a:ext cx="28803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3890246" y="4193504"/>
            <a:ext cx="28803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4785666" y="3336029"/>
            <a:ext cx="28803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4218415" y="4190636"/>
            <a:ext cx="28803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5320478" y="3336029"/>
            <a:ext cx="28803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4729477" y="4190636"/>
            <a:ext cx="288032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10490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3" grpId="0"/>
      <p:bldP spid="9" grpId="0"/>
      <p:bldP spid="3" grpId="0" animBg="1"/>
      <p:bldP spid="7" grpId="0" animBg="1"/>
      <p:bldP spid="10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67544" y="692696"/>
                <a:ext cx="813690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Um outro processo para determinar 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𝒅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. 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(</m:t>
                    </m:r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𝟏𝟐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, </m:t>
                    </m:r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𝟑𝟎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)</m:t>
                    </m:r>
                    <m:r>
                      <a:rPr lang="pt-PT" sz="2400" i="1" dirty="0">
                        <a:latin typeface="Cambria Math"/>
                      </a:rPr>
                      <m:t>  </m:t>
                    </m:r>
                  </m:oMath>
                </a14:m>
                <a:r>
                  <a:rPr lang="pt-PT" sz="2400" dirty="0"/>
                  <a:t>é utilizar a decomposição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𝟏𝟐</m:t>
                    </m:r>
                  </m:oMath>
                </a14:m>
                <a:r>
                  <a:rPr lang="pt-PT" sz="2400" dirty="0"/>
                  <a:t> e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𝟑𝟎</m:t>
                    </m:r>
                  </m:oMath>
                </a14:m>
                <a:r>
                  <a:rPr lang="pt-PT" sz="2400" dirty="0"/>
                  <a:t>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primos.</a:t>
                </a: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92696"/>
                <a:ext cx="8136904" cy="830997"/>
              </a:xfrm>
              <a:prstGeom prst="rect">
                <a:avLst/>
              </a:prstGeom>
              <a:blipFill rotWithShape="1">
                <a:blip r:embed="rId2"/>
                <a:stretch>
                  <a:fillRect l="-1199" t="-5882" r="-1199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2560853"/>
                  </p:ext>
                </p:extLst>
              </p:nvPr>
            </p:nvGraphicFramePr>
            <p:xfrm>
              <a:off x="2292435" y="1841090"/>
              <a:ext cx="151249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6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12</a:t>
                          </a:r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2</a:t>
                          </a:r>
                          <a:endParaRPr lang="pt-PT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2560853"/>
                  </p:ext>
                </p:extLst>
              </p:nvPr>
            </p:nvGraphicFramePr>
            <p:xfrm>
              <a:off x="2292435" y="1841090"/>
              <a:ext cx="151249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/>
                    <a:gridCol w="824647"/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12</a:t>
                          </a:r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2</a:t>
                          </a:r>
                          <a:endParaRPr lang="pt-PT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110667" r="-120354" b="-2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83704" t="-110667" r="-741" b="-201333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210667" r="-120354" b="-1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83704" t="-210667" r="-741" b="-101333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310667" r="-120354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2059918" y="4068987"/>
                <a:ext cx="9067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12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918" y="4068987"/>
                <a:ext cx="90674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01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ela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9415737"/>
                  </p:ext>
                </p:extLst>
              </p:nvPr>
            </p:nvGraphicFramePr>
            <p:xfrm>
              <a:off x="5305148" y="1862865"/>
              <a:ext cx="151249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6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30</a:t>
                          </a:r>
                          <a:endParaRPr lang="pt-PT" sz="2400" b="1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2</a:t>
                          </a:r>
                          <a:endParaRPr lang="pt-PT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pt-PT" sz="240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ela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59415737"/>
                  </p:ext>
                </p:extLst>
              </p:nvPr>
            </p:nvGraphicFramePr>
            <p:xfrm>
              <a:off x="5305148" y="1862865"/>
              <a:ext cx="151249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/>
                    <a:gridCol w="824647"/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30</a:t>
                          </a:r>
                          <a:endParaRPr lang="pt-PT" sz="2400" b="1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2</a:t>
                          </a:r>
                          <a:endParaRPr lang="pt-PT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t="-110667" r="-12035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83704" t="-110667" r="-741" b="-2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t="-210667" r="-12035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l="-83704" t="-210667" r="-741" b="-1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5"/>
                          <a:stretch>
                            <a:fillRect t="-310667" r="-1203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5116853" y="4074009"/>
                <a:ext cx="10801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6853" y="4074009"/>
                <a:ext cx="1080119" cy="46166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ângulo 22"/>
          <p:cNvSpPr/>
          <p:nvPr/>
        </p:nvSpPr>
        <p:spPr>
          <a:xfrm>
            <a:off x="2267869" y="1804904"/>
            <a:ext cx="1478692" cy="205294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2843808" y="4068987"/>
                <a:ext cx="1077911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</m:oMath>
                  </m:oMathPara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4068987"/>
                <a:ext cx="1077911" cy="470000"/>
              </a:xfrm>
              <a:prstGeom prst="rect">
                <a:avLst/>
              </a:prstGeom>
              <a:blipFill rotWithShape="1">
                <a:blip r:embed="rId7"/>
                <a:stretch>
                  <a:fillRect l="-56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5776897" y="4068987"/>
                <a:ext cx="193898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𝟐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𝟓</m:t>
                      </m:r>
                    </m:oMath>
                  </m:oMathPara>
                </a14:m>
                <a:endParaRPr lang="pt-PT" sz="2400" b="1" dirty="0">
                  <a:solidFill>
                    <a:srgbClr val="7030A0"/>
                  </a:solidFill>
                </a:endParaRPr>
              </a:p>
              <a:p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897" y="4068987"/>
                <a:ext cx="1938984" cy="83099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ângulo 25"/>
          <p:cNvSpPr/>
          <p:nvPr/>
        </p:nvSpPr>
        <p:spPr>
          <a:xfrm>
            <a:off x="5267697" y="1802929"/>
            <a:ext cx="1478692" cy="205294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7" name="Conexão recta 26"/>
          <p:cNvCxnSpPr/>
          <p:nvPr/>
        </p:nvCxnSpPr>
        <p:spPr>
          <a:xfrm>
            <a:off x="3011574" y="1942856"/>
            <a:ext cx="0" cy="170328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xão recta 27"/>
          <p:cNvCxnSpPr/>
          <p:nvPr/>
        </p:nvCxnSpPr>
        <p:spPr>
          <a:xfrm>
            <a:off x="6024287" y="1976506"/>
            <a:ext cx="0" cy="170328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467544" y="4696902"/>
                <a:ext cx="828092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Verificamos que 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𝟐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×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𝟑</m:t>
                    </m:r>
                    <m:r>
                      <a:rPr lang="pt-PT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é máximo divisor comum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rgbClr val="00B0F0"/>
                        </a:solidFill>
                        <a:latin typeface="Cambria Math"/>
                      </a:rPr>
                      <m:t>12</m:t>
                    </m:r>
                  </m:oMath>
                </a14:m>
                <a:r>
                  <a:rPr lang="pt-PT" sz="2400" dirty="0"/>
                  <a:t> e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30</m:t>
                    </m:r>
                  </m:oMath>
                </a14:m>
                <a:r>
                  <a:rPr lang="pt-PT" sz="2400" dirty="0"/>
                  <a:t>, pois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 </a:t>
                </a:r>
                <a:r>
                  <a:rPr lang="pt-PT" sz="2400" dirty="0"/>
                  <a:t>são os divisores primos comuns a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𝟏𝟐</m:t>
                    </m:r>
                  </m:oMath>
                </a14:m>
                <a:r>
                  <a:rPr lang="pt-PT" sz="2400" b="1" dirty="0">
                    <a:solidFill>
                      <a:srgbClr val="00B0F0"/>
                    </a:solidFill>
                  </a:rPr>
                  <a:t> </a:t>
                </a:r>
                <a:r>
                  <a:rPr lang="pt-PT" sz="2400" dirty="0"/>
                  <a:t>e a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𝟑𝟎</m:t>
                    </m:r>
                  </m:oMath>
                </a14:m>
                <a:r>
                  <a:rPr lang="pt-PT" sz="2400" dirty="0"/>
                  <a:t>. </a:t>
                </a:r>
              </a:p>
              <a:p>
                <a:pPr algn="just"/>
                <a:r>
                  <a:rPr lang="pt-PT" sz="2400" dirty="0"/>
                  <a:t>Isto é,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𝟔</m:t>
                    </m:r>
                  </m:oMath>
                </a14:m>
                <a:r>
                  <a:rPr lang="pt-PT" sz="2400" dirty="0"/>
                  <a:t> é o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máximo divisor comum </a:t>
                </a:r>
                <a:r>
                  <a:rPr lang="pt-PT" sz="2400" dirty="0"/>
                  <a:t>de </a:t>
                </a:r>
                <a14:m>
                  <m:oMath xmlns:m="http://schemas.openxmlformats.org/officeDocument/2006/math">
                    <m:r>
                      <a:rPr lang="pt-PT" sz="2400" b="1" i="1" dirty="0">
                        <a:solidFill>
                          <a:srgbClr val="00B0F0"/>
                        </a:solidFill>
                        <a:latin typeface="Cambria Math"/>
                      </a:rPr>
                      <m:t>𝟏𝟐</m:t>
                    </m:r>
                    <m:r>
                      <a:rPr lang="pt-PT" sz="2400" i="1" dirty="0">
                        <a:solidFill>
                          <a:srgbClr val="00B0F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e de </a:t>
                </a:r>
                <a14:m>
                  <m:oMath xmlns:m="http://schemas.openxmlformats.org/officeDocument/2006/math">
                    <m:r>
                      <a:rPr lang="pt-PT" sz="2400" b="1" i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𝟑𝟎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696902"/>
                <a:ext cx="8280920" cy="1200329"/>
              </a:xfrm>
              <a:prstGeom prst="rect">
                <a:avLst/>
              </a:prstGeom>
              <a:blipFill rotWithShape="1">
                <a:blip r:embed="rId9"/>
                <a:stretch>
                  <a:fillRect l="-1178" t="-4061" r="-1105" b="-1066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959237"/>
          </a:xfrm>
        </p:spPr>
        <p:txBody>
          <a:bodyPr/>
          <a:lstStyle/>
          <a:p>
            <a:r>
              <a:rPr lang="pt-PT" dirty="0"/>
              <a:t>Máximo divisor comum e Mínimo múltiplo comum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7788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22" grpId="0"/>
      <p:bldP spid="23" grpId="0" animBg="1"/>
      <p:bldP spid="24" grpId="0"/>
      <p:bldP spid="25" grpId="0"/>
      <p:bldP spid="26" grpId="0" animBg="1"/>
      <p:bldP spid="1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/>
          <p:cNvGrpSpPr/>
          <p:nvPr/>
        </p:nvGrpSpPr>
        <p:grpSpPr>
          <a:xfrm>
            <a:off x="924858" y="1946393"/>
            <a:ext cx="7253807" cy="2160240"/>
            <a:chOff x="899592" y="3232238"/>
            <a:chExt cx="7632848" cy="2448272"/>
          </a:xfrm>
        </p:grpSpPr>
        <p:grpSp>
          <p:nvGrpSpPr>
            <p:cNvPr id="16" name="Grupo 15"/>
            <p:cNvGrpSpPr/>
            <p:nvPr/>
          </p:nvGrpSpPr>
          <p:grpSpPr>
            <a:xfrm>
              <a:off x="899592" y="3527838"/>
              <a:ext cx="7632848" cy="2152672"/>
              <a:chOff x="774419" y="3890124"/>
              <a:chExt cx="7632848" cy="2152672"/>
            </a:xfrm>
          </p:grpSpPr>
          <p:sp>
            <p:nvSpPr>
              <p:cNvPr id="18" name="Rectângulo arredondado 17"/>
              <p:cNvSpPr/>
              <p:nvPr/>
            </p:nvSpPr>
            <p:spPr>
              <a:xfrm>
                <a:off x="774419" y="3890124"/>
                <a:ext cx="7632848" cy="2152672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just"/>
                <a:endParaRPr lang="pt-PT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CaixaDeTexto 18"/>
              <p:cNvSpPr txBox="1"/>
              <p:nvPr/>
            </p:nvSpPr>
            <p:spPr>
              <a:xfrm>
                <a:off x="942185" y="4034433"/>
                <a:ext cx="7249058" cy="1953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pt-PT" sz="1000" dirty="0"/>
              </a:p>
              <a:p>
                <a:pPr algn="ctr"/>
                <a:r>
                  <a:rPr lang="pt-PT" sz="2400" dirty="0"/>
                  <a:t>O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máximo divisor comum </a:t>
                </a:r>
                <a:r>
                  <a:rPr lang="pt-PT" sz="2400" dirty="0"/>
                  <a:t>de dois números naturais decompostos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 é igual ao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produto dos </a:t>
                </a:r>
                <a:r>
                  <a:rPr lang="pt-PT" sz="2400" b="1" dirty="0" err="1">
                    <a:solidFill>
                      <a:srgbClr val="C0000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 primos comuns</a:t>
                </a:r>
                <a:r>
                  <a:rPr lang="pt-PT" sz="2400" dirty="0"/>
                  <a:t>,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cada um elevado ao menor expoente</a:t>
                </a:r>
                <a:r>
                  <a:rPr lang="pt-PT" sz="2400" dirty="0"/>
                  <a:t>.</a:t>
                </a:r>
              </a:p>
            </p:txBody>
          </p:sp>
        </p:grpSp>
        <p:pic>
          <p:nvPicPr>
            <p:cNvPr id="17" name="Picture 2" descr="C:\Users\Susana\Desktop\areal\Trabalho_parte1\certo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358" y="3232238"/>
              <a:ext cx="788824" cy="78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79359"/>
          </a:xfrm>
        </p:spPr>
        <p:txBody>
          <a:bodyPr/>
          <a:lstStyle/>
          <a:p>
            <a:r>
              <a:rPr lang="pt-PT" dirty="0"/>
              <a:t>Máximo divisor comum e Mínimo múltiplo comum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3805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67544" y="692696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Como simplificar </a:t>
            </a:r>
            <a:r>
              <a:rPr lang="pt-PT" sz="2400" b="1" dirty="0" err="1">
                <a:solidFill>
                  <a:srgbClr val="C00000"/>
                </a:solidFill>
              </a:rPr>
              <a:t>frações</a:t>
            </a:r>
            <a:r>
              <a:rPr lang="pt-PT" sz="2400" b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9" name="Rectângulo 8"/>
          <p:cNvSpPr/>
          <p:nvPr/>
        </p:nvSpPr>
        <p:spPr>
          <a:xfrm>
            <a:off x="4067944" y="2132856"/>
            <a:ext cx="1080120" cy="864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455760" y="1268760"/>
                <a:ext cx="8220696" cy="2577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Para simplificar </a:t>
                </a:r>
                <a:r>
                  <a:rPr lang="pt-PT" sz="2400" dirty="0" err="1"/>
                  <a:t>frações</a:t>
                </a:r>
                <a:r>
                  <a:rPr lang="pt-PT" sz="2400" dirty="0"/>
                  <a:t>, dividimos o numerador e o denominador pelo mesmo número. Consideremos a </a:t>
                </a:r>
                <a:r>
                  <a:rPr lang="pt-PT" sz="2400" dirty="0" err="1"/>
                  <a:t>fração</a:t>
                </a:r>
                <a:r>
                  <a:rPr lang="pt-PT" sz="2400" dirty="0"/>
                  <a:t>  </a:t>
                </a:r>
              </a:p>
              <a:p>
                <a:pPr algn="just"/>
                <a:endParaRPr lang="pt-PT" sz="1000" i="1" dirty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105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147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Vamos decompor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𝟏𝟎𝟓</m:t>
                    </m:r>
                    <m:r>
                      <a:rPr lang="pt-PT" sz="24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𝟏𝟒𝟕</m:t>
                    </m:r>
                    <m:r>
                      <a:rPr lang="pt-PT" sz="24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 e observar os </a:t>
                </a:r>
                <a:r>
                  <a:rPr lang="pt-PT" sz="2400" dirty="0" err="1"/>
                  <a:t>respetivos</a:t>
                </a:r>
                <a:r>
                  <a:rPr lang="pt-PT" sz="2400" dirty="0"/>
                  <a:t> divisores. </a:t>
                </a: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60" y="1268760"/>
                <a:ext cx="8220696" cy="2577500"/>
              </a:xfrm>
              <a:prstGeom prst="rect">
                <a:avLst/>
              </a:prstGeom>
              <a:blipFill rotWithShape="1">
                <a:blip r:embed="rId2"/>
                <a:stretch>
                  <a:fillRect l="-1187" t="-1891" r="-1187" b="-449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ela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8423992"/>
                  </p:ext>
                </p:extLst>
              </p:nvPr>
            </p:nvGraphicFramePr>
            <p:xfrm>
              <a:off x="2292435" y="3872388"/>
              <a:ext cx="151249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6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105</a:t>
                          </a:r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3</a:t>
                          </a:r>
                          <a:endParaRPr lang="pt-PT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35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ela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8423992"/>
                  </p:ext>
                </p:extLst>
              </p:nvPr>
            </p:nvGraphicFramePr>
            <p:xfrm>
              <a:off x="2292435" y="3872388"/>
              <a:ext cx="151249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/>
                    <a:gridCol w="824647"/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00B0F0"/>
                              </a:solidFill>
                              <a:latin typeface="+mj-lt"/>
                            </a:rPr>
                            <a:t>105</a:t>
                          </a:r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3</a:t>
                          </a:r>
                          <a:endParaRPr lang="pt-PT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110667" r="-120354" b="-2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83704" t="-110667" r="-741" b="-201333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210667" r="-120354" b="-1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83704" t="-210667" r="-741" b="-101333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310667" r="-120354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ela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35284639"/>
                  </p:ext>
                </p:extLst>
              </p:nvPr>
            </p:nvGraphicFramePr>
            <p:xfrm>
              <a:off x="5305148" y="3894163"/>
              <a:ext cx="151249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46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147</a:t>
                          </a:r>
                          <a:endParaRPr lang="pt-PT" sz="2400" b="1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3</a:t>
                          </a:r>
                          <a:endParaRPr lang="pt-PT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49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ela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35284639"/>
                  </p:ext>
                </p:extLst>
              </p:nvPr>
            </p:nvGraphicFramePr>
            <p:xfrm>
              <a:off x="5305148" y="3894163"/>
              <a:ext cx="1512490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7843"/>
                    <a:gridCol w="824647"/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+mj-lt"/>
                            </a:rPr>
                            <a:t>147</a:t>
                          </a:r>
                          <a:endParaRPr lang="pt-PT" sz="2400" b="1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b="1" i="0" dirty="0" smtClean="0">
                              <a:solidFill>
                                <a:srgbClr val="C00000"/>
                              </a:solidFill>
                              <a:latin typeface="+mj-lt"/>
                            </a:rPr>
                            <a:t>3</a:t>
                          </a:r>
                          <a:endParaRPr lang="pt-PT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anchor="ctr">
                        <a:noFill/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110667" r="-12035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83704" t="-110667" r="-741" b="-2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210667" r="-12035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83704" t="-210667" r="-741" b="-100000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310667" r="-1203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4" name="Rectângulo 23"/>
          <p:cNvSpPr/>
          <p:nvPr/>
        </p:nvSpPr>
        <p:spPr>
          <a:xfrm>
            <a:off x="2267869" y="3836203"/>
            <a:ext cx="1478692" cy="187488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ctângulo 24"/>
          <p:cNvSpPr/>
          <p:nvPr/>
        </p:nvSpPr>
        <p:spPr>
          <a:xfrm>
            <a:off x="5267697" y="3834228"/>
            <a:ext cx="1478692" cy="187686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6" name="Conexão recta 25"/>
          <p:cNvCxnSpPr/>
          <p:nvPr/>
        </p:nvCxnSpPr>
        <p:spPr>
          <a:xfrm>
            <a:off x="3011574" y="3974154"/>
            <a:ext cx="0" cy="170328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xão recta 26"/>
          <p:cNvCxnSpPr/>
          <p:nvPr/>
        </p:nvCxnSpPr>
        <p:spPr>
          <a:xfrm>
            <a:off x="6024287" y="4007804"/>
            <a:ext cx="0" cy="170328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1859445" y="5899452"/>
                <a:ext cx="11477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105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9445" y="5899452"/>
                <a:ext cx="1147769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59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5116853" y="5904475"/>
                <a:ext cx="10801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𝟏𝟒𝟕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6853" y="5904475"/>
                <a:ext cx="108011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2665683" y="5899453"/>
                <a:ext cx="17223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𝟕</m:t>
                      </m:r>
                    </m:oMath>
                  </m:oMathPara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683" y="5899453"/>
                <a:ext cx="172230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6089400" y="5911328"/>
                <a:ext cx="1077911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𝟑</m:t>
                      </m:r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𝟕</m:t>
                          </m:r>
                        </m:e>
                        <m:sup>
                          <m:r>
                            <a:rPr lang="pt-PT" sz="2400" b="1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9400" y="5911328"/>
                <a:ext cx="1077911" cy="470000"/>
              </a:xfrm>
              <a:prstGeom prst="rect">
                <a:avLst/>
              </a:prstGeom>
              <a:blipFill rotWithShape="1">
                <a:blip r:embed="rId8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533673"/>
          </a:xfrm>
        </p:spPr>
        <p:txBody>
          <a:bodyPr/>
          <a:lstStyle/>
          <a:p>
            <a:r>
              <a:rPr lang="pt-PT" dirty="0"/>
              <a:t>Máximo divisor comum e Mínimo múltiplo comum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268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5" grpId="0" uiExpand="1" build="p"/>
      <p:bldP spid="24" grpId="0" animBg="1"/>
      <p:bldP spid="25" grpId="0" animBg="1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3683055" y="1847207"/>
            <a:ext cx="1728192" cy="9457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ângulo 9"/>
          <p:cNvSpPr/>
          <p:nvPr/>
        </p:nvSpPr>
        <p:spPr>
          <a:xfrm>
            <a:off x="2468954" y="5330825"/>
            <a:ext cx="432000" cy="977468"/>
          </a:xfrm>
          <a:prstGeom prst="rect">
            <a:avLst/>
          </a:prstGeom>
          <a:solidFill>
            <a:srgbClr val="6C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1859445" y="844292"/>
                <a:ext cx="11477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B0F0"/>
                          </a:solidFill>
                          <a:latin typeface="Cambria Math"/>
                        </a:rPr>
                        <m:t>𝟏𝟎𝟓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9445" y="844292"/>
                <a:ext cx="1147769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59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5116853" y="849315"/>
                <a:ext cx="10801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𝟏𝟒𝟕</m:t>
                      </m:r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6853" y="849315"/>
                <a:ext cx="1080119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2665683" y="844293"/>
                <a:ext cx="17223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𝟑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𝟕</m:t>
                      </m:r>
                    </m:oMath>
                  </m:oMathPara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683" y="844293"/>
                <a:ext cx="1722300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6089400" y="856168"/>
                <a:ext cx="1077911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𝟑</m:t>
                      </m:r>
                      <m:r>
                        <a:rPr lang="pt-PT" sz="2400" i="1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𝟕</m:t>
                          </m:r>
                        </m:e>
                        <m:sup>
                          <m:r>
                            <a:rPr lang="pt-PT" sz="2400" b="1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9400" y="856168"/>
                <a:ext cx="1077911" cy="470000"/>
              </a:xfrm>
              <a:prstGeom prst="rect">
                <a:avLst/>
              </a:prstGeom>
              <a:blipFill rotWithShape="1">
                <a:blip r:embed="rId5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395536" y="1326168"/>
                <a:ext cx="82809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Por exemplo,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𝟑</m:t>
                    </m:r>
                    <m:r>
                      <a:rPr lang="pt-PT" sz="24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é um divisor comum de</a:t>
                </a:r>
                <a14:m>
                  <m:oMath xmlns:m="http://schemas.openxmlformats.org/officeDocument/2006/math">
                    <m:r>
                      <a:rPr lang="pt-PT" sz="2400" b="0" i="0" smtClean="0">
                        <a:solidFill>
                          <a:srgbClr val="00B0F0"/>
                        </a:solidFill>
                        <a:latin typeface="Cambria Math"/>
                      </a:rPr>
                      <m:t> </m:t>
                    </m:r>
                    <m:r>
                      <a:rPr lang="pt-PT" sz="2400" b="1" i="1">
                        <a:solidFill>
                          <a:srgbClr val="00B0F0"/>
                        </a:solidFill>
                        <a:latin typeface="Cambria Math"/>
                      </a:rPr>
                      <m:t>𝟏𝟎𝟓</m:t>
                    </m:r>
                  </m:oMath>
                </a14:m>
                <a:r>
                  <a:rPr lang="pt-PT" sz="2400" dirty="0"/>
                  <a:t> e</a:t>
                </a:r>
                <a14:m>
                  <m:oMath xmlns:m="http://schemas.openxmlformats.org/officeDocument/2006/math">
                    <m:r>
                      <a:rPr lang="pt-PT" sz="2400" b="0" i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  <m:r>
                      <a:rPr lang="pt-PT" sz="2400" b="1" i="1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𝟏𝟒𝟕</m:t>
                    </m:r>
                  </m:oMath>
                </a14:m>
                <a:r>
                  <a:rPr lang="pt-PT" sz="2400" dirty="0"/>
                  <a:t>. Então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326168"/>
                <a:ext cx="828092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178" t="-10667" b="-30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395536" y="1916832"/>
                <a:ext cx="8280920" cy="8167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105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147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916832"/>
                <a:ext cx="8280920" cy="81676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95536" y="2935469"/>
                <a:ext cx="8280920" cy="1728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Se queremos escrever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400" i="1">
                            <a:latin typeface="Cambria Math"/>
                          </a:rPr>
                          <m:t>105</m:t>
                        </m:r>
                      </m:num>
                      <m:den>
                        <m:r>
                          <a:rPr lang="pt-PT" sz="2400" i="1">
                            <a:latin typeface="Cambria Math"/>
                          </a:rPr>
                          <m:t>147</m:t>
                        </m:r>
                      </m:den>
                    </m:f>
                    <m:r>
                      <a:rPr lang="pt-PT" sz="24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sob a forma de </a:t>
                </a:r>
                <a:r>
                  <a:rPr lang="pt-PT" sz="2400" dirty="0" err="1"/>
                  <a:t>fração</a:t>
                </a:r>
                <a:r>
                  <a:rPr lang="pt-PT" sz="2400" dirty="0"/>
                  <a:t> irredutível, dividimos </a:t>
                </a:r>
                <a14:m>
                  <m:oMath xmlns:m="http://schemas.openxmlformats.org/officeDocument/2006/math">
                    <m:r>
                      <a:rPr lang="pt-PT" sz="2400" b="1" i="1">
                        <a:solidFill>
                          <a:srgbClr val="00B0F0"/>
                        </a:solidFill>
                        <a:latin typeface="Cambria Math"/>
                      </a:rPr>
                      <m:t>𝟏𝟎𝟓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b="1" i="1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𝟏𝟒𝟕</m:t>
                    </m:r>
                  </m:oMath>
                </a14:m>
                <a:r>
                  <a:rPr lang="pt-PT" sz="2400" dirty="0"/>
                  <a:t> pelo  máximo divisor comum. </a:t>
                </a:r>
              </a:p>
              <a:p>
                <a:pPr algn="just"/>
                <a:r>
                  <a:rPr lang="it-IT" sz="2400" dirty="0"/>
                  <a:t>Ora,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1" i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𝒎</m:t>
                      </m:r>
                      <m:r>
                        <a:rPr lang="it-IT" sz="2400" b="1" i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.</m:t>
                      </m:r>
                      <m:r>
                        <a:rPr lang="it-IT" sz="2400" b="1" i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𝒅</m:t>
                      </m:r>
                      <m:r>
                        <a:rPr lang="it-IT" sz="2400" b="1" i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.</m:t>
                      </m:r>
                      <m:r>
                        <a:rPr lang="it-IT" sz="2400" b="1" i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𝒄</m:t>
                      </m:r>
                      <m:r>
                        <a:rPr lang="it-IT" sz="2400" b="1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. (</m:t>
                      </m:r>
                      <m:r>
                        <a:rPr lang="pt-PT" sz="2400" b="1" i="1">
                          <a:solidFill>
                            <a:srgbClr val="00B0F0"/>
                          </a:solidFill>
                          <a:latin typeface="Cambria Math"/>
                        </a:rPr>
                        <m:t>𝟏𝟎𝟓</m:t>
                      </m:r>
                      <m:r>
                        <a:rPr lang="it-IT" sz="2400" b="1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,</m:t>
                      </m:r>
                      <m:r>
                        <a:rPr lang="pt-PT" sz="2400" b="1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𝟏𝟒𝟕</m:t>
                      </m:r>
                      <m:r>
                        <a:rPr lang="it-IT" sz="2400" b="1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)</m:t>
                      </m:r>
                      <m:r>
                        <a:rPr lang="it-IT" sz="2400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it-IT" sz="2400" b="1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𝟑</m:t>
                      </m:r>
                      <m:r>
                        <a:rPr lang="it-IT" sz="2400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r>
                        <a:rPr lang="it-IT" sz="2400" b="1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𝟕</m:t>
                      </m:r>
                      <m:r>
                        <a:rPr lang="it-IT" sz="2400" b="1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it-IT" sz="2400" b="1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𝟐𝟏</m:t>
                      </m:r>
                    </m:oMath>
                  </m:oMathPara>
                </a14:m>
                <a:endParaRPr lang="pt-PT" sz="2400" b="1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935469"/>
                <a:ext cx="8280920" cy="1728487"/>
              </a:xfrm>
              <a:prstGeom prst="rect">
                <a:avLst/>
              </a:prstGeom>
              <a:blipFill rotWithShape="1">
                <a:blip r:embed="rId8"/>
                <a:stretch>
                  <a:fillRect l="-1178" r="-1105" b="-424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/>
          <p:cNvSpPr txBox="1"/>
          <p:nvPr/>
        </p:nvSpPr>
        <p:spPr>
          <a:xfrm>
            <a:off x="395536" y="486916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Logo,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1562570" y="5381251"/>
                <a:ext cx="1272396" cy="816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105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147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570" y="5381251"/>
                <a:ext cx="1272396" cy="81676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onexão recta unidireccional 7"/>
          <p:cNvCxnSpPr/>
          <p:nvPr/>
        </p:nvCxnSpPr>
        <p:spPr>
          <a:xfrm>
            <a:off x="2965590" y="5789632"/>
            <a:ext cx="612000" cy="0"/>
          </a:xfrm>
          <a:prstGeom prst="straightConnector1">
            <a:avLst/>
          </a:prstGeom>
          <a:ln w="19050">
            <a:solidFill>
              <a:srgbClr val="006666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3625090" y="5294720"/>
                <a:ext cx="4115262" cy="989823"/>
              </a:xfrm>
              <a:prstGeom prst="rect">
                <a:avLst/>
              </a:prstGeom>
              <a:noFill/>
              <a:ln>
                <a:solidFill>
                  <a:srgbClr val="006666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 err="1"/>
                  <a:t>Fração</a:t>
                </a:r>
                <a:r>
                  <a:rPr lang="pt-PT" sz="2400" dirty="0"/>
                  <a:t> irredutível equivalente a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400" i="1">
                            <a:latin typeface="Cambria Math"/>
                          </a:rPr>
                          <m:t>105</m:t>
                        </m:r>
                      </m:num>
                      <m:den>
                        <m:r>
                          <a:rPr lang="pt-PT" sz="2400" i="1">
                            <a:latin typeface="Cambria Math"/>
                          </a:rPr>
                          <m:t>147</m:t>
                        </m:r>
                      </m:den>
                    </m:f>
                  </m:oMath>
                </a14:m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090" y="5294720"/>
                <a:ext cx="4115262" cy="989823"/>
              </a:xfrm>
              <a:prstGeom prst="rect">
                <a:avLst/>
              </a:prstGeom>
              <a:blipFill rotWithShape="1">
                <a:blip r:embed="rId10"/>
                <a:stretch>
                  <a:fillRect l="-2216" t="-4268" r="-1329"/>
                </a:stretch>
              </a:blipFill>
              <a:ln>
                <a:solidFill>
                  <a:srgbClr val="006666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544345"/>
          </a:xfrm>
        </p:spPr>
        <p:txBody>
          <a:bodyPr/>
          <a:lstStyle/>
          <a:p>
            <a:r>
              <a:rPr lang="pt-PT" dirty="0"/>
              <a:t>Máximo divisor comum e Mínimo múltiplo comum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0880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2" grpId="0"/>
      <p:bldP spid="6" grpId="0"/>
      <p:bldP spid="7" grpId="0" build="p"/>
      <p:bldP spid="3" grpId="0"/>
      <p:bldP spid="11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ângulo 13"/>
          <p:cNvSpPr/>
          <p:nvPr/>
        </p:nvSpPr>
        <p:spPr>
          <a:xfrm>
            <a:off x="4788024" y="3861048"/>
            <a:ext cx="432048" cy="4320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ectângulo 23"/>
          <p:cNvSpPr/>
          <p:nvPr/>
        </p:nvSpPr>
        <p:spPr>
          <a:xfrm>
            <a:off x="3820856" y="4886576"/>
            <a:ext cx="432048" cy="4320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67544" y="692696"/>
                <a:ext cx="8136904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Como determinar o mínimo múltiplo comum de dois números naturais? </a:t>
                </a:r>
              </a:p>
              <a:p>
                <a:pPr algn="just"/>
                <a:endParaRPr lang="pt-PT" sz="10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Já sabemos também determinar o mínimo múltiplo comum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(</m:t>
                    </m:r>
                    <m:r>
                      <a:rPr lang="pt-PT" sz="2400" b="1" i="1" dirty="0" err="1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err="1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err="1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err="1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err="1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.) </m:t>
                    </m:r>
                  </m:oMath>
                </a14:m>
                <a:r>
                  <a:rPr lang="pt-PT" sz="2400" dirty="0"/>
                  <a:t>de dois números naturais a partir dos seus múltiplos comuns.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Assim, 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(</m:t>
                    </m:r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𝟏𝟐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, </m:t>
                    </m:r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𝟑𝟎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)=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𝟔𝟎</m:t>
                    </m:r>
                  </m:oMath>
                </a14:m>
                <a:r>
                  <a:rPr lang="pt-PT" sz="2400" dirty="0"/>
                  <a:t>, pois 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os </a:t>
                </a:r>
                <a:r>
                  <a:rPr lang="pt-PT" sz="2400" b="1" dirty="0">
                    <a:solidFill>
                      <a:srgbClr val="00B0F0"/>
                    </a:solidFill>
                  </a:rPr>
                  <a:t>múltiplos naturais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𝟏𝟐</m:t>
                    </m:r>
                  </m:oMath>
                </a14:m>
                <a:r>
                  <a:rPr lang="pt-PT" sz="2400" b="1" dirty="0">
                    <a:solidFill>
                      <a:srgbClr val="00B0F0"/>
                    </a:solidFill>
                  </a:rPr>
                  <a:t> </a:t>
                </a:r>
                <a:r>
                  <a:rPr lang="pt-PT" sz="2400" dirty="0"/>
                  <a:t>são: </a:t>
                </a:r>
              </a:p>
              <a:p>
                <a:pPr algn="just"/>
                <a:endParaRPr lang="pt-PT" sz="1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12</m:t>
                      </m:r>
                      <m:r>
                        <a:rPr lang="pt-PT" sz="2400" i="1" dirty="0">
                          <a:latin typeface="Cambria Math"/>
                        </a:rPr>
                        <m:t>, 24, 36, 48, 60, 72, … 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os </a:t>
                </a:r>
                <a:r>
                  <a:rPr lang="pt-PT" sz="2400" b="1" dirty="0">
                    <a:solidFill>
                      <a:schemeClr val="accent4">
                        <a:lumMod val="75000"/>
                      </a:schemeClr>
                    </a:solidFill>
                  </a:rPr>
                  <a:t>múltiplos naturais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𝟑𝟎</m:t>
                    </m:r>
                  </m:oMath>
                </a14:m>
                <a:r>
                  <a:rPr lang="pt-PT" sz="2400" b="1" dirty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r>
                  <a:rPr lang="pt-PT" sz="2400" dirty="0"/>
                  <a:t>são: </a:t>
                </a:r>
              </a:p>
              <a:p>
                <a:pPr algn="just"/>
                <a:endParaRPr lang="pt-PT" sz="1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30, 60, 90, 120, … 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92696"/>
                <a:ext cx="8136904" cy="5078313"/>
              </a:xfrm>
              <a:prstGeom prst="rect">
                <a:avLst/>
              </a:prstGeom>
              <a:blipFill rotWithShape="0">
                <a:blip r:embed="rId2"/>
                <a:stretch>
                  <a:fillRect l="-1199" t="-960" r="-119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46775" y="44625"/>
            <a:ext cx="7033537" cy="504056"/>
          </a:xfrm>
        </p:spPr>
        <p:txBody>
          <a:bodyPr/>
          <a:lstStyle/>
          <a:p>
            <a:r>
              <a:rPr lang="pt-PT" dirty="0"/>
              <a:t>Máximo divisor comum e Mínimo múltiplo comum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8764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 animBg="1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67544" y="692696"/>
                <a:ext cx="8136904" cy="46442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Para determinar 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 (</m:t>
                    </m:r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𝟏𝟐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, </m:t>
                    </m:r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𝟑</m:t>
                    </m:r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pt-PT" sz="2400" dirty="0"/>
                  <a:t>, podemos utilizar a decomposição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𝟏𝟐</m:t>
                    </m:r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e de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𝟑𝟎</m:t>
                    </m:r>
                  </m:oMath>
                </a14:m>
                <a:r>
                  <a:rPr lang="pt-PT" sz="2400" dirty="0"/>
                  <a:t>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primos.  </a:t>
                </a:r>
              </a:p>
              <a:p>
                <a:pPr algn="just"/>
                <a:endParaRPr lang="pt-PT" sz="10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/>
                        </a:rPr>
                        <m:t>𝟏𝟐</m:t>
                      </m:r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dirty="0">
                          <a:latin typeface="Cambria Math"/>
                        </a:rPr>
                        <m:t>×3   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e   </a:t>
                </a:r>
              </a:p>
              <a:p>
                <a:pPr algn="just"/>
                <a:endParaRPr lang="pt-PT" sz="10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B0F0"/>
                          </a:solidFill>
                          <a:latin typeface="Cambria Math"/>
                        </a:rPr>
                        <m:t>𝟑𝟎</m:t>
                      </m:r>
                      <m:r>
                        <a:rPr lang="pt-PT" sz="2400" i="1" dirty="0">
                          <a:latin typeface="Cambria Math"/>
                        </a:rPr>
                        <m:t>=2×3×5  </m:t>
                      </m:r>
                    </m:oMath>
                  </m:oMathPara>
                </a14:m>
                <a:endParaRPr lang="pt-PT" sz="2400" dirty="0"/>
              </a:p>
              <a:p>
                <a:pPr algn="ctr"/>
                <a:endParaRPr lang="pt-PT" sz="1000" dirty="0"/>
              </a:p>
              <a:p>
                <a:pPr algn="just"/>
                <a:r>
                  <a:rPr lang="pt-PT" sz="2400" dirty="0"/>
                  <a:t>Como procuramos o menor múltiplo comum de 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𝟏𝟐</m:t>
                    </m:r>
                  </m:oMath>
                </a14:m>
                <a:r>
                  <a:rPr lang="pt-PT" sz="2400" dirty="0"/>
                  <a:t>  e de  </a:t>
                </a:r>
                <a:r>
                  <a:rPr lang="pt-PT" sz="2400" b="1" dirty="0">
                    <a:solidFill>
                      <a:srgbClr val="00B0F0"/>
                    </a:solidFill>
                  </a:rPr>
                  <a:t>30</a:t>
                </a:r>
                <a:r>
                  <a:rPr lang="pt-PT" sz="2400" dirty="0"/>
                  <a:t>, calculamos o produto dos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 comuns e não comuns de maior expoente. </a:t>
                </a:r>
              </a:p>
              <a:p>
                <a:pPr algn="just"/>
                <a:endParaRPr lang="pt-PT" sz="1000" dirty="0"/>
              </a:p>
              <a:p>
                <a:pPr algn="ctr"/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. (</m:t>
                    </m:r>
                    <m:r>
                      <a:rPr lang="pt-PT" sz="2400" b="1" i="1" dirty="0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/>
                      </a:rPr>
                      <m:t>𝟏𝟐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, </m:t>
                    </m:r>
                    <m:r>
                      <a:rPr lang="pt-PT" sz="2400" b="1" i="1" dirty="0" smtClean="0">
                        <a:solidFill>
                          <a:srgbClr val="00B0F0"/>
                        </a:solidFill>
                        <a:latin typeface="Cambria Math"/>
                      </a:rPr>
                      <m:t>𝟑𝟎</m:t>
                    </m:r>
                    <m:r>
                      <a:rPr lang="pt-PT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)</m:t>
                    </m:r>
                    <m:r>
                      <a:rPr lang="pt-PT" sz="2400" i="1" dirty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×3×5=</m:t>
                    </m:r>
                  </m:oMath>
                </a14:m>
                <a:endParaRPr lang="pt-PT" sz="2400" dirty="0"/>
              </a:p>
              <a:p>
                <a:pPr algn="just"/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92696"/>
                <a:ext cx="8136904" cy="4644285"/>
              </a:xfrm>
              <a:prstGeom prst="rect">
                <a:avLst/>
              </a:prstGeom>
              <a:blipFill rotWithShape="0">
                <a:blip r:embed="rId2"/>
                <a:stretch>
                  <a:fillRect l="-1199" t="-1051" r="-119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6564696" y="4378752"/>
                <a:ext cx="648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𝟔𝟎</m:t>
                      </m:r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696" y="4378752"/>
                <a:ext cx="648072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46775" y="44625"/>
            <a:ext cx="7033537" cy="432048"/>
          </a:xfrm>
        </p:spPr>
        <p:txBody>
          <a:bodyPr/>
          <a:lstStyle/>
          <a:p>
            <a:r>
              <a:rPr lang="pt-PT" dirty="0"/>
              <a:t>Máximo divisor comum e Mínimo múltiplo comum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1288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/>
          <p:cNvGrpSpPr/>
          <p:nvPr/>
        </p:nvGrpSpPr>
        <p:grpSpPr>
          <a:xfrm>
            <a:off x="924858" y="1946393"/>
            <a:ext cx="7253807" cy="2160240"/>
            <a:chOff x="899592" y="3232238"/>
            <a:chExt cx="7632848" cy="2448272"/>
          </a:xfrm>
        </p:grpSpPr>
        <p:grpSp>
          <p:nvGrpSpPr>
            <p:cNvPr id="16" name="Grupo 15"/>
            <p:cNvGrpSpPr/>
            <p:nvPr/>
          </p:nvGrpSpPr>
          <p:grpSpPr>
            <a:xfrm>
              <a:off x="899592" y="3527838"/>
              <a:ext cx="7632848" cy="2152672"/>
              <a:chOff x="774419" y="3890124"/>
              <a:chExt cx="7632848" cy="2152672"/>
            </a:xfrm>
          </p:grpSpPr>
          <p:sp>
            <p:nvSpPr>
              <p:cNvPr id="18" name="Rectângulo arredondado 17"/>
              <p:cNvSpPr/>
              <p:nvPr/>
            </p:nvSpPr>
            <p:spPr>
              <a:xfrm>
                <a:off x="774419" y="3890124"/>
                <a:ext cx="7632848" cy="2152672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just"/>
                <a:endParaRPr lang="pt-PT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CaixaDeTexto 18"/>
              <p:cNvSpPr txBox="1"/>
              <p:nvPr/>
            </p:nvSpPr>
            <p:spPr>
              <a:xfrm>
                <a:off x="942185" y="4034433"/>
                <a:ext cx="7249058" cy="1953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pt-PT" sz="1000" dirty="0"/>
              </a:p>
              <a:p>
                <a:pPr algn="ctr"/>
                <a:r>
                  <a:rPr lang="pt-PT" sz="2400" dirty="0"/>
                  <a:t>O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mínimo múltiplo comum </a:t>
                </a:r>
                <a:r>
                  <a:rPr lang="pt-PT" sz="2400" dirty="0"/>
                  <a:t>de dois números naturais decompostos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 é igual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ao produto dos </a:t>
                </a:r>
                <a:r>
                  <a:rPr lang="pt-PT" sz="2400" b="1" dirty="0" err="1">
                    <a:solidFill>
                      <a:srgbClr val="C0000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 primos comuns e não comuns</a:t>
                </a:r>
                <a:r>
                  <a:rPr lang="pt-PT" sz="2400" dirty="0"/>
                  <a:t>, </a:t>
                </a:r>
                <a:r>
                  <a:rPr lang="pt-PT" sz="2400" b="1" dirty="0">
                    <a:solidFill>
                      <a:srgbClr val="C00000"/>
                    </a:solidFill>
                  </a:rPr>
                  <a:t>cada um elevado ao maior expoente</a:t>
                </a:r>
                <a:r>
                  <a:rPr lang="pt-PT" sz="2400" dirty="0"/>
                  <a:t>.</a:t>
                </a:r>
              </a:p>
            </p:txBody>
          </p:sp>
        </p:grpSp>
        <p:pic>
          <p:nvPicPr>
            <p:cNvPr id="17" name="Picture 2" descr="C:\Users\Susana\Desktop\areal\Trabalho_parte1\certo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358" y="3232238"/>
              <a:ext cx="788824" cy="78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033537" cy="479359"/>
          </a:xfrm>
        </p:spPr>
        <p:txBody>
          <a:bodyPr/>
          <a:lstStyle/>
          <a:p>
            <a:r>
              <a:rPr lang="pt-PT" dirty="0"/>
              <a:t>Máximo divisor comum e Mínimo múltiplo comum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564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3690488" y="1591624"/>
            <a:ext cx="1944216" cy="86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800293"/>
              </p:ext>
            </p:extLst>
          </p:nvPr>
        </p:nvGraphicFramePr>
        <p:xfrm>
          <a:off x="539552" y="675280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002060"/>
                          </a:solidFill>
                        </a:rPr>
                        <a:t>Exemplo:</a:t>
                      </a:r>
                      <a:r>
                        <a:rPr lang="pt-PT" sz="2400" dirty="0"/>
                        <a:t>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539552" y="1108752"/>
                <a:ext cx="8136904" cy="2209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Calcula</a:t>
                </a:r>
              </a:p>
              <a:p>
                <a:pPr algn="just"/>
                <a:endParaRPr lang="pt-PT" sz="1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utilizando o mínimo múltiplo comum para obter </a:t>
                </a:r>
                <a:r>
                  <a:rPr lang="pt-PT" sz="2400" dirty="0" err="1"/>
                  <a:t>frações</a:t>
                </a:r>
                <a:r>
                  <a:rPr lang="pt-PT" sz="2400" dirty="0"/>
                  <a:t> equivalentes com o mesmo denominador. 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108752"/>
                <a:ext cx="8136904" cy="2209451"/>
              </a:xfrm>
              <a:prstGeom prst="rect">
                <a:avLst/>
              </a:prstGeom>
              <a:blipFill rotWithShape="1">
                <a:blip r:embed="rId2"/>
                <a:stretch>
                  <a:fillRect l="-1199" t="-2210" r="-1199" b="-552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539552" y="3390816"/>
                <a:ext cx="8064896" cy="297004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t-PT" sz="2400" b="1" dirty="0">
                    <a:solidFill>
                      <a:srgbClr val="002060"/>
                    </a:solidFill>
                  </a:rPr>
                  <a:t>Resolução: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n-NO" sz="2400" b="1" i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𝟏𝟎</m:t>
                      </m:r>
                      <m:r>
                        <a:rPr lang="nn-NO" sz="2400" i="1" dirty="0" smtClean="0">
                          <a:latin typeface="Cambria Math"/>
                        </a:rPr>
                        <m:t>=2×5</m:t>
                      </m:r>
                      <m:r>
                        <a:rPr lang="pt-PT" sz="2400" b="0" i="1" dirty="0" smtClean="0">
                          <a:latin typeface="Cambria Math"/>
                        </a:rPr>
                        <m:t>          </m:t>
                      </m:r>
                      <m:r>
                        <a:rPr lang="nn-NO" sz="2400" b="1" i="1" dirty="0" smtClean="0">
                          <a:solidFill>
                            <a:srgbClr val="006666"/>
                          </a:solidFill>
                          <a:latin typeface="Cambria Math"/>
                        </a:rPr>
                        <m:t>𝟒</m:t>
                      </m:r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dirty="0" smtClean="0">
                          <a:latin typeface="Cambria Math"/>
                        </a:rPr>
                        <m:t>          </m:t>
                      </m:r>
                      <m:r>
                        <a:rPr lang="nn-NO" sz="2400" b="1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𝟗</m:t>
                      </m:r>
                      <m:r>
                        <a:rPr lang="nn-NO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nn-NO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nn-NO" sz="2400" i="1" dirty="0">
                          <a:latin typeface="Cambria Math"/>
                        </a:rPr>
                        <m:t>   </m:t>
                      </m:r>
                    </m:oMath>
                  </m:oMathPara>
                </a14:m>
                <a:endParaRPr lang="nn-NO" sz="2400" dirty="0"/>
              </a:p>
              <a:p>
                <a:endParaRPr lang="nn-NO" sz="1000" dirty="0"/>
              </a:p>
              <a:p>
                <a:r>
                  <a:rPr lang="nn-NO" sz="2400" b="1" dirty="0">
                    <a:solidFill>
                      <a:srgbClr val="002060"/>
                    </a:solidFill>
                  </a:rPr>
                  <a:t>                         </a:t>
                </a:r>
                <a:r>
                  <a:rPr lang="nn-NO" sz="2400" dirty="0"/>
                  <a:t> </a:t>
                </a:r>
              </a:p>
              <a:p>
                <a:endParaRPr lang="nn-NO" sz="10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  <a:p>
                <a:pPr algn="ctr"/>
                <a:endParaRPr lang="nn-NO" sz="5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390816"/>
                <a:ext cx="8064896" cy="2970044"/>
              </a:xfrm>
              <a:prstGeom prst="rect">
                <a:avLst/>
              </a:prstGeom>
              <a:blipFill rotWithShape="1">
                <a:blip r:embed="rId3"/>
                <a:stretch>
                  <a:fillRect l="-1210" t="-16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4243024" y="4299760"/>
                <a:ext cx="23042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nn-NO" sz="2400" i="1" dirty="0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nn-NO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nn-NO" sz="2400" i="1" dirty="0">
                          <a:latin typeface="Cambria Math"/>
                        </a:rPr>
                        <m:t>×5=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3024" y="4299760"/>
                <a:ext cx="2304256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6341136" y="4286827"/>
                <a:ext cx="7560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n-NO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𝟏𝟖𝟎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1136" y="4286827"/>
                <a:ext cx="756084" cy="461665"/>
              </a:xfrm>
              <a:prstGeom prst="rect">
                <a:avLst/>
              </a:prstGeom>
              <a:blipFill rotWithShape="1">
                <a:blip r:embed="rId5"/>
                <a:stretch>
                  <a:fillRect r="-80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993360" y="4299760"/>
                <a:ext cx="2844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n-NO" sz="24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n-NO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𝒎</m:t>
                    </m:r>
                    <m:r>
                      <a:rPr lang="nn-NO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.</m:t>
                    </m:r>
                    <m:r>
                      <a:rPr lang="nn-NO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𝒄</m:t>
                    </m:r>
                    <m:r>
                      <a:rPr lang="nn-NO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. (</m:t>
                    </m:r>
                    <m:r>
                      <a:rPr lang="nn-NO" sz="2400" b="1" i="1" dirty="0">
                        <a:solidFill>
                          <a:srgbClr val="006666"/>
                        </a:solidFill>
                        <a:latin typeface="Cambria Math"/>
                      </a:rPr>
                      <m:t>𝟒</m:t>
                    </m:r>
                    <m:r>
                      <a:rPr lang="nn-NO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, </m:t>
                    </m:r>
                    <m:r>
                      <a:rPr lang="nn-NO" sz="2400" b="1" i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𝟗</m:t>
                    </m:r>
                    <m:r>
                      <a:rPr lang="nn-NO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, </m:t>
                    </m:r>
                    <m:r>
                      <a:rPr lang="nn-NO" sz="24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𝟏𝟎</m:t>
                    </m:r>
                    <m:r>
                      <a:rPr lang="nn-NO" sz="2400" b="1" i="1" dirty="0">
                        <a:solidFill>
                          <a:srgbClr val="002060"/>
                        </a:solidFill>
                        <a:latin typeface="Cambria Math"/>
                      </a:rPr>
                      <m:t>) </m:t>
                    </m:r>
                    <m:r>
                      <a:rPr lang="nn-NO" sz="2400" i="1" dirty="0">
                        <a:latin typeface="Cambria Math"/>
                      </a:rPr>
                      <m:t>=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360" y="4299760"/>
                <a:ext cx="2844720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1670094" y="4783505"/>
                <a:ext cx="37052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n-NO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𝟏𝟖𝟎</m:t>
                      </m:r>
                      <m:r>
                        <a:rPr lang="nn-NO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nn-NO" sz="2400" i="1" dirty="0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nn-NO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nn-NO" sz="2400" i="1" dirty="0">
                          <a:latin typeface="Cambria Math"/>
                        </a:rPr>
                        <m:t>×</m:t>
                      </m:r>
                      <m:r>
                        <a:rPr lang="nn-NO" sz="2400" i="1" dirty="0" smtClean="0">
                          <a:latin typeface="Cambria Math"/>
                        </a:rPr>
                        <m:t>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094" y="4783505"/>
                <a:ext cx="370529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4824432" y="4783505"/>
                <a:ext cx="18810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n-NO" sz="2400" i="1" dirty="0">
                          <a:latin typeface="Cambria Math"/>
                        </a:rPr>
                        <m:t>4×9×5 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432" y="4783505"/>
                <a:ext cx="188109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6512944" y="4772627"/>
                <a:ext cx="12596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n-NO" sz="2400" b="1" i="1" dirty="0">
                          <a:solidFill>
                            <a:srgbClr val="006666"/>
                          </a:solidFill>
                          <a:latin typeface="Cambria Math"/>
                        </a:rPr>
                        <m:t>𝟒</m:t>
                      </m:r>
                      <m:r>
                        <a:rPr lang="nn-NO" sz="2400" i="1" dirty="0">
                          <a:latin typeface="Cambria Math"/>
                        </a:rPr>
                        <m:t>×</m:t>
                      </m:r>
                      <m:r>
                        <a:rPr lang="nn-NO" sz="2400" b="1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𝟒𝟓</m:t>
                      </m:r>
                      <m:r>
                        <a:rPr lang="nn-NO" sz="24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2944" y="4772627"/>
                <a:ext cx="1259632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1944088" y="5272466"/>
                <a:ext cx="32736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n-NO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𝟏𝟖𝟎</m:t>
                      </m:r>
                      <m:r>
                        <a:rPr lang="nn-NO" sz="2400" i="1" dirty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nn-NO" sz="2400" i="1" dirty="0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nn-NO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nn-NO" sz="2400" i="1" dirty="0">
                          <a:latin typeface="Cambria Math"/>
                        </a:rPr>
                        <m:t>×5= </m:t>
                      </m:r>
                    </m:oMath>
                  </m:oMathPara>
                </a14:m>
                <a:endParaRPr lang="nn-NO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088" y="5272466"/>
                <a:ext cx="3273640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4943344" y="5272465"/>
                <a:ext cx="17964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n-NO" sz="2400" i="1" dirty="0" smtClean="0">
                          <a:latin typeface="Cambria Math"/>
                        </a:rPr>
                        <m:t>9×4×5</m:t>
                      </m:r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r>
                        <a:rPr lang="nn-NO" sz="24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nn-NO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344" y="5272465"/>
                <a:ext cx="1796432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101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6377978" y="5276928"/>
                <a:ext cx="1438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n-NO" sz="24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𝟗</m:t>
                      </m:r>
                      <m:r>
                        <a:rPr lang="nn-NO" sz="2400" i="1" dirty="0">
                          <a:latin typeface="Cambria Math"/>
                        </a:rPr>
                        <m:t>×</m:t>
                      </m:r>
                      <m:r>
                        <a:rPr lang="nn-NO" sz="2400" b="1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𝟐𝟎</m:t>
                      </m:r>
                      <m:r>
                        <a:rPr lang="nn-NO" sz="24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nn-NO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7978" y="5276928"/>
                <a:ext cx="1438799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1754626" y="5757729"/>
                <a:ext cx="39772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n-NO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𝟏𝟖𝟎</m:t>
                      </m:r>
                      <m:r>
                        <a:rPr lang="nn-NO" sz="2400" i="1" dirty="0">
                          <a:latin typeface="Cambria Math"/>
                        </a:rPr>
                        <m:t>=</m:t>
                      </m:r>
                      <m:r>
                        <a:rPr lang="pt-PT" sz="2400" i="1" dirty="0">
                          <a:latin typeface="Cambria Math"/>
                        </a:rPr>
                        <m:t>2</m:t>
                      </m:r>
                      <m:r>
                        <a:rPr lang="nn-NO" sz="2400" i="1" dirty="0">
                          <a:latin typeface="Cambria Math"/>
                        </a:rPr>
                        <m:t>×5</m:t>
                      </m:r>
                      <m:r>
                        <a:rPr lang="nn-NO" sz="2400" i="1" dirty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i="1" dirty="0">
                          <a:latin typeface="Cambria Math"/>
                          <a:ea typeface="Cambria Math"/>
                        </a:rPr>
                        <m:t>2×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nn-NO" sz="2400" i="1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4626" y="5757729"/>
                <a:ext cx="3977237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261165" y="5761371"/>
                <a:ext cx="13629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n-NO" sz="2400" b="1" i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𝟏𝟎</m:t>
                      </m:r>
                      <m:r>
                        <a:rPr lang="nn-NO" sz="2400" i="1" dirty="0">
                          <a:latin typeface="Cambria Math"/>
                        </a:rPr>
                        <m:t>×</m:t>
                      </m:r>
                      <m:r>
                        <a:rPr lang="nn-NO" sz="2400" b="1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𝟏𝟖</m:t>
                      </m:r>
                    </m:oMath>
                  </m:oMathPara>
                </a14:m>
                <a:endParaRPr lang="pt-PT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65" y="5761371"/>
                <a:ext cx="1362971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46775" y="44625"/>
            <a:ext cx="7033537" cy="489190"/>
          </a:xfrm>
        </p:spPr>
        <p:txBody>
          <a:bodyPr/>
          <a:lstStyle/>
          <a:p>
            <a:r>
              <a:rPr lang="pt-PT" dirty="0"/>
              <a:t>Máximo divisor comum e Mínimo múltiplo comum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2939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11" grpId="0" build="p" animBg="1"/>
      <p:bldP spid="6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541015" y="1412776"/>
            <a:ext cx="8064896" cy="3785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002060"/>
                </a:solidFill>
              </a:rPr>
              <a:t>Resolução:</a:t>
            </a:r>
          </a:p>
          <a:p>
            <a:endParaRPr lang="pt-PT" sz="2400" b="1" dirty="0">
              <a:solidFill>
                <a:srgbClr val="002060"/>
              </a:solidFill>
            </a:endParaRPr>
          </a:p>
          <a:p>
            <a:endParaRPr lang="pt-PT" sz="2400" b="1" dirty="0">
              <a:solidFill>
                <a:srgbClr val="002060"/>
              </a:solidFill>
            </a:endParaRPr>
          </a:p>
          <a:p>
            <a:endParaRPr lang="pt-PT" sz="2400" b="1" dirty="0">
              <a:solidFill>
                <a:srgbClr val="002060"/>
              </a:solidFill>
            </a:endParaRPr>
          </a:p>
          <a:p>
            <a:endParaRPr lang="pt-PT" sz="2400" b="1" dirty="0">
              <a:solidFill>
                <a:srgbClr val="002060"/>
              </a:solidFill>
            </a:endParaRPr>
          </a:p>
          <a:p>
            <a:endParaRPr lang="pt-PT" sz="2400" b="1" dirty="0">
              <a:solidFill>
                <a:srgbClr val="002060"/>
              </a:solidFill>
            </a:endParaRPr>
          </a:p>
          <a:p>
            <a:endParaRPr lang="pt-PT" sz="2400" b="1" dirty="0">
              <a:solidFill>
                <a:srgbClr val="002060"/>
              </a:solidFill>
            </a:endParaRPr>
          </a:p>
          <a:p>
            <a:endParaRPr lang="pt-PT" sz="2400" b="1" dirty="0">
              <a:solidFill>
                <a:srgbClr val="002060"/>
              </a:solidFill>
            </a:endParaRPr>
          </a:p>
          <a:p>
            <a:endParaRPr lang="pt-PT" sz="2400" b="1" dirty="0">
              <a:solidFill>
                <a:srgbClr val="002060"/>
              </a:solidFill>
            </a:endParaRPr>
          </a:p>
          <a:p>
            <a:endParaRPr lang="pt-PT" sz="24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946720" y="3117296"/>
                <a:ext cx="2088232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𝟏𝟎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rgbClr val="006666"/>
                              </a:solidFill>
                              <a:latin typeface="Cambria Math"/>
                            </a:rPr>
                            <m:t>𝟒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b="1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𝟗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720" y="3117296"/>
                <a:ext cx="2088232" cy="793679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upo 23"/>
          <p:cNvGrpSpPr/>
          <p:nvPr/>
        </p:nvGrpSpPr>
        <p:grpSpPr>
          <a:xfrm>
            <a:off x="2306760" y="3928451"/>
            <a:ext cx="1872208" cy="360000"/>
            <a:chOff x="1187624" y="4774627"/>
            <a:chExt cx="1872208" cy="360000"/>
          </a:xfrm>
        </p:grpSpPr>
        <p:cxnSp>
          <p:nvCxnSpPr>
            <p:cNvPr id="9" name="Conexão recta 8"/>
            <p:cNvCxnSpPr/>
            <p:nvPr/>
          </p:nvCxnSpPr>
          <p:spPr>
            <a:xfrm flipH="1">
              <a:off x="1195575" y="4774627"/>
              <a:ext cx="1574" cy="36000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1187624" y="5132890"/>
              <a:ext cx="1872208" cy="0"/>
            </a:xfrm>
            <a:prstGeom prst="line">
              <a:avLst/>
            </a:prstGeom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unidireccional 13"/>
            <p:cNvCxnSpPr/>
            <p:nvPr/>
          </p:nvCxnSpPr>
          <p:spPr>
            <a:xfrm flipV="1">
              <a:off x="3054430" y="4774627"/>
              <a:ext cx="0" cy="360000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headEnd type="none" w="med" len="med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3718345" y="3116595"/>
                <a:ext cx="1180703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54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180</m:t>
                          </m:r>
                        </m:den>
                      </m:f>
                      <m:r>
                        <a:rPr lang="pt-PT" sz="2400" b="0" i="0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8345" y="3116595"/>
                <a:ext cx="1180703" cy="7936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2882823" y="4354623"/>
                <a:ext cx="835521" cy="461665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𝟏𝟖</m:t>
                      </m:r>
                    </m:oMath>
                  </m:oMathPara>
                </a14:m>
                <a:endParaRPr lang="pt-PT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2823" y="4354623"/>
                <a:ext cx="835521" cy="461665"/>
              </a:xfrm>
              <a:prstGeom prst="rect">
                <a:avLst/>
              </a:prstGeom>
              <a:blipFill rotWithShape="1">
                <a:blip r:embed="rId4"/>
                <a:stretch>
                  <a:fillRect r="-719"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4656028" y="3111631"/>
                <a:ext cx="1097536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225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180</m:t>
                          </m:r>
                        </m:den>
                      </m:f>
                      <m:r>
                        <a:rPr lang="pt-PT" sz="240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028" y="3111631"/>
                <a:ext cx="1097536" cy="79367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upo 27"/>
          <p:cNvGrpSpPr/>
          <p:nvPr/>
        </p:nvGrpSpPr>
        <p:grpSpPr>
          <a:xfrm>
            <a:off x="2896465" y="3897978"/>
            <a:ext cx="2232000" cy="259951"/>
            <a:chOff x="1777329" y="4744154"/>
            <a:chExt cx="2232000" cy="259951"/>
          </a:xfrm>
        </p:grpSpPr>
        <p:cxnSp>
          <p:nvCxnSpPr>
            <p:cNvPr id="21" name="Conexão recta 20"/>
            <p:cNvCxnSpPr/>
            <p:nvPr/>
          </p:nvCxnSpPr>
          <p:spPr>
            <a:xfrm flipH="1">
              <a:off x="1785280" y="4744154"/>
              <a:ext cx="1574" cy="252000"/>
            </a:xfrm>
            <a:prstGeom prst="line">
              <a:avLst/>
            </a:prstGeom>
            <a:ln w="19050">
              <a:solidFill>
                <a:srgbClr val="00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1777329" y="4999054"/>
              <a:ext cx="2232000" cy="0"/>
            </a:xfrm>
            <a:prstGeom prst="line">
              <a:avLst/>
            </a:prstGeom>
            <a:ln w="19050">
              <a:solidFill>
                <a:srgbClr val="00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unidireccional 22"/>
            <p:cNvCxnSpPr/>
            <p:nvPr/>
          </p:nvCxnSpPr>
          <p:spPr>
            <a:xfrm flipV="1">
              <a:off x="4009329" y="4752105"/>
              <a:ext cx="0" cy="252000"/>
            </a:xfrm>
            <a:prstGeom prst="straightConnector1">
              <a:avLst/>
            </a:prstGeom>
            <a:ln w="19050">
              <a:solidFill>
                <a:srgbClr val="006666"/>
              </a:solidFill>
              <a:headEnd type="none" w="med" len="med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4233561" y="4195010"/>
                <a:ext cx="900000" cy="461665"/>
              </a:xfrm>
              <a:prstGeom prst="rect">
                <a:avLst/>
              </a:prstGeom>
              <a:noFill/>
              <a:ln>
                <a:solidFill>
                  <a:srgbClr val="006666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rgbClr val="006666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rgbClr val="006666"/>
                          </a:solidFill>
                          <a:latin typeface="Cambria Math"/>
                          <a:ea typeface="Cambria Math"/>
                        </a:rPr>
                        <m:t>𝟒𝟓</m:t>
                      </m:r>
                    </m:oMath>
                  </m:oMathPara>
                </a14:m>
                <a:endParaRPr lang="pt-PT" sz="2400" b="1" dirty="0">
                  <a:solidFill>
                    <a:srgbClr val="006666"/>
                  </a:solidFill>
                </a:endParaRPr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561" y="4195010"/>
                <a:ext cx="90000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solidFill>
                  <a:srgbClr val="006666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upo 28"/>
          <p:cNvGrpSpPr/>
          <p:nvPr/>
        </p:nvGrpSpPr>
        <p:grpSpPr>
          <a:xfrm>
            <a:off x="3445030" y="3865904"/>
            <a:ext cx="2484000" cy="180000"/>
            <a:chOff x="1777329" y="4822063"/>
            <a:chExt cx="2484000" cy="180000"/>
          </a:xfrm>
        </p:grpSpPr>
        <p:cxnSp>
          <p:nvCxnSpPr>
            <p:cNvPr id="30" name="Conexão recta 29"/>
            <p:cNvCxnSpPr/>
            <p:nvPr/>
          </p:nvCxnSpPr>
          <p:spPr>
            <a:xfrm flipH="1">
              <a:off x="1785280" y="4847517"/>
              <a:ext cx="1574" cy="144000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xão recta 30"/>
            <p:cNvCxnSpPr/>
            <p:nvPr/>
          </p:nvCxnSpPr>
          <p:spPr>
            <a:xfrm>
              <a:off x="1777329" y="4999054"/>
              <a:ext cx="2484000" cy="0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unidireccional 31"/>
            <p:cNvCxnSpPr/>
            <p:nvPr/>
          </p:nvCxnSpPr>
          <p:spPr>
            <a:xfrm flipV="1">
              <a:off x="4251061" y="4822063"/>
              <a:ext cx="0" cy="180000"/>
            </a:xfrm>
            <a:prstGeom prst="straightConnector1">
              <a:avLst/>
            </a:prstGeom>
            <a:ln w="19050">
              <a:solidFill>
                <a:schemeClr val="accent2">
                  <a:lumMod val="75000"/>
                </a:schemeClr>
              </a:solidFill>
              <a:headEnd type="none" w="med" len="med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5516067" y="3112962"/>
                <a:ext cx="1097536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140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180</m:t>
                          </m:r>
                        </m:den>
                      </m:f>
                      <m:r>
                        <a:rPr lang="pt-PT" sz="24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067" y="3112962"/>
                <a:ext cx="1097536" cy="79367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5200539" y="4085027"/>
                <a:ext cx="864296" cy="461665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400" b="1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𝟐𝟎</m:t>
                      </m:r>
                    </m:oMath>
                  </m:oMathPara>
                </a14:m>
                <a:endParaRPr lang="pt-PT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539" y="4085027"/>
                <a:ext cx="864296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6324204" y="3119133"/>
                <a:ext cx="936104" cy="782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419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180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204" y="3119133"/>
                <a:ext cx="936104" cy="78245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7" name="Tabela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992352"/>
              </p:ext>
            </p:extLst>
          </p:nvPr>
        </p:nvGraphicFramePr>
        <p:xfrm>
          <a:off x="539552" y="675280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002060"/>
                          </a:solidFill>
                        </a:rPr>
                        <a:t>Exemplo:</a:t>
                      </a:r>
                      <a:r>
                        <a:rPr lang="pt-PT" sz="2400" dirty="0"/>
                        <a:t>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/>
              <p:cNvSpPr txBox="1"/>
              <p:nvPr/>
            </p:nvSpPr>
            <p:spPr>
              <a:xfrm>
                <a:off x="988348" y="2086534"/>
                <a:ext cx="23432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n-NO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𝟏𝟖𝟎</m:t>
                      </m:r>
                      <m:r>
                        <a:rPr lang="nn-NO" sz="2400" i="1" dirty="0">
                          <a:latin typeface="Cambria Math"/>
                        </a:rPr>
                        <m:t>=</m:t>
                      </m:r>
                      <m:r>
                        <a:rPr lang="nn-NO" sz="2400" b="1" i="1" dirty="0">
                          <a:solidFill>
                            <a:srgbClr val="006666"/>
                          </a:solidFill>
                          <a:latin typeface="Cambria Math"/>
                        </a:rPr>
                        <m:t>𝟒</m:t>
                      </m:r>
                      <m:r>
                        <a:rPr lang="nn-NO" sz="2400" i="1" dirty="0">
                          <a:latin typeface="Cambria Math"/>
                        </a:rPr>
                        <m:t>×</m:t>
                      </m:r>
                      <m:r>
                        <a:rPr lang="nn-NO" sz="2400" b="1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𝟒𝟓</m:t>
                      </m:r>
                      <m:r>
                        <a:rPr lang="nn-NO" sz="24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348" y="2086534"/>
                <a:ext cx="2343272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3326220" y="2083782"/>
                <a:ext cx="23042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n-NO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𝟏𝟖𝟎</m:t>
                      </m:r>
                      <m:r>
                        <a:rPr lang="nn-NO" sz="2400" i="1" dirty="0">
                          <a:latin typeface="Cambria Math"/>
                        </a:rPr>
                        <m:t>=</m:t>
                      </m:r>
                      <m:r>
                        <a:rPr lang="nn-NO" sz="2400" b="1" i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𝟗</m:t>
                      </m:r>
                      <m:r>
                        <a:rPr lang="nn-NO" sz="2400" i="1" dirty="0">
                          <a:latin typeface="Cambria Math"/>
                        </a:rPr>
                        <m:t>×</m:t>
                      </m:r>
                      <m:r>
                        <a:rPr lang="nn-NO" sz="2400" b="1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𝟐𝟎</m:t>
                      </m:r>
                      <m:r>
                        <a:rPr lang="nn-NO" sz="24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nn-NO" sz="2400" dirty="0"/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220" y="2083782"/>
                <a:ext cx="2304256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ixaDeTexto 45"/>
              <p:cNvSpPr txBox="1"/>
              <p:nvPr/>
            </p:nvSpPr>
            <p:spPr>
              <a:xfrm>
                <a:off x="5669044" y="2091373"/>
                <a:ext cx="25410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n-NO" sz="2400" b="1" i="1" dirty="0">
                          <a:solidFill>
                            <a:srgbClr val="002060"/>
                          </a:solidFill>
                          <a:latin typeface="Cambria Math"/>
                        </a:rPr>
                        <m:t>𝟏𝟖𝟎</m:t>
                      </m:r>
                      <m:r>
                        <a:rPr lang="nn-NO" sz="2400" i="1" dirty="0">
                          <a:latin typeface="Cambria Math"/>
                        </a:rPr>
                        <m:t>=</m:t>
                      </m:r>
                      <m:r>
                        <a:rPr lang="nn-NO" sz="2400" b="1" i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𝟏𝟎</m:t>
                      </m:r>
                      <m:r>
                        <a:rPr lang="nn-NO" sz="2400" i="1" dirty="0">
                          <a:latin typeface="Cambria Math"/>
                        </a:rPr>
                        <m:t>×</m:t>
                      </m:r>
                      <m:r>
                        <a:rPr lang="nn-NO" sz="2400" b="1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𝟏𝟖</m:t>
                      </m:r>
                    </m:oMath>
                  </m:oMathPara>
                </a14:m>
                <a:endParaRPr lang="pt-PT" sz="2400" b="1" dirty="0"/>
              </a:p>
            </p:txBody>
          </p:sp>
        </mc:Choice>
        <mc:Fallback xmlns="">
          <p:sp>
            <p:nvSpPr>
              <p:cNvPr id="46" name="CaixaDeTexto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9044" y="2091373"/>
                <a:ext cx="2541076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46775" y="44625"/>
            <a:ext cx="7033537" cy="452270"/>
          </a:xfrm>
        </p:spPr>
        <p:txBody>
          <a:bodyPr/>
          <a:lstStyle/>
          <a:p>
            <a:r>
              <a:rPr lang="pt-PT" dirty="0"/>
              <a:t>Máximo divisor comum e Mínimo múltiplo comum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7877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 animBg="1"/>
      <p:bldP spid="20" grpId="0"/>
      <p:bldP spid="25" grpId="0" animBg="1"/>
      <p:bldP spid="33" grpId="0"/>
      <p:bldP spid="34" grpId="0" animBg="1"/>
      <p:bldP spid="36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6703</TotalTime>
  <Words>757</Words>
  <Application>Microsoft Office PowerPoint</Application>
  <PresentationFormat>On-screen Show (4:3)</PresentationFormat>
  <Paragraphs>180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Angela Maia</dc:creator>
  <cp:lastModifiedBy>Ângela Maia</cp:lastModifiedBy>
  <cp:revision>383</cp:revision>
  <dcterms:created xsi:type="dcterms:W3CDTF">2016-09-17T09:49:10Z</dcterms:created>
  <dcterms:modified xsi:type="dcterms:W3CDTF">2017-05-29T14:19:48Z</dcterms:modified>
</cp:coreProperties>
</file>