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91" r:id="rId2"/>
    <p:sldId id="297" r:id="rId3"/>
    <p:sldId id="298" r:id="rId4"/>
    <p:sldId id="299" r:id="rId5"/>
    <p:sldId id="301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4E5"/>
    <a:srgbClr val="006666"/>
    <a:srgbClr val="6CA7AB"/>
    <a:srgbClr val="FFD5D5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29-05-2017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1819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1819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1819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1819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1819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1819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1819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1819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18198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1819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1819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18198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18198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18198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18198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1819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2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5" Type="http://schemas.openxmlformats.org/officeDocument/2006/relationships/image" Target="../media/image22.pn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Relationship Id="rId14" Type="http://schemas.openxmlformats.org/officeDocument/2006/relationships/image" Target="../media/image10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10" Type="http://schemas.openxmlformats.org/officeDocument/2006/relationships/image" Target="../media/image22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10" Type="http://schemas.openxmlformats.org/officeDocument/2006/relationships/image" Target="../media/image22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Relationship Id="rId9" Type="http://schemas.openxmlformats.org/officeDocument/2006/relationships/image" Target="../media/image1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5" Type="http://schemas.openxmlformats.org/officeDocument/2006/relationships/image" Target="../media/image122.png"/><Relationship Id="rId4" Type="http://schemas.openxmlformats.org/officeDocument/2006/relationships/image" Target="../media/image13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13" Type="http://schemas.openxmlformats.org/officeDocument/2006/relationships/image" Target="../media/image141.png"/><Relationship Id="rId18" Type="http://schemas.openxmlformats.org/officeDocument/2006/relationships/image" Target="../media/image146.png"/><Relationship Id="rId3" Type="http://schemas.openxmlformats.org/officeDocument/2006/relationships/image" Target="../media/image122.png"/><Relationship Id="rId7" Type="http://schemas.openxmlformats.org/officeDocument/2006/relationships/image" Target="../media/image135.png"/><Relationship Id="rId12" Type="http://schemas.openxmlformats.org/officeDocument/2006/relationships/image" Target="../media/image140.png"/><Relationship Id="rId17" Type="http://schemas.openxmlformats.org/officeDocument/2006/relationships/image" Target="../media/image145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11" Type="http://schemas.openxmlformats.org/officeDocument/2006/relationships/image" Target="../media/image139.png"/><Relationship Id="rId5" Type="http://schemas.openxmlformats.org/officeDocument/2006/relationships/image" Target="../media/image133.png"/><Relationship Id="rId15" Type="http://schemas.openxmlformats.org/officeDocument/2006/relationships/image" Target="../media/image143.png"/><Relationship Id="rId10" Type="http://schemas.openxmlformats.org/officeDocument/2006/relationships/image" Target="../media/image138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Relationship Id="rId14" Type="http://schemas.openxmlformats.org/officeDocument/2006/relationships/image" Target="../media/image1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7777" y="2060848"/>
            <a:ext cx="4726569" cy="938719"/>
          </a:xfrm>
        </p:spPr>
        <p:txBody>
          <a:bodyPr/>
          <a:lstStyle/>
          <a:p>
            <a:r>
              <a:rPr lang="pt-PT" sz="2400" dirty="0"/>
              <a:t>Novo MSI6</a:t>
            </a:r>
          </a:p>
          <a:p>
            <a:r>
              <a:rPr lang="pt-PT" sz="2400" dirty="0"/>
              <a:t>Potências de Expoente Natural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23528" y="3212976"/>
            <a:ext cx="4006489" cy="397032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67543" y="692696"/>
            <a:ext cx="806489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Expressões numéricas</a:t>
            </a:r>
          </a:p>
          <a:p>
            <a:pPr algn="just"/>
            <a:endParaRPr lang="pt-PT" sz="1000" b="1" dirty="0">
              <a:solidFill>
                <a:srgbClr val="C00000"/>
              </a:solidFill>
            </a:endParaRPr>
          </a:p>
          <a:p>
            <a:pPr algn="just"/>
            <a:r>
              <a:rPr lang="pt-PT" sz="2400" dirty="0"/>
              <a:t>Para calcular o valor numérico de uma expressão devemos ter em atenção algumas regras. 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539552" y="2133614"/>
            <a:ext cx="8064896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Numa expressão numérica com </a:t>
            </a:r>
            <a:r>
              <a:rPr lang="pt-PT" sz="2400" b="1" dirty="0">
                <a:solidFill>
                  <a:srgbClr val="002060"/>
                </a:solidFill>
              </a:rPr>
              <a:t>parênteses</a:t>
            </a:r>
            <a:r>
              <a:rPr lang="pt-PT" sz="2400" dirty="0"/>
              <a:t>, o cálculo dentro de </a:t>
            </a:r>
            <a:r>
              <a:rPr lang="pt-PT" sz="2400" b="1" dirty="0">
                <a:solidFill>
                  <a:srgbClr val="002060"/>
                </a:solidFill>
              </a:rPr>
              <a:t>parênteses</a:t>
            </a:r>
            <a:r>
              <a:rPr lang="pt-PT" sz="2400" dirty="0"/>
              <a:t> deve ser </a:t>
            </a:r>
            <a:r>
              <a:rPr lang="pt-PT" sz="2400" dirty="0" err="1"/>
              <a:t>efetuado</a:t>
            </a:r>
            <a:r>
              <a:rPr lang="pt-PT" sz="2400" dirty="0"/>
              <a:t> em primeiro lugar.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73202" y="3129139"/>
            <a:ext cx="8064896" cy="1938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Quando uma expressão numérica apresenta </a:t>
            </a:r>
            <a:r>
              <a:rPr lang="pt-PT" sz="2400" b="1" dirty="0">
                <a:solidFill>
                  <a:srgbClr val="002060"/>
                </a:solidFill>
              </a:rPr>
              <a:t>adições</a:t>
            </a:r>
            <a:r>
              <a:rPr lang="pt-PT" sz="2400" dirty="0"/>
              <a:t>, </a:t>
            </a:r>
            <a:r>
              <a:rPr lang="pt-PT" sz="2400" b="1" dirty="0" err="1">
                <a:solidFill>
                  <a:srgbClr val="002060"/>
                </a:solidFill>
              </a:rPr>
              <a:t>subtrações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002060"/>
                </a:solidFill>
              </a:rPr>
              <a:t>multiplicações</a:t>
            </a:r>
            <a:r>
              <a:rPr lang="pt-PT" sz="2400" dirty="0"/>
              <a:t> e </a:t>
            </a:r>
            <a:r>
              <a:rPr lang="pt-PT" sz="2400" b="1" dirty="0">
                <a:solidFill>
                  <a:srgbClr val="002060"/>
                </a:solidFill>
              </a:rPr>
              <a:t>divisões</a:t>
            </a:r>
            <a:r>
              <a:rPr lang="pt-PT" sz="2400" dirty="0"/>
              <a:t>, o cálculo dos </a:t>
            </a:r>
            <a:r>
              <a:rPr lang="pt-PT" sz="2400" b="1" dirty="0">
                <a:solidFill>
                  <a:srgbClr val="002060"/>
                </a:solidFill>
              </a:rPr>
              <a:t>produtos</a:t>
            </a:r>
            <a:r>
              <a:rPr lang="pt-PT" sz="2400" dirty="0"/>
              <a:t> e dos </a:t>
            </a:r>
            <a:r>
              <a:rPr lang="pt-PT" sz="2400" b="1" dirty="0">
                <a:solidFill>
                  <a:srgbClr val="002060"/>
                </a:solidFill>
              </a:rPr>
              <a:t>quocientes</a:t>
            </a:r>
            <a:r>
              <a:rPr lang="pt-PT" sz="2400" dirty="0"/>
              <a:t> tem prioridade em relação ao cálculo das somas e das diferenças e </a:t>
            </a:r>
            <a:r>
              <a:rPr lang="pt-PT" sz="2400" dirty="0" err="1"/>
              <a:t>efetua-se</a:t>
            </a:r>
            <a:r>
              <a:rPr lang="pt-PT" sz="2400" dirty="0"/>
              <a:t> pela ordem em que aparecem.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39552" y="5229257"/>
            <a:ext cx="8064896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Numa expressão numérica que apresente apenas </a:t>
            </a:r>
            <a:r>
              <a:rPr lang="pt-PT" sz="2400" b="1" dirty="0">
                <a:solidFill>
                  <a:srgbClr val="002060"/>
                </a:solidFill>
              </a:rPr>
              <a:t>adições</a:t>
            </a:r>
            <a:r>
              <a:rPr lang="pt-PT" sz="2400" dirty="0"/>
              <a:t> e </a:t>
            </a:r>
            <a:r>
              <a:rPr lang="pt-PT" sz="2400" b="1" dirty="0" err="1">
                <a:solidFill>
                  <a:srgbClr val="002060"/>
                </a:solidFill>
              </a:rPr>
              <a:t>subtrações</a:t>
            </a:r>
            <a:r>
              <a:rPr lang="pt-PT" sz="2400" dirty="0"/>
              <a:t>, os cálculos devem ser </a:t>
            </a:r>
            <a:r>
              <a:rPr lang="pt-PT" sz="2400" dirty="0" err="1"/>
              <a:t>efetuados</a:t>
            </a:r>
            <a:r>
              <a:rPr lang="pt-PT" sz="2400" dirty="0"/>
              <a:t> pela ordem em que aparecem, da esquerda para a direita.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54319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2" grpId="0" animBg="1"/>
      <p:bldP spid="8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3" y="1498175"/>
            <a:ext cx="806489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Tendo em conta as prioridades das operações e sem </a:t>
            </a:r>
            <a:r>
              <a:rPr lang="pt-PT" sz="2400" b="1" dirty="0" err="1">
                <a:solidFill>
                  <a:srgbClr val="002060"/>
                </a:solidFill>
              </a:rPr>
              <a:t>efetuar</a:t>
            </a:r>
            <a:r>
              <a:rPr lang="pt-PT" sz="2400" b="1" dirty="0">
                <a:solidFill>
                  <a:srgbClr val="002060"/>
                </a:solidFill>
              </a:rPr>
              <a:t> cálculos, indica as igualdades verdadeiras.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endParaRPr lang="pt-PT" sz="1000" b="1" dirty="0">
              <a:solidFill>
                <a:srgbClr val="C00000"/>
              </a:solidFill>
            </a:endParaRPr>
          </a:p>
          <a:p>
            <a:pPr algn="just"/>
            <a:r>
              <a:rPr lang="pt-PT" sz="2400" b="1" dirty="0">
                <a:solidFill>
                  <a:srgbClr val="C00000"/>
                </a:solidFill>
              </a:rPr>
              <a:t>     </a:t>
            </a:r>
            <a:endParaRPr lang="pt-PT" sz="24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6" name="Picture 2" descr="C:\Users\Susana\Desktop\areal\Trabalho_parte1\DB_NMSI6EP_P1_P001_033_20162390_3P-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17" y="532391"/>
            <a:ext cx="148893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981237" y="2386779"/>
                <a:ext cx="3936334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1,5</m:t>
                      </m:r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×8=</m:t>
                      </m:r>
                      <m:d>
                        <m:d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1,5+</m:t>
                          </m:r>
                          <m:f>
                            <m:f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237" y="2386779"/>
                <a:ext cx="3936334" cy="9221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1032849" y="3415742"/>
                <a:ext cx="3239477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</m:t>
                      </m:r>
                      <m:d>
                        <m:d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849" y="3415742"/>
                <a:ext cx="3239477" cy="92217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aixaDeTexto 11"/>
          <p:cNvSpPr txBox="1"/>
          <p:nvPr/>
        </p:nvSpPr>
        <p:spPr>
          <a:xfrm>
            <a:off x="609562" y="3644858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ângulo 14"/>
              <p:cNvSpPr/>
              <p:nvPr/>
            </p:nvSpPr>
            <p:spPr>
              <a:xfrm>
                <a:off x="5268787" y="2365128"/>
                <a:ext cx="3471463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×7=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7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d>
                        <m:d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den>
                          </m:f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×7</m:t>
                          </m:r>
                        </m:e>
                      </m:d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Rectângulo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8787" y="2365128"/>
                <a:ext cx="3471463" cy="92217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ixaDeTexto 15"/>
          <p:cNvSpPr txBox="1"/>
          <p:nvPr/>
        </p:nvSpPr>
        <p:spPr>
          <a:xfrm>
            <a:off x="4845500" y="2629869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(B)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613076" y="2627894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ângulo 18"/>
              <p:cNvSpPr/>
              <p:nvPr/>
            </p:nvSpPr>
            <p:spPr>
              <a:xfrm>
                <a:off x="5246221" y="3416114"/>
                <a:ext cx="3490699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9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7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=9−</m:t>
                      </m:r>
                      <m:d>
                        <m:d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Rectângulo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6221" y="3416114"/>
                <a:ext cx="3490699" cy="92217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/>
          <p:cNvSpPr txBox="1"/>
          <p:nvPr/>
        </p:nvSpPr>
        <p:spPr>
          <a:xfrm>
            <a:off x="4858559" y="3645230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ângulo 22"/>
              <p:cNvSpPr/>
              <p:nvPr/>
            </p:nvSpPr>
            <p:spPr>
              <a:xfrm>
                <a:off x="1042749" y="4366399"/>
                <a:ext cx="3108030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8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4×</m:t>
                          </m:r>
                          <m:f>
                            <m:f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den>
                          </m:f>
                        </m:e>
                      </m:d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Rectângulo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749" y="4366399"/>
                <a:ext cx="3108030" cy="92217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aixaDeTexto 23"/>
          <p:cNvSpPr txBox="1"/>
          <p:nvPr/>
        </p:nvSpPr>
        <p:spPr>
          <a:xfrm>
            <a:off x="619462" y="4595515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(E)</a:t>
            </a:r>
          </a:p>
        </p:txBody>
      </p:sp>
      <p:sp>
        <p:nvSpPr>
          <p:cNvPr id="22" name="Oval 21"/>
          <p:cNvSpPr/>
          <p:nvPr/>
        </p:nvSpPr>
        <p:spPr>
          <a:xfrm>
            <a:off x="4895748" y="2623909"/>
            <a:ext cx="432000" cy="432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6" name="Oval 25"/>
          <p:cNvSpPr/>
          <p:nvPr/>
        </p:nvSpPr>
        <p:spPr>
          <a:xfrm>
            <a:off x="646751" y="4634097"/>
            <a:ext cx="432000" cy="432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716016" y="5288575"/>
            <a:ext cx="37444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>
                <a:solidFill>
                  <a:schemeClr val="bg1">
                    <a:lumMod val="65000"/>
                  </a:schemeClr>
                </a:solidFill>
              </a:rPr>
              <a:t>Prova de Aferição de Matemática, 5.</a:t>
            </a:r>
            <a:r>
              <a:rPr lang="pt-PT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º</a:t>
            </a:r>
            <a:r>
              <a:rPr lang="pt-PT" sz="1400" b="1" dirty="0">
                <a:solidFill>
                  <a:schemeClr val="bg1">
                    <a:lumMod val="65000"/>
                  </a:schemeClr>
                </a:solidFill>
              </a:rPr>
              <a:t> ano, 2016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33316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3" grpId="0"/>
      <p:bldP spid="11" grpId="0"/>
      <p:bldP spid="12" grpId="0"/>
      <p:bldP spid="15" grpId="0"/>
      <p:bldP spid="16" grpId="0"/>
      <p:bldP spid="17" grpId="0"/>
      <p:bldP spid="19" grpId="0"/>
      <p:bldP spid="20" grpId="0"/>
      <p:bldP spid="23" grpId="0"/>
      <p:bldP spid="24" grpId="0"/>
      <p:bldP spid="22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3" y="1498175"/>
            <a:ext cx="806489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Calcula o valor de cada uma das expressões numéricas seguintes.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endParaRPr lang="pt-PT" sz="1000" b="1" dirty="0">
              <a:solidFill>
                <a:srgbClr val="C00000"/>
              </a:solidFill>
            </a:endParaRPr>
          </a:p>
          <a:p>
            <a:pPr algn="just"/>
            <a:r>
              <a:rPr lang="pt-PT" sz="2400" b="1" dirty="0">
                <a:solidFill>
                  <a:srgbClr val="C00000"/>
                </a:solidFill>
              </a:rPr>
              <a:t>     </a:t>
            </a:r>
            <a:endParaRPr lang="pt-PT" sz="2400" b="1" i="1" dirty="0">
              <a:solidFill>
                <a:srgbClr val="002060"/>
              </a:solidFill>
            </a:endParaRPr>
          </a:p>
          <a:p>
            <a:pPr algn="just"/>
            <a:r>
              <a:rPr lang="pt-PT" sz="2400" i="1" dirty="0">
                <a:solidFill>
                  <a:srgbClr val="C00000"/>
                </a:solidFill>
              </a:rPr>
              <a:t>     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/>
              <a:t>Expressões numéricas</a:t>
            </a:r>
            <a:endParaRPr lang="pt-PT" dirty="0"/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950341" y="2341855"/>
                <a:ext cx="726481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4</m:t>
                      </m:r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341" y="2341855"/>
                <a:ext cx="726481" cy="78380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985974" y="3244042"/>
                <a:ext cx="2376100" cy="791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974" y="3244042"/>
                <a:ext cx="2376100" cy="79130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aixaDeTexto 11"/>
          <p:cNvSpPr txBox="1"/>
          <p:nvPr/>
        </p:nvSpPr>
        <p:spPr>
          <a:xfrm>
            <a:off x="709934" y="3378280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4.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ângulo 14"/>
              <p:cNvSpPr/>
              <p:nvPr/>
            </p:nvSpPr>
            <p:spPr>
              <a:xfrm>
                <a:off x="3617984" y="2338528"/>
                <a:ext cx="726481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Rectângulo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7984" y="2338528"/>
                <a:ext cx="726481" cy="78380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ixaDeTexto 15"/>
          <p:cNvSpPr txBox="1"/>
          <p:nvPr/>
        </p:nvSpPr>
        <p:spPr>
          <a:xfrm>
            <a:off x="3347097" y="2520144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2.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717851" y="2532644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ângulo 18"/>
              <p:cNvSpPr/>
              <p:nvPr/>
            </p:nvSpPr>
            <p:spPr>
              <a:xfrm>
                <a:off x="3632300" y="3269424"/>
                <a:ext cx="1668021" cy="7936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Rectângulo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2300" y="3269424"/>
                <a:ext cx="1668021" cy="79367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/>
          <p:cNvSpPr txBox="1"/>
          <p:nvPr/>
        </p:nvSpPr>
        <p:spPr>
          <a:xfrm>
            <a:off x="3349413" y="3393765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5.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ângulo 20"/>
              <p:cNvSpPr/>
              <p:nvPr/>
            </p:nvSpPr>
            <p:spPr>
              <a:xfrm>
                <a:off x="5884937" y="2277178"/>
                <a:ext cx="1666931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Rectângulo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4937" y="2277178"/>
                <a:ext cx="1666931" cy="92217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aixaDeTexto 24"/>
          <p:cNvSpPr txBox="1"/>
          <p:nvPr/>
        </p:nvSpPr>
        <p:spPr>
          <a:xfrm>
            <a:off x="5627612" y="2523119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ângulo 26"/>
              <p:cNvSpPr/>
              <p:nvPr/>
            </p:nvSpPr>
            <p:spPr>
              <a:xfrm>
                <a:off x="5860855" y="3160909"/>
                <a:ext cx="2726003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pt-PT" sz="2400" i="1">
                          <a:latin typeface="Cambria Math"/>
                        </a:rPr>
                        <m:t>:</m:t>
                      </m:r>
                      <m:d>
                        <m:d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den>
                          </m:f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Rectângulo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0855" y="3160909"/>
                <a:ext cx="2726003" cy="92217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CaixaDeTexto 27"/>
          <p:cNvSpPr txBox="1"/>
          <p:nvPr/>
        </p:nvSpPr>
        <p:spPr>
          <a:xfrm>
            <a:off x="5615693" y="3390025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6.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ângulo 28"/>
              <p:cNvSpPr/>
              <p:nvPr/>
            </p:nvSpPr>
            <p:spPr>
              <a:xfrm>
                <a:off x="1012387" y="4095394"/>
                <a:ext cx="1849161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5: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0,1+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Rectângulo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387" y="4095394"/>
                <a:ext cx="1849161" cy="7861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aixaDeTexto 29"/>
          <p:cNvSpPr txBox="1"/>
          <p:nvPr/>
        </p:nvSpPr>
        <p:spPr>
          <a:xfrm>
            <a:off x="723698" y="428989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7.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ângulo 30"/>
              <p:cNvSpPr/>
              <p:nvPr/>
            </p:nvSpPr>
            <p:spPr>
              <a:xfrm>
                <a:off x="3595403" y="4287789"/>
                <a:ext cx="189667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0,2: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0,01:0,5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Rectângulo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5403" y="4287789"/>
                <a:ext cx="1896673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CaixaDeTexto 31"/>
          <p:cNvSpPr txBox="1"/>
          <p:nvPr/>
        </p:nvSpPr>
        <p:spPr>
          <a:xfrm>
            <a:off x="3350864" y="4281533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8.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ângulo 32"/>
              <p:cNvSpPr/>
              <p:nvPr/>
            </p:nvSpPr>
            <p:spPr>
              <a:xfrm>
                <a:off x="5835130" y="4068899"/>
                <a:ext cx="2895921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7</m:t>
                          </m:r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pt-PT" sz="2400" i="1">
                          <a:latin typeface="Cambria Math"/>
                        </a:rPr>
                        <m:t>:</m:t>
                      </m:r>
                      <m:d>
                        <m:d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den>
                          </m:f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18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Rectângulo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5130" y="4068899"/>
                <a:ext cx="2895921" cy="92217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CaixaDeTexto 33"/>
          <p:cNvSpPr txBox="1"/>
          <p:nvPr/>
        </p:nvSpPr>
        <p:spPr>
          <a:xfrm>
            <a:off x="5625593" y="4298015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9.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ângulo 34"/>
              <p:cNvSpPr/>
              <p:nvPr/>
            </p:nvSpPr>
            <p:spPr>
              <a:xfrm>
                <a:off x="1050768" y="4935437"/>
                <a:ext cx="2191177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14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−2: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0,5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Rectângulo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768" y="4935437"/>
                <a:ext cx="2191177" cy="7861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CaixaDeTexto 35"/>
          <p:cNvSpPr txBox="1"/>
          <p:nvPr/>
        </p:nvSpPr>
        <p:spPr>
          <a:xfrm>
            <a:off x="705115" y="5138561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10.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ângulo 36"/>
              <p:cNvSpPr/>
              <p:nvPr/>
            </p:nvSpPr>
            <p:spPr>
              <a:xfrm>
                <a:off x="3669333" y="5164216"/>
                <a:ext cx="198278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2−1,5</m:t>
                          </m:r>
                        </m:e>
                      </m:d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:0,5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Rectângulo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9333" y="5164216"/>
                <a:ext cx="1982787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CaixaDeTexto 37"/>
          <p:cNvSpPr txBox="1"/>
          <p:nvPr/>
        </p:nvSpPr>
        <p:spPr>
          <a:xfrm>
            <a:off x="3337717" y="5143957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11.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ângulo 38"/>
              <p:cNvSpPr/>
              <p:nvPr/>
            </p:nvSpPr>
            <p:spPr>
              <a:xfrm>
                <a:off x="6087852" y="5003075"/>
                <a:ext cx="2242473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:0,1×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9" name="Rectângulo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7852" y="5003075"/>
                <a:ext cx="2242473" cy="786177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CaixaDeTexto 39"/>
          <p:cNvSpPr txBox="1"/>
          <p:nvPr/>
        </p:nvSpPr>
        <p:spPr>
          <a:xfrm>
            <a:off x="5628940" y="5125316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</a:t>
            </a:r>
          </a:p>
        </p:txBody>
      </p:sp>
      <p:pic>
        <p:nvPicPr>
          <p:cNvPr id="2051" name="Picture 3" descr="C:\Users\Susana\Desktop\areal\Trabalho_parte1\tarefa2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78" y="571414"/>
            <a:ext cx="16089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92534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3" grpId="0"/>
      <p:bldP spid="11" grpId="0"/>
      <p:bldP spid="12" grpId="0"/>
      <p:bldP spid="15" grpId="0"/>
      <p:bldP spid="16" grpId="0"/>
      <p:bldP spid="17" grpId="0"/>
      <p:bldP spid="19" grpId="0"/>
      <p:bldP spid="20" grpId="0"/>
      <p:bldP spid="21" grpId="0"/>
      <p:bldP spid="25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3" y="1498175"/>
            <a:ext cx="806489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Calcula o valor de cada uma das expressões numéricas seguintes.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endParaRPr lang="pt-PT" sz="1000" b="1" dirty="0">
              <a:solidFill>
                <a:srgbClr val="C00000"/>
              </a:solidFill>
            </a:endParaRPr>
          </a:p>
          <a:p>
            <a:pPr algn="just"/>
            <a:r>
              <a:rPr lang="pt-PT" sz="2400" b="1" dirty="0">
                <a:solidFill>
                  <a:srgbClr val="C00000"/>
                </a:solidFill>
              </a:rPr>
              <a:t>     </a:t>
            </a:r>
            <a:endParaRPr lang="pt-PT" sz="2400" b="1" i="1" dirty="0">
              <a:solidFill>
                <a:srgbClr val="002060"/>
              </a:solidFill>
            </a:endParaRPr>
          </a:p>
          <a:p>
            <a:pPr algn="just"/>
            <a:r>
              <a:rPr lang="pt-PT" sz="2400" i="1" dirty="0">
                <a:solidFill>
                  <a:srgbClr val="C00000"/>
                </a:solidFill>
              </a:rPr>
              <a:t>     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950341" y="2341855"/>
                <a:ext cx="1041182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4</m:t>
                      </m:r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341" y="2341855"/>
                <a:ext cx="1041182" cy="78380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aixaDeTexto 16"/>
          <p:cNvSpPr txBox="1"/>
          <p:nvPr/>
        </p:nvSpPr>
        <p:spPr>
          <a:xfrm>
            <a:off x="717851" y="2532644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1.</a:t>
            </a:r>
          </a:p>
        </p:txBody>
      </p:sp>
      <p:sp>
        <p:nvSpPr>
          <p:cNvPr id="42" name="CaixaDeTexto 41"/>
          <p:cNvSpPr txBox="1"/>
          <p:nvPr/>
        </p:nvSpPr>
        <p:spPr>
          <a:xfrm>
            <a:off x="1944140" y="2531938"/>
            <a:ext cx="540000" cy="46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aixaDeTexto 43"/>
              <p:cNvSpPr txBox="1"/>
              <p:nvPr/>
            </p:nvSpPr>
            <p:spPr>
              <a:xfrm>
                <a:off x="1986546" y="2556817"/>
                <a:ext cx="4513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4" name="CaixaDeTexto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6546" y="2556817"/>
                <a:ext cx="451389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Grupo 44"/>
          <p:cNvGrpSpPr/>
          <p:nvPr/>
        </p:nvGrpSpPr>
        <p:grpSpPr>
          <a:xfrm>
            <a:off x="1074423" y="3220161"/>
            <a:ext cx="592922" cy="1129211"/>
            <a:chOff x="4442216" y="2160827"/>
            <a:chExt cx="592922" cy="4096987"/>
          </a:xfrm>
        </p:grpSpPr>
        <p:cxnSp>
          <p:nvCxnSpPr>
            <p:cNvPr id="46" name="Conexão recta 4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xão recta 46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xão recta 47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ângulo 48"/>
              <p:cNvSpPr/>
              <p:nvPr/>
            </p:nvSpPr>
            <p:spPr>
              <a:xfrm>
                <a:off x="1102741" y="3361741"/>
                <a:ext cx="1041182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4</m:t>
                      </m:r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9" name="Rectângulo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741" y="3361741"/>
                <a:ext cx="1041182" cy="78380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ângulo 49"/>
              <p:cNvSpPr/>
              <p:nvPr/>
            </p:nvSpPr>
            <p:spPr>
              <a:xfrm>
                <a:off x="1907704" y="3523666"/>
                <a:ext cx="126457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4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×2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0" name="Rectângulo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3523666"/>
                <a:ext cx="1264577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ângulo 50"/>
              <p:cNvSpPr/>
              <p:nvPr/>
            </p:nvSpPr>
            <p:spPr>
              <a:xfrm>
                <a:off x="2943191" y="3523666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1" name="Rectângulo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191" y="3523666"/>
                <a:ext cx="423513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ângulo 51"/>
              <p:cNvSpPr/>
              <p:nvPr/>
            </p:nvSpPr>
            <p:spPr>
              <a:xfrm>
                <a:off x="4742754" y="2354986"/>
                <a:ext cx="108652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2" name="Rectângulo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2754" y="2354986"/>
                <a:ext cx="1086521" cy="78380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CaixaDeTexto 52"/>
          <p:cNvSpPr txBox="1"/>
          <p:nvPr/>
        </p:nvSpPr>
        <p:spPr>
          <a:xfrm>
            <a:off x="4519492" y="253660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2.</a:t>
            </a:r>
          </a:p>
        </p:txBody>
      </p:sp>
      <p:grpSp>
        <p:nvGrpSpPr>
          <p:cNvPr id="54" name="Grupo 53"/>
          <p:cNvGrpSpPr/>
          <p:nvPr/>
        </p:nvGrpSpPr>
        <p:grpSpPr>
          <a:xfrm>
            <a:off x="4923938" y="3220161"/>
            <a:ext cx="592922" cy="1129211"/>
            <a:chOff x="4442216" y="2160827"/>
            <a:chExt cx="592922" cy="4096987"/>
          </a:xfrm>
        </p:grpSpPr>
        <p:cxnSp>
          <p:nvCxnSpPr>
            <p:cNvPr id="55" name="Conexão recta 54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xão recta 55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xão recta 56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ângulo 57"/>
              <p:cNvSpPr/>
              <p:nvPr/>
            </p:nvSpPr>
            <p:spPr>
              <a:xfrm>
                <a:off x="4923938" y="3392864"/>
                <a:ext cx="1041182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8" name="Rectângulo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3938" y="3392864"/>
                <a:ext cx="1041182" cy="78380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ângulo 58"/>
              <p:cNvSpPr/>
              <p:nvPr/>
            </p:nvSpPr>
            <p:spPr>
              <a:xfrm>
                <a:off x="5764451" y="3392008"/>
                <a:ext cx="1264577" cy="7824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9" name="Rectângulo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4451" y="3392008"/>
                <a:ext cx="1264577" cy="782458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ângulo 59"/>
              <p:cNvSpPr/>
              <p:nvPr/>
            </p:nvSpPr>
            <p:spPr>
              <a:xfrm>
                <a:off x="6811991" y="3553933"/>
                <a:ext cx="126457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 panose="02040503050406030204" pitchFamily="18" charset="0"/>
                          <a:ea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0" name="Rectângulo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1991" y="3553933"/>
                <a:ext cx="1264577" cy="46166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ângulo 60"/>
              <p:cNvSpPr/>
              <p:nvPr/>
            </p:nvSpPr>
            <p:spPr>
              <a:xfrm>
                <a:off x="7822426" y="3553933"/>
                <a:ext cx="4235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1" name="Rectângulo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2426" y="3553933"/>
                <a:ext cx="423514" cy="46166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CaixaDeTexto 61"/>
          <p:cNvSpPr txBox="1"/>
          <p:nvPr/>
        </p:nvSpPr>
        <p:spPr>
          <a:xfrm>
            <a:off x="5741142" y="2522413"/>
            <a:ext cx="540000" cy="46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CaixaDeTexto 62"/>
              <p:cNvSpPr txBox="1"/>
              <p:nvPr/>
            </p:nvSpPr>
            <p:spPr>
              <a:xfrm>
                <a:off x="5735923" y="2547292"/>
                <a:ext cx="4513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3" name="CaixaDeTexto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5923" y="2547292"/>
                <a:ext cx="451389" cy="46166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4" name="Picture 3" descr="C:\Users\Susana\Desktop\areal\Trabalho_parte1\tarefa2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78" y="571414"/>
            <a:ext cx="16089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685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9" grpId="0"/>
      <p:bldP spid="50" grpId="0"/>
      <p:bldP spid="51" grpId="0"/>
      <p:bldP spid="52" grpId="0"/>
      <p:bldP spid="53" grpId="0"/>
      <p:bldP spid="58" grpId="0"/>
      <p:bldP spid="59" grpId="0"/>
      <p:bldP spid="60" grpId="0"/>
      <p:bldP spid="61" grpId="0"/>
      <p:bldP spid="62" grpId="0" animBg="1"/>
      <p:bldP spid="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3" y="1498175"/>
            <a:ext cx="806489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Calcula o valor de cada uma das expressões numéricas seguintes.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endParaRPr lang="pt-PT" sz="1000" b="1" dirty="0">
              <a:solidFill>
                <a:srgbClr val="C00000"/>
              </a:solidFill>
            </a:endParaRPr>
          </a:p>
          <a:p>
            <a:pPr algn="just"/>
            <a:r>
              <a:rPr lang="pt-PT" sz="2400" b="1" dirty="0">
                <a:solidFill>
                  <a:srgbClr val="C00000"/>
                </a:solidFill>
              </a:rPr>
              <a:t>     </a:t>
            </a:r>
            <a:endParaRPr lang="pt-PT" sz="2400" b="1" i="1" dirty="0">
              <a:solidFill>
                <a:srgbClr val="002060"/>
              </a:solidFill>
            </a:endParaRPr>
          </a:p>
          <a:p>
            <a:pPr algn="just"/>
            <a:r>
              <a:rPr lang="pt-PT" sz="2400" i="1" dirty="0">
                <a:solidFill>
                  <a:srgbClr val="C00000"/>
                </a:solidFill>
              </a:rPr>
              <a:t>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ângulo 28"/>
              <p:cNvSpPr/>
              <p:nvPr/>
            </p:nvSpPr>
            <p:spPr>
              <a:xfrm>
                <a:off x="989115" y="2296821"/>
                <a:ext cx="1981633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Rectângulo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115" y="2296821"/>
                <a:ext cx="1981633" cy="9221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aixaDeTexto 29"/>
          <p:cNvSpPr txBox="1"/>
          <p:nvPr/>
        </p:nvSpPr>
        <p:spPr>
          <a:xfrm>
            <a:off x="731790" y="254276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CaixaDeTexto 41"/>
          <p:cNvSpPr txBox="1"/>
          <p:nvPr/>
        </p:nvSpPr>
        <p:spPr>
          <a:xfrm>
            <a:off x="2919882" y="2531938"/>
            <a:ext cx="540000" cy="46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aixaDeTexto 43"/>
              <p:cNvSpPr txBox="1"/>
              <p:nvPr/>
            </p:nvSpPr>
            <p:spPr>
              <a:xfrm>
                <a:off x="2962288" y="2556817"/>
                <a:ext cx="4513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4" name="CaixaDeTexto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2288" y="2556817"/>
                <a:ext cx="451389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Grupo 44"/>
          <p:cNvGrpSpPr/>
          <p:nvPr/>
        </p:nvGrpSpPr>
        <p:grpSpPr>
          <a:xfrm>
            <a:off x="1074423" y="3296361"/>
            <a:ext cx="592922" cy="1572799"/>
            <a:chOff x="4442216" y="2160827"/>
            <a:chExt cx="592922" cy="4096987"/>
          </a:xfrm>
        </p:grpSpPr>
        <p:cxnSp>
          <p:nvCxnSpPr>
            <p:cNvPr id="46" name="Conexão recta 4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xão recta 46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xão recta 47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ângulo 30"/>
              <p:cNvSpPr/>
              <p:nvPr/>
            </p:nvSpPr>
            <p:spPr>
              <a:xfrm>
                <a:off x="1084365" y="3439821"/>
                <a:ext cx="1981633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Rectângulo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365" y="3439821"/>
                <a:ext cx="1981633" cy="92217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ângulo 31"/>
              <p:cNvSpPr/>
              <p:nvPr/>
            </p:nvSpPr>
            <p:spPr>
              <a:xfrm>
                <a:off x="2806391" y="3439821"/>
                <a:ext cx="1981633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Rectângulo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6391" y="3439821"/>
                <a:ext cx="1981633" cy="92217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1692612" y="4347569"/>
                <a:ext cx="574637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𝟐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2612" y="4347569"/>
                <a:ext cx="574637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ângulo 33"/>
              <p:cNvSpPr/>
              <p:nvPr/>
            </p:nvSpPr>
            <p:spPr>
              <a:xfrm>
                <a:off x="4615180" y="3481489"/>
                <a:ext cx="1264577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9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</a:rPr>
                        <m:t>4=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Rectângulo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5180" y="3481489"/>
                <a:ext cx="1264577" cy="78380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ângulo 34"/>
              <p:cNvSpPr/>
              <p:nvPr/>
            </p:nvSpPr>
            <p:spPr>
              <a:xfrm>
                <a:off x="5690720" y="3481489"/>
                <a:ext cx="908134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36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Rectângulo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720" y="3481489"/>
                <a:ext cx="908134" cy="78380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ângulo 35"/>
              <p:cNvSpPr/>
              <p:nvPr/>
            </p:nvSpPr>
            <p:spPr>
              <a:xfrm>
                <a:off x="6420760" y="3662464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Rectângulo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760" y="3662464"/>
                <a:ext cx="423513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" name="Picture 3" descr="C:\Users\Susana\Desktop\areal\Trabalho_parte1\tarefa2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78" y="571414"/>
            <a:ext cx="16089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09182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31" grpId="0"/>
      <p:bldP spid="32" grpId="0"/>
      <p:bldP spid="33" grpId="0" animBg="1"/>
      <p:bldP spid="34" grpId="0"/>
      <p:bldP spid="35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3" y="1498175"/>
            <a:ext cx="806489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Calcula o valor de cada uma das expressões numéricas seguintes.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endParaRPr lang="pt-PT" sz="1000" b="1" dirty="0">
              <a:solidFill>
                <a:srgbClr val="C00000"/>
              </a:solidFill>
            </a:endParaRPr>
          </a:p>
          <a:p>
            <a:pPr algn="just"/>
            <a:r>
              <a:rPr lang="pt-PT" sz="2400" b="1" dirty="0">
                <a:solidFill>
                  <a:srgbClr val="C00000"/>
                </a:solidFill>
              </a:rPr>
              <a:t>     </a:t>
            </a:r>
            <a:endParaRPr lang="pt-PT" sz="2400" b="1" i="1" dirty="0">
              <a:solidFill>
                <a:srgbClr val="002060"/>
              </a:solidFill>
            </a:endParaRPr>
          </a:p>
          <a:p>
            <a:pPr algn="just"/>
            <a:r>
              <a:rPr lang="pt-PT" sz="2400" i="1" dirty="0">
                <a:solidFill>
                  <a:srgbClr val="C00000"/>
                </a:solidFill>
              </a:rPr>
              <a:t>     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54" name="Grupo 53"/>
          <p:cNvGrpSpPr/>
          <p:nvPr/>
        </p:nvGrpSpPr>
        <p:grpSpPr>
          <a:xfrm>
            <a:off x="1136509" y="3410661"/>
            <a:ext cx="592922" cy="2322595"/>
            <a:chOff x="4442216" y="2160827"/>
            <a:chExt cx="592922" cy="4096987"/>
          </a:xfrm>
        </p:grpSpPr>
        <p:cxnSp>
          <p:nvCxnSpPr>
            <p:cNvPr id="55" name="Conexão recta 54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xão recta 55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xão recta 56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ângulo 36"/>
              <p:cNvSpPr/>
              <p:nvPr/>
            </p:nvSpPr>
            <p:spPr>
              <a:xfrm>
                <a:off x="1031616" y="2406030"/>
                <a:ext cx="3382208" cy="791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:2=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        </m:t>
                          </m:r>
                        </m:num>
                        <m:den/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Rectângulo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616" y="2406030"/>
                <a:ext cx="3382208" cy="79130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CaixaDeTexto 37"/>
          <p:cNvSpPr txBox="1"/>
          <p:nvPr/>
        </p:nvSpPr>
        <p:spPr>
          <a:xfrm>
            <a:off x="755576" y="2540268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4.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ângulo 38"/>
              <p:cNvSpPr/>
              <p:nvPr/>
            </p:nvSpPr>
            <p:spPr>
              <a:xfrm>
                <a:off x="1145916" y="3467811"/>
                <a:ext cx="2690801" cy="791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:2=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9" name="Rectângulo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916" y="3467811"/>
                <a:ext cx="2690801" cy="79130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ângulo 39"/>
              <p:cNvSpPr/>
              <p:nvPr/>
            </p:nvSpPr>
            <p:spPr>
              <a:xfrm>
                <a:off x="3598788" y="3473078"/>
                <a:ext cx="2164439" cy="791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:2=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0" name="Rectângulo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8788" y="3473078"/>
                <a:ext cx="2164439" cy="79130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ângulo 27"/>
              <p:cNvSpPr/>
              <p:nvPr/>
            </p:nvSpPr>
            <p:spPr>
              <a:xfrm>
                <a:off x="5575913" y="3473078"/>
                <a:ext cx="2336537" cy="791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Rectângulo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5913" y="3473078"/>
                <a:ext cx="2336537" cy="79130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ângulo 40"/>
              <p:cNvSpPr/>
              <p:nvPr/>
            </p:nvSpPr>
            <p:spPr>
              <a:xfrm>
                <a:off x="1145145" y="4416785"/>
                <a:ext cx="2124877" cy="791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1" name="Rectângulo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145" y="4416785"/>
                <a:ext cx="2124877" cy="79130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aixaDeTexto 48"/>
              <p:cNvSpPr txBox="1"/>
              <p:nvPr/>
            </p:nvSpPr>
            <p:spPr>
              <a:xfrm>
                <a:off x="1283321" y="5291916"/>
                <a:ext cx="574637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𝟐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49" name="CaixaDeTexto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3321" y="5291916"/>
                <a:ext cx="574637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ângulo 49"/>
              <p:cNvSpPr/>
              <p:nvPr/>
            </p:nvSpPr>
            <p:spPr>
              <a:xfrm>
                <a:off x="3059548" y="4416785"/>
                <a:ext cx="1980094" cy="791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18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0" name="Rectângulo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548" y="4416785"/>
                <a:ext cx="1980094" cy="79130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ângulo 50"/>
              <p:cNvSpPr/>
              <p:nvPr/>
            </p:nvSpPr>
            <p:spPr>
              <a:xfrm>
                <a:off x="4833846" y="4416785"/>
                <a:ext cx="1444113" cy="791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1" name="Rectângulo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3846" y="4416785"/>
                <a:ext cx="1444113" cy="79130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ângulo 51"/>
              <p:cNvSpPr/>
              <p:nvPr/>
            </p:nvSpPr>
            <p:spPr>
              <a:xfrm>
                <a:off x="6080382" y="4416785"/>
                <a:ext cx="908133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2" name="Rectângulo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0382" y="4416785"/>
                <a:ext cx="908133" cy="78380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ângulo 52"/>
              <p:cNvSpPr/>
              <p:nvPr/>
            </p:nvSpPr>
            <p:spPr>
              <a:xfrm>
                <a:off x="6813807" y="4416785"/>
                <a:ext cx="423513" cy="791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3" name="Rectângulo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3807" y="4416785"/>
                <a:ext cx="423513" cy="79130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CaixaDeTexto 57"/>
              <p:cNvSpPr txBox="1"/>
              <p:nvPr/>
            </p:nvSpPr>
            <p:spPr>
              <a:xfrm>
                <a:off x="6270637" y="5210114"/>
                <a:ext cx="574637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𝟐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58" name="CaixaDeTexto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0637" y="5210114"/>
                <a:ext cx="574637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CaixaDeTexto 58"/>
          <p:cNvSpPr txBox="1"/>
          <p:nvPr/>
        </p:nvSpPr>
        <p:spPr>
          <a:xfrm>
            <a:off x="3715753" y="2879467"/>
            <a:ext cx="540000" cy="46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PT" sz="2400" dirty="0"/>
          </a:p>
        </p:txBody>
      </p:sp>
      <p:sp>
        <p:nvSpPr>
          <p:cNvPr id="60" name="CaixaDeTexto 59"/>
          <p:cNvSpPr txBox="1"/>
          <p:nvPr/>
        </p:nvSpPr>
        <p:spPr>
          <a:xfrm>
            <a:off x="3718865" y="2360352"/>
            <a:ext cx="540000" cy="46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CaixaDeTexto 60"/>
              <p:cNvSpPr txBox="1"/>
              <p:nvPr/>
            </p:nvSpPr>
            <p:spPr>
              <a:xfrm>
                <a:off x="3751890" y="2898517"/>
                <a:ext cx="4513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1" name="CaixaDeTexto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1890" y="2898517"/>
                <a:ext cx="451389" cy="46166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aixaDeTexto 61"/>
              <p:cNvSpPr txBox="1"/>
              <p:nvPr/>
            </p:nvSpPr>
            <p:spPr>
              <a:xfrm>
                <a:off x="3761271" y="2385231"/>
                <a:ext cx="4513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2" name="CaixaDeTexto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1271" y="2385231"/>
                <a:ext cx="451389" cy="46166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3" name="Picture 3" descr="C:\Users\Susana\Desktop\areal\Trabalho_parte1\tarefa2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78" y="571414"/>
            <a:ext cx="16089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12106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28" grpId="0"/>
      <p:bldP spid="41" grpId="0"/>
      <p:bldP spid="49" grpId="0" animBg="1"/>
      <p:bldP spid="50" grpId="0"/>
      <p:bldP spid="51" grpId="0"/>
      <p:bldP spid="52" grpId="0"/>
      <p:bldP spid="53" grpId="0"/>
      <p:bldP spid="58" grpId="0" animBg="1"/>
      <p:bldP spid="61" grpId="0"/>
      <p:bldP spid="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3" y="1498175"/>
            <a:ext cx="806489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Calcula o valor de cada uma das expressões numéricas seguintes.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endParaRPr lang="pt-PT" sz="1000" b="1" dirty="0">
              <a:solidFill>
                <a:srgbClr val="C00000"/>
              </a:solidFill>
            </a:endParaRPr>
          </a:p>
          <a:p>
            <a:pPr algn="just"/>
            <a:r>
              <a:rPr lang="pt-PT" sz="2400" b="1" dirty="0">
                <a:solidFill>
                  <a:srgbClr val="C00000"/>
                </a:solidFill>
              </a:rPr>
              <a:t>     </a:t>
            </a:r>
            <a:endParaRPr lang="pt-PT" sz="2400" b="1" i="1" dirty="0">
              <a:solidFill>
                <a:srgbClr val="002060"/>
              </a:solidFill>
            </a:endParaRPr>
          </a:p>
          <a:p>
            <a:pPr algn="just"/>
            <a:r>
              <a:rPr lang="pt-PT" sz="2400" i="1" dirty="0">
                <a:solidFill>
                  <a:srgbClr val="C00000"/>
                </a:solidFill>
              </a:rPr>
              <a:t>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ângulo 28"/>
              <p:cNvSpPr/>
              <p:nvPr/>
            </p:nvSpPr>
            <p:spPr>
              <a:xfrm>
                <a:off x="1038463" y="2462730"/>
                <a:ext cx="2606804" cy="7936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        </m:t>
                          </m:r>
                        </m:num>
                        <m:den/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Rectângulo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463" y="2462730"/>
                <a:ext cx="2606804" cy="79367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54" name="Grupo 53"/>
          <p:cNvGrpSpPr/>
          <p:nvPr/>
        </p:nvGrpSpPr>
        <p:grpSpPr>
          <a:xfrm>
            <a:off x="1136509" y="3410661"/>
            <a:ext cx="592922" cy="1039701"/>
            <a:chOff x="4442216" y="2160827"/>
            <a:chExt cx="592922" cy="4096987"/>
          </a:xfrm>
        </p:grpSpPr>
        <p:cxnSp>
          <p:nvCxnSpPr>
            <p:cNvPr id="55" name="Conexão recta 54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xão recta 55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xão recta 56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CaixaDeTexto 57"/>
              <p:cNvSpPr txBox="1"/>
              <p:nvPr/>
            </p:nvSpPr>
            <p:spPr>
              <a:xfrm>
                <a:off x="6187905" y="4265696"/>
                <a:ext cx="574637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𝟐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58" name="CaixaDeTexto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7905" y="4265696"/>
                <a:ext cx="574637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CaixaDeTexto 58"/>
          <p:cNvSpPr txBox="1"/>
          <p:nvPr/>
        </p:nvSpPr>
        <p:spPr>
          <a:xfrm>
            <a:off x="2981535" y="2927092"/>
            <a:ext cx="540000" cy="46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PT" sz="2400" dirty="0"/>
          </a:p>
        </p:txBody>
      </p:sp>
      <p:sp>
        <p:nvSpPr>
          <p:cNvPr id="60" name="CaixaDeTexto 59"/>
          <p:cNvSpPr txBox="1"/>
          <p:nvPr/>
        </p:nvSpPr>
        <p:spPr>
          <a:xfrm>
            <a:off x="2984647" y="2407977"/>
            <a:ext cx="540000" cy="46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CaixaDeTexto 60"/>
              <p:cNvSpPr txBox="1"/>
              <p:nvPr/>
            </p:nvSpPr>
            <p:spPr>
              <a:xfrm>
                <a:off x="3017672" y="2946142"/>
                <a:ext cx="4513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1" name="CaixaDeTexto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7672" y="2946142"/>
                <a:ext cx="451389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aixaDeTexto 61"/>
              <p:cNvSpPr txBox="1"/>
              <p:nvPr/>
            </p:nvSpPr>
            <p:spPr>
              <a:xfrm>
                <a:off x="3027053" y="2432856"/>
                <a:ext cx="4513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2" name="CaixaDeTexto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7053" y="2432856"/>
                <a:ext cx="451389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aixaDeTexto 29"/>
          <p:cNvSpPr txBox="1"/>
          <p:nvPr/>
        </p:nvSpPr>
        <p:spPr>
          <a:xfrm>
            <a:off x="755576" y="2587071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5.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ângulo 30"/>
              <p:cNvSpPr/>
              <p:nvPr/>
            </p:nvSpPr>
            <p:spPr>
              <a:xfrm>
                <a:off x="1143405" y="3481892"/>
                <a:ext cx="1982722" cy="7936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Rectângulo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405" y="3481892"/>
                <a:ext cx="1982722" cy="79367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ângulo 31"/>
              <p:cNvSpPr/>
              <p:nvPr/>
            </p:nvSpPr>
            <p:spPr>
              <a:xfrm>
                <a:off x="2949318" y="3481892"/>
                <a:ext cx="2326919" cy="7936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Rectângulo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9318" y="3481892"/>
                <a:ext cx="2326919" cy="79367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ângulo 32"/>
              <p:cNvSpPr/>
              <p:nvPr/>
            </p:nvSpPr>
            <p:spPr>
              <a:xfrm>
                <a:off x="5053393" y="3481892"/>
                <a:ext cx="1274195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Rectângulo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3393" y="3481892"/>
                <a:ext cx="1274195" cy="78380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ângulo 33"/>
              <p:cNvSpPr/>
              <p:nvPr/>
            </p:nvSpPr>
            <p:spPr>
              <a:xfrm>
                <a:off x="6106117" y="3481892"/>
                <a:ext cx="738215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Rectângulo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6117" y="3481892"/>
                <a:ext cx="738215" cy="78380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ângulo 34"/>
              <p:cNvSpPr/>
              <p:nvPr/>
            </p:nvSpPr>
            <p:spPr>
              <a:xfrm>
                <a:off x="6639517" y="3481892"/>
                <a:ext cx="423513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Rectângulo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9517" y="3481892"/>
                <a:ext cx="423513" cy="78380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Picture 3" descr="C:\Users\Susana\Desktop\areal\Trabalho_parte1\tarefa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78" y="571414"/>
            <a:ext cx="16089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89801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1" grpId="0"/>
      <p:bldP spid="62" grpId="0"/>
      <p:bldP spid="31" grpId="0"/>
      <p:bldP spid="32" grpId="0"/>
      <p:bldP spid="33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3" y="1498175"/>
            <a:ext cx="806489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Calcula o valor de cada uma das expressões numéricas seguintes.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endParaRPr lang="pt-PT" sz="1000" b="1" dirty="0">
              <a:solidFill>
                <a:srgbClr val="C00000"/>
              </a:solidFill>
            </a:endParaRPr>
          </a:p>
          <a:p>
            <a:pPr algn="just"/>
            <a:r>
              <a:rPr lang="pt-PT" sz="2400" b="1" dirty="0">
                <a:solidFill>
                  <a:srgbClr val="C00000"/>
                </a:solidFill>
              </a:rPr>
              <a:t>     </a:t>
            </a:r>
            <a:endParaRPr lang="pt-PT" sz="2400" b="1" i="1" dirty="0">
              <a:solidFill>
                <a:srgbClr val="002060"/>
              </a:solidFill>
            </a:endParaRPr>
          </a:p>
          <a:p>
            <a:pPr algn="just"/>
            <a:r>
              <a:rPr lang="pt-PT" sz="2400" i="1" dirty="0">
                <a:solidFill>
                  <a:srgbClr val="C00000"/>
                </a:solidFill>
              </a:rPr>
              <a:t>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ângulo 21"/>
              <p:cNvSpPr/>
              <p:nvPr/>
            </p:nvSpPr>
            <p:spPr>
              <a:xfrm>
                <a:off x="957096" y="2407977"/>
                <a:ext cx="3664785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pt-PT" sz="2400" i="1">
                          <a:latin typeface="Cambria Math"/>
                        </a:rPr>
                        <m:t>:</m:t>
                      </m:r>
                      <m:d>
                        <m:d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den>
                          </m:f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       </m:t>
                          </m:r>
                        </m:num>
                        <m:den/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Rectângulo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096" y="2407977"/>
                <a:ext cx="3664785" cy="9221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54" name="Grupo 53"/>
          <p:cNvGrpSpPr/>
          <p:nvPr/>
        </p:nvGrpSpPr>
        <p:grpSpPr>
          <a:xfrm>
            <a:off x="1136509" y="3410661"/>
            <a:ext cx="592922" cy="2322595"/>
            <a:chOff x="4442216" y="2160827"/>
            <a:chExt cx="592922" cy="4096987"/>
          </a:xfrm>
        </p:grpSpPr>
        <p:cxnSp>
          <p:nvCxnSpPr>
            <p:cNvPr id="55" name="Conexão recta 54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xão recta 55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xão recta 56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CaixaDeTexto 57"/>
              <p:cNvSpPr txBox="1"/>
              <p:nvPr/>
            </p:nvSpPr>
            <p:spPr>
              <a:xfrm>
                <a:off x="1445307" y="4377412"/>
                <a:ext cx="574637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𝟒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58" name="CaixaDeTexto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5307" y="4377412"/>
                <a:ext cx="574637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CaixaDeTexto 58"/>
          <p:cNvSpPr txBox="1"/>
          <p:nvPr/>
        </p:nvSpPr>
        <p:spPr>
          <a:xfrm>
            <a:off x="3931866" y="2917567"/>
            <a:ext cx="540000" cy="46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PT" sz="2400" dirty="0"/>
          </a:p>
        </p:txBody>
      </p:sp>
      <p:sp>
        <p:nvSpPr>
          <p:cNvPr id="60" name="CaixaDeTexto 59"/>
          <p:cNvSpPr txBox="1"/>
          <p:nvPr/>
        </p:nvSpPr>
        <p:spPr>
          <a:xfrm>
            <a:off x="3934978" y="2398452"/>
            <a:ext cx="540000" cy="46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CaixaDeTexto 60"/>
              <p:cNvSpPr txBox="1"/>
              <p:nvPr/>
            </p:nvSpPr>
            <p:spPr>
              <a:xfrm>
                <a:off x="3968003" y="2936617"/>
                <a:ext cx="4513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1" name="CaixaDeTexto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003" y="2936617"/>
                <a:ext cx="451389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aixaDeTexto 61"/>
              <p:cNvSpPr txBox="1"/>
              <p:nvPr/>
            </p:nvSpPr>
            <p:spPr>
              <a:xfrm>
                <a:off x="3977384" y="2423331"/>
                <a:ext cx="4513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2" name="CaixaDeTexto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384" y="2423331"/>
                <a:ext cx="451389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667" r="-18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aixaDeTexto 22"/>
          <p:cNvSpPr txBox="1"/>
          <p:nvPr/>
        </p:nvSpPr>
        <p:spPr>
          <a:xfrm>
            <a:off x="711934" y="2637093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6.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ângulo 23"/>
              <p:cNvSpPr/>
              <p:nvPr/>
            </p:nvSpPr>
            <p:spPr>
              <a:xfrm>
                <a:off x="1147596" y="3468452"/>
                <a:ext cx="3040704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pt-PT" sz="2400" i="1">
                          <a:latin typeface="Cambria Math"/>
                        </a:rPr>
                        <m:t>:</m:t>
                      </m:r>
                      <m:d>
                        <m:d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den>
                          </m:f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Rectângulo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596" y="3468452"/>
                <a:ext cx="3040704" cy="92217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ângulo 24"/>
              <p:cNvSpPr/>
              <p:nvPr/>
            </p:nvSpPr>
            <p:spPr>
              <a:xfrm>
                <a:off x="3979568" y="3468452"/>
                <a:ext cx="3210623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pt-PT" sz="2400" i="1">
                          <a:latin typeface="Cambria Math"/>
                        </a:rPr>
                        <m:t>:</m:t>
                      </m:r>
                      <m:d>
                        <m:d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den>
                          </m:f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den>
                          </m:f>
                        </m:e>
                      </m:d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Rectângulo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9568" y="3468452"/>
                <a:ext cx="3210623" cy="92217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3131840" y="4377015"/>
                <a:ext cx="574637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𝟒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4377015"/>
                <a:ext cx="574637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ângulo 26"/>
              <p:cNvSpPr/>
              <p:nvPr/>
            </p:nvSpPr>
            <p:spPr>
              <a:xfrm>
                <a:off x="6970967" y="3518817"/>
                <a:ext cx="1432315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11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Rectângulo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0967" y="3518817"/>
                <a:ext cx="1432315" cy="78380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ângulo 27"/>
              <p:cNvSpPr/>
              <p:nvPr/>
            </p:nvSpPr>
            <p:spPr>
              <a:xfrm>
                <a:off x="1157570" y="4821535"/>
                <a:ext cx="1577098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11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Rectângulo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70" y="4821535"/>
                <a:ext cx="1577098" cy="78380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ixaDeTexto 35"/>
              <p:cNvSpPr txBox="1"/>
              <p:nvPr/>
            </p:nvSpPr>
            <p:spPr>
              <a:xfrm>
                <a:off x="7596336" y="4376618"/>
                <a:ext cx="574637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𝟔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36" name="CaixaDeTexto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4376618"/>
                <a:ext cx="574637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ângulo 36"/>
              <p:cNvSpPr/>
              <p:nvPr/>
            </p:nvSpPr>
            <p:spPr>
              <a:xfrm>
                <a:off x="2565905" y="4821535"/>
                <a:ext cx="1434495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11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</a:rPr>
                        <m:t>×2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Rectângulo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5905" y="4821535"/>
                <a:ext cx="1434495" cy="783804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ângulo 37"/>
              <p:cNvSpPr/>
              <p:nvPr/>
            </p:nvSpPr>
            <p:spPr>
              <a:xfrm>
                <a:off x="3785577" y="4821535"/>
                <a:ext cx="908134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22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8" name="Rectângulo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5577" y="4821535"/>
                <a:ext cx="908134" cy="78380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aixaDeTexto 38"/>
              <p:cNvSpPr txBox="1"/>
              <p:nvPr/>
            </p:nvSpPr>
            <p:spPr>
              <a:xfrm>
                <a:off x="4084657" y="5575974"/>
                <a:ext cx="574637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𝟐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39" name="CaixaDeTexto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657" y="5575974"/>
                <a:ext cx="574637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ângulo 39"/>
              <p:cNvSpPr/>
              <p:nvPr/>
            </p:nvSpPr>
            <p:spPr>
              <a:xfrm>
                <a:off x="4456559" y="4821535"/>
                <a:ext cx="593432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0" name="Rectângulo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559" y="4821535"/>
                <a:ext cx="593432" cy="783804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" name="Picture 3" descr="C:\Users\Susana\Desktop\areal\Trabalho_parte1\tarefa2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78" y="571414"/>
            <a:ext cx="16089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9230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1" grpId="0"/>
      <p:bldP spid="62" grpId="0"/>
      <p:bldP spid="24" grpId="0"/>
      <p:bldP spid="25" grpId="0"/>
      <p:bldP spid="26" grpId="0" animBg="1"/>
      <p:bldP spid="27" grpId="0"/>
      <p:bldP spid="28" grpId="0"/>
      <p:bldP spid="36" grpId="0" animBg="1"/>
      <p:bldP spid="37" grpId="0"/>
      <p:bldP spid="38" grpId="0"/>
      <p:bldP spid="39" grpId="0" animBg="1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3" y="1498175"/>
            <a:ext cx="806489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Calcula o valor de cada uma das expressões numéricas seguintes.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endParaRPr lang="pt-PT" sz="1000" b="1" dirty="0">
              <a:solidFill>
                <a:srgbClr val="C00000"/>
              </a:solidFill>
            </a:endParaRPr>
          </a:p>
          <a:p>
            <a:pPr algn="just"/>
            <a:r>
              <a:rPr lang="pt-PT" sz="2400" b="1" dirty="0">
                <a:solidFill>
                  <a:srgbClr val="C00000"/>
                </a:solidFill>
              </a:rPr>
              <a:t>     </a:t>
            </a:r>
            <a:endParaRPr lang="pt-PT" sz="2400" b="1" i="1" dirty="0">
              <a:solidFill>
                <a:srgbClr val="002060"/>
              </a:solidFill>
            </a:endParaRPr>
          </a:p>
          <a:p>
            <a:pPr algn="just"/>
            <a:r>
              <a:rPr lang="pt-PT" sz="2400" i="1" dirty="0">
                <a:solidFill>
                  <a:srgbClr val="C00000"/>
                </a:solidFill>
              </a:rPr>
              <a:t>     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54" name="Grupo 53"/>
          <p:cNvGrpSpPr/>
          <p:nvPr/>
        </p:nvGrpSpPr>
        <p:grpSpPr>
          <a:xfrm>
            <a:off x="1136509" y="3410661"/>
            <a:ext cx="592922" cy="1161297"/>
            <a:chOff x="4442216" y="2160827"/>
            <a:chExt cx="592922" cy="4096987"/>
          </a:xfrm>
        </p:grpSpPr>
        <p:cxnSp>
          <p:nvCxnSpPr>
            <p:cNvPr id="55" name="Conexão recta 54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xão recta 55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xão recta 56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ângulo 28"/>
              <p:cNvSpPr/>
              <p:nvPr/>
            </p:nvSpPr>
            <p:spPr>
              <a:xfrm>
                <a:off x="1012387" y="2348880"/>
                <a:ext cx="2163862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5: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0,1+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Rectângulo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387" y="2348880"/>
                <a:ext cx="2163862" cy="7861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aixaDeTexto 29"/>
          <p:cNvSpPr txBox="1"/>
          <p:nvPr/>
        </p:nvSpPr>
        <p:spPr>
          <a:xfrm>
            <a:off x="723698" y="2543378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7.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3131840" y="2531938"/>
            <a:ext cx="540000" cy="46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3163613" y="2556817"/>
                <a:ext cx="3096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613" y="2556817"/>
                <a:ext cx="309663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7843" r="-7451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ângulo 32"/>
              <p:cNvSpPr/>
              <p:nvPr/>
            </p:nvSpPr>
            <p:spPr>
              <a:xfrm>
                <a:off x="1164787" y="3500782"/>
                <a:ext cx="2163862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5: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0,1+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Rectângulo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787" y="3500782"/>
                <a:ext cx="2163862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ângulo 33"/>
              <p:cNvSpPr/>
              <p:nvPr/>
            </p:nvSpPr>
            <p:spPr>
              <a:xfrm>
                <a:off x="3144896" y="3504320"/>
                <a:ext cx="2496837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10+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9=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Rectângulo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4896" y="3504320"/>
                <a:ext cx="2496837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ângulo 34"/>
              <p:cNvSpPr/>
              <p:nvPr/>
            </p:nvSpPr>
            <p:spPr>
              <a:xfrm>
                <a:off x="5368345" y="3698048"/>
                <a:ext cx="14441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50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+4=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Rectângulo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8345" y="3698048"/>
                <a:ext cx="1444113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ângulo 41"/>
              <p:cNvSpPr/>
              <p:nvPr/>
            </p:nvSpPr>
            <p:spPr>
              <a:xfrm>
                <a:off x="6601280" y="3701586"/>
                <a:ext cx="5934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2" name="Rectângulo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1280" y="3701586"/>
                <a:ext cx="593432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Picture 3" descr="C:\Users\Susana\Desktop\areal\Trabalho_parte1\tarefa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78" y="571414"/>
            <a:ext cx="16089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7652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3" y="1498175"/>
            <a:ext cx="806489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Calcula o valor de cada uma das expressões numéricas seguintes.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endParaRPr lang="pt-PT" sz="1000" b="1" dirty="0">
              <a:solidFill>
                <a:srgbClr val="C00000"/>
              </a:solidFill>
            </a:endParaRPr>
          </a:p>
          <a:p>
            <a:pPr algn="just"/>
            <a:r>
              <a:rPr lang="pt-PT" sz="2400" b="1" dirty="0">
                <a:solidFill>
                  <a:srgbClr val="C00000"/>
                </a:solidFill>
              </a:rPr>
              <a:t>     </a:t>
            </a:r>
            <a:endParaRPr lang="pt-PT" sz="2400" b="1" i="1" dirty="0">
              <a:solidFill>
                <a:srgbClr val="002060"/>
              </a:solidFill>
            </a:endParaRPr>
          </a:p>
          <a:p>
            <a:pPr algn="just"/>
            <a:r>
              <a:rPr lang="pt-PT" sz="2400" i="1" dirty="0">
                <a:solidFill>
                  <a:srgbClr val="C00000"/>
                </a:solidFill>
              </a:rPr>
              <a:t>     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54" name="Grupo 53"/>
          <p:cNvGrpSpPr/>
          <p:nvPr/>
        </p:nvGrpSpPr>
        <p:grpSpPr>
          <a:xfrm>
            <a:off x="1136509" y="3410661"/>
            <a:ext cx="592922" cy="1161297"/>
            <a:chOff x="4442216" y="2160827"/>
            <a:chExt cx="592922" cy="4096987"/>
          </a:xfrm>
        </p:grpSpPr>
        <p:cxnSp>
          <p:nvCxnSpPr>
            <p:cNvPr id="55" name="Conexão recta 54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xão recta 55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xão recta 56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CaixaDeTexto 30"/>
          <p:cNvSpPr txBox="1"/>
          <p:nvPr/>
        </p:nvSpPr>
        <p:spPr>
          <a:xfrm>
            <a:off x="3121207" y="2531938"/>
            <a:ext cx="540000" cy="46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3152980" y="2556817"/>
                <a:ext cx="3096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2980" y="2556817"/>
                <a:ext cx="309663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3922" r="-7451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ângulo 17"/>
              <p:cNvSpPr/>
              <p:nvPr/>
            </p:nvSpPr>
            <p:spPr>
              <a:xfrm>
                <a:off x="980346" y="2531938"/>
                <a:ext cx="22113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0,2: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0,01:0,5=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Rectângulo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346" y="2531938"/>
                <a:ext cx="2211375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aixaDeTexto 18"/>
          <p:cNvSpPr txBox="1"/>
          <p:nvPr/>
        </p:nvSpPr>
        <p:spPr>
          <a:xfrm>
            <a:off x="735807" y="252568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8.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ângulo 19"/>
              <p:cNvSpPr/>
              <p:nvPr/>
            </p:nvSpPr>
            <p:spPr>
              <a:xfrm>
                <a:off x="1136509" y="3657240"/>
                <a:ext cx="22113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0,2: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0,01:0,5=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Rectângulo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509" y="3657240"/>
                <a:ext cx="2211375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ângulo 20"/>
              <p:cNvSpPr/>
              <p:nvPr/>
            </p:nvSpPr>
            <p:spPr>
              <a:xfrm>
                <a:off x="3203848" y="3650145"/>
                <a:ext cx="144353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20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:0,5=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Rectângulo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3650145"/>
                <a:ext cx="1443537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ângulo 21"/>
              <p:cNvSpPr/>
              <p:nvPr/>
            </p:nvSpPr>
            <p:spPr>
              <a:xfrm>
                <a:off x="4461352" y="3653683"/>
                <a:ext cx="5934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Rectângulo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1352" y="3653683"/>
                <a:ext cx="593432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3" descr="C:\Users\Susana\Desktop\areal\Trabalho_parte1\tarefa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78" y="571414"/>
            <a:ext cx="16089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01097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3" y="1498175"/>
            <a:ext cx="806489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Calcula o valor de cada uma das expressões numéricas seguintes.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endParaRPr lang="pt-PT" sz="1000" b="1" dirty="0">
              <a:solidFill>
                <a:srgbClr val="C00000"/>
              </a:solidFill>
            </a:endParaRPr>
          </a:p>
          <a:p>
            <a:pPr algn="just"/>
            <a:r>
              <a:rPr lang="pt-PT" sz="2400" b="1" dirty="0">
                <a:solidFill>
                  <a:srgbClr val="C00000"/>
                </a:solidFill>
              </a:rPr>
              <a:t>     </a:t>
            </a:r>
            <a:endParaRPr lang="pt-PT" sz="2400" b="1" i="1" dirty="0">
              <a:solidFill>
                <a:srgbClr val="002060"/>
              </a:solidFill>
            </a:endParaRPr>
          </a:p>
          <a:p>
            <a:pPr algn="just"/>
            <a:r>
              <a:rPr lang="pt-PT" sz="2400" i="1" dirty="0">
                <a:solidFill>
                  <a:srgbClr val="C00000"/>
                </a:solidFill>
              </a:rPr>
              <a:t>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ângulo 16"/>
              <p:cNvSpPr/>
              <p:nvPr/>
            </p:nvSpPr>
            <p:spPr>
              <a:xfrm>
                <a:off x="1029695" y="2326561"/>
                <a:ext cx="3210623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7</m:t>
                          </m:r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pt-PT" sz="2400" i="1">
                          <a:latin typeface="Cambria Math"/>
                        </a:rPr>
                        <m:t>:</m:t>
                      </m:r>
                      <m:d>
                        <m:d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den>
                          </m:f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18</m:t>
                              </m:r>
                            </m:den>
                          </m:f>
                        </m:e>
                      </m:d>
                      <m:r>
                        <a:rPr lang="pt-PT" sz="24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Rectângulo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695" y="2326561"/>
                <a:ext cx="3210623" cy="9221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54" name="Grupo 53"/>
          <p:cNvGrpSpPr/>
          <p:nvPr/>
        </p:nvGrpSpPr>
        <p:grpSpPr>
          <a:xfrm>
            <a:off x="1136509" y="3410661"/>
            <a:ext cx="592922" cy="2466611"/>
            <a:chOff x="4442216" y="2160827"/>
            <a:chExt cx="592922" cy="4096987"/>
          </a:xfrm>
        </p:grpSpPr>
        <p:cxnSp>
          <p:nvCxnSpPr>
            <p:cNvPr id="55" name="Conexão recta 54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xão recta 55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xão recta 56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CaixaDeTexto 22"/>
          <p:cNvSpPr txBox="1"/>
          <p:nvPr/>
        </p:nvSpPr>
        <p:spPr>
          <a:xfrm>
            <a:off x="820158" y="2555677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9.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4176016" y="2531938"/>
            <a:ext cx="540000" cy="46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4292853" y="2556817"/>
                <a:ext cx="3096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2853" y="2556817"/>
                <a:ext cx="309663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3922" r="-1960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ângulo 25"/>
              <p:cNvSpPr/>
              <p:nvPr/>
            </p:nvSpPr>
            <p:spPr>
              <a:xfrm>
                <a:off x="1150196" y="3482165"/>
                <a:ext cx="3210623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7</m:t>
                          </m:r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pt-PT" sz="2400" i="1">
                          <a:latin typeface="Cambria Math"/>
                        </a:rPr>
                        <m:t>:</m:t>
                      </m:r>
                      <m:d>
                        <m:d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den>
                          </m:f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18</m:t>
                              </m:r>
                            </m:den>
                          </m:f>
                        </m:e>
                      </m:d>
                      <m:r>
                        <a:rPr lang="pt-PT" sz="24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Rectângulo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196" y="3482165"/>
                <a:ext cx="3210623" cy="92217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ângulo 26"/>
              <p:cNvSpPr/>
              <p:nvPr/>
            </p:nvSpPr>
            <p:spPr>
              <a:xfrm>
                <a:off x="4169689" y="3485703"/>
                <a:ext cx="3380541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28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pt-PT" sz="2400" i="1">
                          <a:latin typeface="Cambria Math"/>
                        </a:rPr>
                        <m:t>:</m:t>
                      </m:r>
                      <m:d>
                        <m:d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15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36</m:t>
                              </m:r>
                            </m:den>
                          </m:f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14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36</m:t>
                              </m:r>
                            </m:den>
                          </m:f>
                        </m:e>
                      </m:d>
                      <m:r>
                        <a:rPr lang="pt-PT" sz="24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Rectângulo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9689" y="3485703"/>
                <a:ext cx="3380541" cy="92217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1477206" y="4398678"/>
                <a:ext cx="574637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𝟒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7206" y="4398678"/>
                <a:ext cx="574637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2770804" y="4402216"/>
                <a:ext cx="574637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𝟑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0804" y="4402216"/>
                <a:ext cx="574637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ixaDeTexto 29"/>
              <p:cNvSpPr txBox="1"/>
              <p:nvPr/>
            </p:nvSpPr>
            <p:spPr>
              <a:xfrm>
                <a:off x="3436292" y="4416387"/>
                <a:ext cx="574637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𝟐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30" name="CaixaDeTex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6292" y="4416387"/>
                <a:ext cx="574637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ângulo 32"/>
              <p:cNvSpPr/>
              <p:nvPr/>
            </p:nvSpPr>
            <p:spPr>
              <a:xfrm>
                <a:off x="1150001" y="4849517"/>
                <a:ext cx="3695242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28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pt-PT" sz="2400" i="1">
                          <a:latin typeface="Cambria Math"/>
                        </a:rPr>
                        <m:t>:</m:t>
                      </m:r>
                      <m:d>
                        <m:d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15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36</m:t>
                              </m:r>
                            </m:den>
                          </m:f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14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36</m:t>
                              </m:r>
                            </m:den>
                          </m:f>
                        </m:e>
                      </m:d>
                      <m:r>
                        <a:rPr lang="pt-PT" sz="24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Rectângulo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001" y="4849517"/>
                <a:ext cx="3695242" cy="92217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ângulo 33"/>
              <p:cNvSpPr/>
              <p:nvPr/>
            </p:nvSpPr>
            <p:spPr>
              <a:xfrm>
                <a:off x="4651853" y="4884954"/>
                <a:ext cx="1432315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29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29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36</m:t>
                          </m:r>
                        </m:den>
                      </m:f>
                      <m:r>
                        <a:rPr lang="pt-PT" sz="24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Rectângulo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1853" y="4884954"/>
                <a:ext cx="1432315" cy="7861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ângulo 34"/>
              <p:cNvSpPr/>
              <p:nvPr/>
            </p:nvSpPr>
            <p:spPr>
              <a:xfrm>
                <a:off x="5875989" y="4885704"/>
                <a:ext cx="1604414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29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36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29</m:t>
                          </m:r>
                        </m:den>
                      </m:f>
                      <m:r>
                        <a:rPr lang="pt-PT" sz="24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Rectângulo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989" y="4885704"/>
                <a:ext cx="1604414" cy="7861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ângulo 35"/>
              <p:cNvSpPr/>
              <p:nvPr/>
            </p:nvSpPr>
            <p:spPr>
              <a:xfrm>
                <a:off x="7245534" y="4889242"/>
                <a:ext cx="908133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36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Rectângulo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5534" y="4889242"/>
                <a:ext cx="908133" cy="783804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ângulo 37"/>
              <p:cNvSpPr/>
              <p:nvPr/>
            </p:nvSpPr>
            <p:spPr>
              <a:xfrm>
                <a:off x="7984347" y="5077048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8" name="Rectângulo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4347" y="5077048"/>
                <a:ext cx="423513" cy="46166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" descr="C:\Users\Susana\Desktop\areal\Trabalho_parte1\tarefa2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78" y="571414"/>
            <a:ext cx="16089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06496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 animBg="1"/>
      <p:bldP spid="29" grpId="0" animBg="1"/>
      <p:bldP spid="30" grpId="0" animBg="1"/>
      <p:bldP spid="33" grpId="0"/>
      <p:bldP spid="34" grpId="0"/>
      <p:bldP spid="35" grpId="0"/>
      <p:bldP spid="36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3" y="1498175"/>
            <a:ext cx="806489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Calcula o valor de cada uma das expressões numéricas seguintes.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endParaRPr lang="pt-PT" sz="1000" b="1" dirty="0">
              <a:solidFill>
                <a:srgbClr val="C00000"/>
              </a:solidFill>
            </a:endParaRPr>
          </a:p>
          <a:p>
            <a:pPr algn="just"/>
            <a:r>
              <a:rPr lang="pt-PT" sz="2400" b="1" dirty="0">
                <a:solidFill>
                  <a:srgbClr val="C00000"/>
                </a:solidFill>
              </a:rPr>
              <a:t>     </a:t>
            </a:r>
            <a:endParaRPr lang="pt-PT" sz="2400" b="1" i="1" dirty="0">
              <a:solidFill>
                <a:srgbClr val="002060"/>
              </a:solidFill>
            </a:endParaRPr>
          </a:p>
          <a:p>
            <a:pPr algn="just"/>
            <a:r>
              <a:rPr lang="pt-PT" sz="2400" i="1" dirty="0">
                <a:solidFill>
                  <a:srgbClr val="C00000"/>
                </a:solidFill>
              </a:rPr>
              <a:t>     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54" name="Grupo 53"/>
          <p:cNvGrpSpPr/>
          <p:nvPr/>
        </p:nvGrpSpPr>
        <p:grpSpPr>
          <a:xfrm>
            <a:off x="1136509" y="3410661"/>
            <a:ext cx="592922" cy="1746531"/>
            <a:chOff x="4442216" y="2160827"/>
            <a:chExt cx="592922" cy="4096987"/>
          </a:xfrm>
        </p:grpSpPr>
        <p:cxnSp>
          <p:nvCxnSpPr>
            <p:cNvPr id="55" name="Conexão recta 54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xão recta 55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xão recta 56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CaixaDeTexto 23"/>
          <p:cNvSpPr txBox="1"/>
          <p:nvPr/>
        </p:nvSpPr>
        <p:spPr>
          <a:xfrm>
            <a:off x="3494303" y="2606369"/>
            <a:ext cx="540000" cy="46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3526076" y="2631248"/>
                <a:ext cx="3096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6076" y="2631248"/>
                <a:ext cx="309663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3922" r="-7451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ângulo 30"/>
              <p:cNvSpPr/>
              <p:nvPr/>
            </p:nvSpPr>
            <p:spPr>
              <a:xfrm>
                <a:off x="1050768" y="2410255"/>
                <a:ext cx="2505879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14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−2: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0,5=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Rectângulo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768" y="2410255"/>
                <a:ext cx="2505879" cy="7861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CaixaDeTexto 31"/>
          <p:cNvSpPr txBox="1"/>
          <p:nvPr/>
        </p:nvSpPr>
        <p:spPr>
          <a:xfrm>
            <a:off x="705115" y="2613379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10.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ângulo 36"/>
              <p:cNvSpPr/>
              <p:nvPr/>
            </p:nvSpPr>
            <p:spPr>
              <a:xfrm>
                <a:off x="1150003" y="3472597"/>
                <a:ext cx="2505879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14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−2: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0,5=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Rectângulo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003" y="3472597"/>
                <a:ext cx="2505879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ângulo 38"/>
              <p:cNvSpPr/>
              <p:nvPr/>
            </p:nvSpPr>
            <p:spPr>
              <a:xfrm>
                <a:off x="3434273" y="3656896"/>
                <a:ext cx="27292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14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−2×3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0,5=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9" name="Rectângulo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273" y="3656896"/>
                <a:ext cx="2729272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ângulo 39"/>
              <p:cNvSpPr/>
              <p:nvPr/>
            </p:nvSpPr>
            <p:spPr>
              <a:xfrm>
                <a:off x="5930764" y="3649801"/>
                <a:ext cx="220291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14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−6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0,5=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0" name="Rectângulo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0764" y="3649801"/>
                <a:ext cx="2202911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ângulo 40"/>
              <p:cNvSpPr/>
              <p:nvPr/>
            </p:nvSpPr>
            <p:spPr>
              <a:xfrm>
                <a:off x="1136509" y="4509120"/>
                <a:ext cx="175881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=14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−3=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1" name="Rectângulo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509" y="4509120"/>
                <a:ext cx="1758815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ângulo 41"/>
              <p:cNvSpPr/>
              <p:nvPr/>
            </p:nvSpPr>
            <p:spPr>
              <a:xfrm>
                <a:off x="2701068" y="4502025"/>
                <a:ext cx="5934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2" name="Rectângulo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1068" y="4502025"/>
                <a:ext cx="593432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Picture 3" descr="C:\Users\Susana\Desktop\areal\Trabalho_parte1\tarefa2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78" y="571414"/>
            <a:ext cx="16089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47488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/>
      <p:bldP spid="39" grpId="0"/>
      <p:bldP spid="40" grpId="0"/>
      <p:bldP spid="41" grpId="0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3" y="1498175"/>
            <a:ext cx="806489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Calcula o valor de cada uma das expressões numéricas seguintes.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endParaRPr lang="pt-PT" sz="1000" b="1" dirty="0">
              <a:solidFill>
                <a:srgbClr val="C00000"/>
              </a:solidFill>
            </a:endParaRPr>
          </a:p>
          <a:p>
            <a:pPr algn="just"/>
            <a:r>
              <a:rPr lang="pt-PT" sz="2400" b="1" dirty="0">
                <a:solidFill>
                  <a:srgbClr val="C00000"/>
                </a:solidFill>
              </a:rPr>
              <a:t>     </a:t>
            </a:r>
            <a:endParaRPr lang="pt-PT" sz="2400" b="1" i="1" dirty="0">
              <a:solidFill>
                <a:srgbClr val="002060"/>
              </a:solidFill>
            </a:endParaRPr>
          </a:p>
          <a:p>
            <a:pPr algn="just"/>
            <a:r>
              <a:rPr lang="pt-PT" sz="2400" i="1" dirty="0">
                <a:solidFill>
                  <a:srgbClr val="C00000"/>
                </a:solidFill>
              </a:rPr>
              <a:t>     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54" name="Grupo 53"/>
          <p:cNvGrpSpPr/>
          <p:nvPr/>
        </p:nvGrpSpPr>
        <p:grpSpPr>
          <a:xfrm>
            <a:off x="1136509" y="3410661"/>
            <a:ext cx="592922" cy="873265"/>
            <a:chOff x="4442216" y="2160827"/>
            <a:chExt cx="592922" cy="4096987"/>
          </a:xfrm>
        </p:grpSpPr>
        <p:cxnSp>
          <p:nvCxnSpPr>
            <p:cNvPr id="55" name="Conexão recta 54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xão recta 55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xão recta 56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CaixaDeTexto 23"/>
          <p:cNvSpPr txBox="1"/>
          <p:nvPr/>
        </p:nvSpPr>
        <p:spPr>
          <a:xfrm>
            <a:off x="3377340" y="2606369"/>
            <a:ext cx="540000" cy="46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3472911" y="2620615"/>
                <a:ext cx="3096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911" y="2620615"/>
                <a:ext cx="309663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5882" r="-176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ângulo 18"/>
              <p:cNvSpPr/>
              <p:nvPr/>
            </p:nvSpPr>
            <p:spPr>
              <a:xfrm>
                <a:off x="1150003" y="2606369"/>
                <a:ext cx="22974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2−1,5</m:t>
                          </m:r>
                        </m:e>
                      </m:d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:0,5=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Rectângulo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003" y="2606369"/>
                <a:ext cx="2297488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/>
          <p:cNvSpPr txBox="1"/>
          <p:nvPr/>
        </p:nvSpPr>
        <p:spPr>
          <a:xfrm>
            <a:off x="818387" y="2586110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11.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ângulo 20"/>
              <p:cNvSpPr/>
              <p:nvPr/>
            </p:nvSpPr>
            <p:spPr>
              <a:xfrm>
                <a:off x="1150003" y="3573033"/>
                <a:ext cx="22974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2−1,5</m:t>
                          </m:r>
                        </m:e>
                      </m:d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:0,5=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Rectângulo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003" y="3573033"/>
                <a:ext cx="2297488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ângulo 21"/>
              <p:cNvSpPr/>
              <p:nvPr/>
            </p:nvSpPr>
            <p:spPr>
              <a:xfrm>
                <a:off x="3210616" y="3565938"/>
                <a:ext cx="150605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0,5:0,5=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Rectângulo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0616" y="3565938"/>
                <a:ext cx="1506053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ângulo 22"/>
              <p:cNvSpPr/>
              <p:nvPr/>
            </p:nvSpPr>
            <p:spPr>
              <a:xfrm>
                <a:off x="4544947" y="3569476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Rectângulo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4947" y="3569476"/>
                <a:ext cx="423513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3" descr="C:\Users\Susana\Desktop\areal\Trabalho_parte1\tarefa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78" y="571414"/>
            <a:ext cx="16089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95306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3" y="1498175"/>
            <a:ext cx="806489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Calcula o valor de cada uma das expressões numéricas seguintes.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endParaRPr lang="pt-PT" sz="1000" b="1" dirty="0">
              <a:solidFill>
                <a:srgbClr val="C00000"/>
              </a:solidFill>
            </a:endParaRPr>
          </a:p>
          <a:p>
            <a:pPr algn="just"/>
            <a:r>
              <a:rPr lang="pt-PT" sz="2400" b="1" dirty="0">
                <a:solidFill>
                  <a:srgbClr val="C00000"/>
                </a:solidFill>
              </a:rPr>
              <a:t>     </a:t>
            </a:r>
            <a:endParaRPr lang="pt-PT" sz="2400" b="1" i="1" dirty="0">
              <a:solidFill>
                <a:srgbClr val="002060"/>
              </a:solidFill>
            </a:endParaRPr>
          </a:p>
          <a:p>
            <a:pPr algn="just"/>
            <a:r>
              <a:rPr lang="pt-PT" sz="2400" i="1" dirty="0">
                <a:solidFill>
                  <a:srgbClr val="C00000"/>
                </a:solidFill>
              </a:rPr>
              <a:t>     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54" name="Grupo 53"/>
          <p:cNvGrpSpPr/>
          <p:nvPr/>
        </p:nvGrpSpPr>
        <p:grpSpPr>
          <a:xfrm>
            <a:off x="1136509" y="3410661"/>
            <a:ext cx="592922" cy="1170467"/>
            <a:chOff x="4442216" y="2160827"/>
            <a:chExt cx="592922" cy="4096987"/>
          </a:xfrm>
        </p:grpSpPr>
        <p:cxnSp>
          <p:nvCxnSpPr>
            <p:cNvPr id="55" name="Conexão recta 54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xão recta 55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xão recta 56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CaixaDeTexto 23"/>
          <p:cNvSpPr txBox="1"/>
          <p:nvPr/>
        </p:nvSpPr>
        <p:spPr>
          <a:xfrm>
            <a:off x="3757622" y="2624913"/>
            <a:ext cx="540000" cy="46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3853193" y="2628526"/>
                <a:ext cx="3096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3193" y="2628526"/>
                <a:ext cx="309663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3922" r="-1960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ângulo 16"/>
              <p:cNvSpPr/>
              <p:nvPr/>
            </p:nvSpPr>
            <p:spPr>
              <a:xfrm>
                <a:off x="1272970" y="2436893"/>
                <a:ext cx="2557175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:0,1×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Rectângulo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970" y="2436893"/>
                <a:ext cx="2557175" cy="7861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aixaDeTexto 17"/>
          <p:cNvSpPr txBox="1"/>
          <p:nvPr/>
        </p:nvSpPr>
        <p:spPr>
          <a:xfrm>
            <a:off x="814058" y="2559134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ângulo 25"/>
              <p:cNvSpPr/>
              <p:nvPr/>
            </p:nvSpPr>
            <p:spPr>
              <a:xfrm>
                <a:off x="1148456" y="3506919"/>
                <a:ext cx="2557175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:0,1×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Rectângulo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456" y="3506919"/>
                <a:ext cx="2557175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ângulo 26"/>
              <p:cNvSpPr/>
              <p:nvPr/>
            </p:nvSpPr>
            <p:spPr>
              <a:xfrm>
                <a:off x="3537626" y="3510457"/>
                <a:ext cx="1800558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1×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Rectângulo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7626" y="3510457"/>
                <a:ext cx="1800558" cy="78380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ângulo 27"/>
              <p:cNvSpPr/>
              <p:nvPr/>
            </p:nvSpPr>
            <p:spPr>
              <a:xfrm>
                <a:off x="5147706" y="3503362"/>
                <a:ext cx="1274195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Rectângulo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706" y="3503362"/>
                <a:ext cx="1274195" cy="78380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ângulo 28"/>
              <p:cNvSpPr/>
              <p:nvPr/>
            </p:nvSpPr>
            <p:spPr>
              <a:xfrm>
                <a:off x="6218234" y="3506900"/>
                <a:ext cx="738215" cy="7824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Rectângulo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8234" y="3506900"/>
                <a:ext cx="738215" cy="78245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ângulo 29"/>
              <p:cNvSpPr/>
              <p:nvPr/>
            </p:nvSpPr>
            <p:spPr>
              <a:xfrm>
                <a:off x="6774688" y="3691199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Rectângulo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4688" y="3691199"/>
                <a:ext cx="423513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3" descr="C:\Users\Susana\Desktop\areal\Trabalho_parte1\tarefa2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78" y="571414"/>
            <a:ext cx="16089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53160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3" y="1498175"/>
            <a:ext cx="806489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Resolve cada um dos problemas seguintes.</a:t>
            </a:r>
          </a:p>
          <a:p>
            <a:pPr algn="just">
              <a:lnSpc>
                <a:spcPct val="150000"/>
              </a:lnSpc>
            </a:pPr>
            <a:r>
              <a:rPr lang="pt-PT" sz="2400" dirty="0">
                <a:solidFill>
                  <a:srgbClr val="C00000"/>
                </a:solidFill>
              </a:rPr>
              <a:t>1.</a:t>
            </a:r>
            <a:r>
              <a:rPr lang="pt-PT" sz="2400" b="1" dirty="0">
                <a:solidFill>
                  <a:srgbClr val="002060"/>
                </a:solidFill>
              </a:rPr>
              <a:t> </a:t>
            </a:r>
            <a:r>
              <a:rPr lang="pt-PT" sz="2400" dirty="0"/>
              <a:t>Na loja da mãe da Leonor há uma caixa com 600 botões. Nessa caixa,   dos botões são brancos e 150 botões são amarelos. Dos restantes botões,   são vermelhos. Quantos botões vermelhos estão dentro da caixa? Mostra como chegaste à tua resposta. </a:t>
            </a:r>
          </a:p>
          <a:p>
            <a:pPr algn="just"/>
            <a:endParaRPr lang="pt-PT" sz="2400" dirty="0"/>
          </a:p>
          <a:p>
            <a:pPr algn="r"/>
            <a:r>
              <a:rPr lang="pt-PT" sz="1400" dirty="0">
                <a:solidFill>
                  <a:schemeClr val="bg1">
                    <a:lumMod val="50000"/>
                  </a:schemeClr>
                </a:solidFill>
              </a:rPr>
              <a:t>Prova de Aferição de Matemática, 5.</a:t>
            </a:r>
            <a:r>
              <a:rPr lang="pt-PT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º</a:t>
            </a:r>
            <a:r>
              <a:rPr lang="pt-PT" sz="1400" dirty="0">
                <a:solidFill>
                  <a:schemeClr val="bg1">
                    <a:lumMod val="50000"/>
                  </a:schemeClr>
                </a:solidFill>
              </a:rPr>
              <a:t> ano, 2016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2157883" y="2462479"/>
                <a:ext cx="648072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pt-PT" sz="20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7883" y="2462479"/>
                <a:ext cx="648072" cy="69506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4774028" y="2980138"/>
                <a:ext cx="648072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0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028" y="2980138"/>
                <a:ext cx="648072" cy="69506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C:\Users\Susana\Desktop\areal\Trabalho_parte1\tarefa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16" y="562683"/>
            <a:ext cx="152970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55340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2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/>
              <a:t>Expressões numéricas</a:t>
            </a:r>
            <a:endParaRPr lang="pt-PT" dirty="0"/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074" name="Picture 2" descr="C:\Users\Susana\Desktop\areal\Trabalho_parte1\tarefa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16" y="562683"/>
            <a:ext cx="152970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835696" y="1772816"/>
                <a:ext cx="2952328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600=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1772816"/>
                <a:ext cx="2952328" cy="78380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ângulo 6"/>
          <p:cNvSpPr/>
          <p:nvPr/>
        </p:nvSpPr>
        <p:spPr>
          <a:xfrm>
            <a:off x="3943102" y="1909498"/>
            <a:ext cx="671599" cy="504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9" name="Conexão recta unidireccional 8"/>
          <p:cNvCxnSpPr/>
          <p:nvPr/>
        </p:nvCxnSpPr>
        <p:spPr>
          <a:xfrm>
            <a:off x="4641997" y="2143736"/>
            <a:ext cx="432048" cy="0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5114989" y="1933885"/>
            <a:ext cx="3407571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400" dirty="0"/>
              <a:t>Nº de botões brancos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1202696" y="2798688"/>
                <a:ext cx="3314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6</m:t>
                      </m:r>
                      <m:r>
                        <a:rPr lang="pt-PT" sz="2400" b="0" i="1" smtClean="0">
                          <a:latin typeface="Cambria Math"/>
                        </a:rPr>
                        <m:t>00−</m:t>
                      </m:r>
                      <m:d>
                        <m:d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240+150</m:t>
                          </m:r>
                        </m:e>
                      </m:d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2696" y="2798688"/>
                <a:ext cx="3314640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ângulo 14"/>
          <p:cNvSpPr/>
          <p:nvPr/>
        </p:nvSpPr>
        <p:spPr>
          <a:xfrm>
            <a:off x="4285393" y="2790808"/>
            <a:ext cx="671599" cy="504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6" name="Conexão recta unidireccional 15"/>
          <p:cNvCxnSpPr/>
          <p:nvPr/>
        </p:nvCxnSpPr>
        <p:spPr>
          <a:xfrm>
            <a:off x="4984288" y="3025046"/>
            <a:ext cx="432048" cy="0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5498223" y="2815195"/>
            <a:ext cx="3024337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400" dirty="0"/>
              <a:t>Nº de botões restantes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4076206" y="2798687"/>
                <a:ext cx="10021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206" y="2798687"/>
                <a:ext cx="1002194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3905710" y="1966404"/>
                <a:ext cx="76335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>
                          <a:latin typeface="Cambria Math"/>
                          <a:ea typeface="Cambria Math"/>
                        </a:rPr>
                        <m:t>240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5710" y="1966404"/>
                <a:ext cx="763351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1837968" y="3440144"/>
                <a:ext cx="2952328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210=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7968" y="3440144"/>
                <a:ext cx="2952328" cy="78380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ângulo 21"/>
          <p:cNvSpPr/>
          <p:nvPr/>
        </p:nvSpPr>
        <p:spPr>
          <a:xfrm>
            <a:off x="3945374" y="3576826"/>
            <a:ext cx="671599" cy="504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3" name="Conexão recta unidireccional 22"/>
          <p:cNvCxnSpPr/>
          <p:nvPr/>
        </p:nvCxnSpPr>
        <p:spPr>
          <a:xfrm>
            <a:off x="4644269" y="3811064"/>
            <a:ext cx="432048" cy="0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/>
          <p:cNvSpPr txBox="1"/>
          <p:nvPr/>
        </p:nvSpPr>
        <p:spPr>
          <a:xfrm>
            <a:off x="5117261" y="3601213"/>
            <a:ext cx="3407571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400" dirty="0"/>
              <a:t>Nº de botões vermelhos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ângulo 24"/>
              <p:cNvSpPr/>
              <p:nvPr/>
            </p:nvSpPr>
            <p:spPr>
              <a:xfrm>
                <a:off x="3962574" y="3633732"/>
                <a:ext cx="5934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70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Rectângulo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574" y="3633732"/>
                <a:ext cx="593432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aixaDeTexto 12"/>
          <p:cNvSpPr txBox="1"/>
          <p:nvPr/>
        </p:nvSpPr>
        <p:spPr>
          <a:xfrm>
            <a:off x="683568" y="4581128"/>
            <a:ext cx="7838992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400" dirty="0"/>
              <a:t>R: Dentro da caixa estão 70 botões vermelhos.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052535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11" grpId="0" animBg="1"/>
      <p:bldP spid="14" grpId="0"/>
      <p:bldP spid="15" grpId="0" animBg="1"/>
      <p:bldP spid="17" grpId="0" animBg="1"/>
      <p:bldP spid="18" grpId="0"/>
      <p:bldP spid="12" grpId="0"/>
      <p:bldP spid="21" grpId="0"/>
      <p:bldP spid="22" grpId="0" animBg="1"/>
      <p:bldP spid="24" grpId="0" animBg="1"/>
      <p:bldP spid="25" grpId="0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3" y="1348047"/>
            <a:ext cx="806489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400" dirty="0">
                <a:solidFill>
                  <a:srgbClr val="C00000"/>
                </a:solidFill>
              </a:rPr>
              <a:t>2. </a:t>
            </a:r>
            <a:r>
              <a:rPr lang="pt-PT" sz="2400" dirty="0"/>
              <a:t>Uma ponte está construída sobre um ribeiro numa zona onde a largura do ribeiro é 16 metros, como se representa na figura abaixo. Do comprimento total da ponte,      está sobre a margem esquerda e       está sobre a margem direita do ribeiro. Qual é o comprimento total da ponte, em metros? </a:t>
            </a:r>
            <a:endParaRPr lang="pt-PT" sz="2400" dirty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50000"/>
              </a:lnSpc>
            </a:pPr>
            <a:endParaRPr lang="pt-PT" sz="2400" dirty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50000"/>
              </a:lnSpc>
            </a:pPr>
            <a:endParaRPr lang="pt-PT" sz="2400" dirty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50000"/>
              </a:lnSpc>
            </a:pPr>
            <a:endParaRPr lang="pt-PT" sz="1400" dirty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50000"/>
              </a:lnSpc>
            </a:pPr>
            <a:r>
              <a:rPr lang="pt-PT" sz="1400" dirty="0">
                <a:solidFill>
                  <a:schemeClr val="bg1">
                    <a:lumMod val="50000"/>
                  </a:schemeClr>
                </a:solidFill>
              </a:rPr>
              <a:t>Prova de Aferição de Matemática, 5.° ano, 2016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6372200" y="2478328"/>
                <a:ext cx="648072" cy="6665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pt-PT" sz="20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2478328"/>
                <a:ext cx="648072" cy="66652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3081016" y="3019139"/>
                <a:ext cx="648072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PT" sz="20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1016" y="3019139"/>
                <a:ext cx="648072" cy="69506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C:\Users\Susana\Desktop\areal\Trabalho_parte1\tarefa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16" y="562683"/>
            <a:ext cx="152970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609215" y="4149080"/>
            <a:ext cx="3119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Mostra como chegaste à tua resposta. 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1960" y="4275138"/>
            <a:ext cx="4188088" cy="130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92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2" grpId="0"/>
      <p:bldP spid="20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074" name="Picture 2" descr="C:\Users\Susana\Desktop\areal\Trabalho_parte1\tarefa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16" y="562683"/>
            <a:ext cx="152970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2108656" y="1431616"/>
                <a:ext cx="2952328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8656" y="1431616"/>
                <a:ext cx="2952328" cy="78380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4192935" y="1423879"/>
                <a:ext cx="1614032" cy="7936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20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2935" y="1423879"/>
                <a:ext cx="1614032" cy="79367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aixaDeTexto 12"/>
          <p:cNvSpPr txBox="1"/>
          <p:nvPr/>
        </p:nvSpPr>
        <p:spPr>
          <a:xfrm>
            <a:off x="765457" y="5455104"/>
            <a:ext cx="7704857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400" dirty="0"/>
              <a:t>R:  O comprimento total da ponte é 40 metros.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2935193" y="2270154"/>
                <a:ext cx="574637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𝟓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193" y="2270154"/>
                <a:ext cx="574637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ângulo 26"/>
              <p:cNvSpPr/>
              <p:nvPr/>
            </p:nvSpPr>
            <p:spPr>
              <a:xfrm>
                <a:off x="5613304" y="1426151"/>
                <a:ext cx="908134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20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Rectângulo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3304" y="1426151"/>
                <a:ext cx="908134" cy="7861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ângulo 27"/>
              <p:cNvSpPr/>
              <p:nvPr/>
            </p:nvSpPr>
            <p:spPr>
              <a:xfrm>
                <a:off x="6429136" y="1428423"/>
                <a:ext cx="423513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Rectângulo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9136" y="1428423"/>
                <a:ext cx="423513" cy="7861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5854499" y="2272426"/>
                <a:ext cx="574637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𝟒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4499" y="2272426"/>
                <a:ext cx="574637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ângulo 29"/>
              <p:cNvSpPr/>
              <p:nvPr/>
            </p:nvSpPr>
            <p:spPr>
              <a:xfrm>
                <a:off x="3433016" y="2778383"/>
                <a:ext cx="1274195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1−</m:t>
                      </m:r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Rectângulo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3016" y="2778383"/>
                <a:ext cx="1274195" cy="7861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ângulo 30"/>
              <p:cNvSpPr/>
              <p:nvPr/>
            </p:nvSpPr>
            <p:spPr>
              <a:xfrm>
                <a:off x="4568072" y="2780655"/>
                <a:ext cx="1274195" cy="7936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Rectângulo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072" y="2780655"/>
                <a:ext cx="1274195" cy="79367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ângulo 31"/>
              <p:cNvSpPr/>
              <p:nvPr/>
            </p:nvSpPr>
            <p:spPr>
              <a:xfrm>
                <a:off x="5662184" y="2782927"/>
                <a:ext cx="423514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Rectângulo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2184" y="2782927"/>
                <a:ext cx="423514" cy="7861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509443" y="3491987"/>
                <a:ext cx="574637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𝟓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9443" y="3491987"/>
                <a:ext cx="574637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aixaDeTexto 1"/>
          <p:cNvSpPr txBox="1"/>
          <p:nvPr/>
        </p:nvSpPr>
        <p:spPr>
          <a:xfrm>
            <a:off x="765457" y="3937834"/>
            <a:ext cx="7704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16 metros corresponde a      do comprimento total da ponte, logo,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3924180" y="3869594"/>
                <a:ext cx="504057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pt-PT" sz="20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4180" y="3869594"/>
                <a:ext cx="504057" cy="69506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ângulo 33"/>
              <p:cNvSpPr/>
              <p:nvPr/>
            </p:nvSpPr>
            <p:spPr>
              <a:xfrm>
                <a:off x="3066122" y="4605600"/>
                <a:ext cx="1211101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16:</m:t>
                      </m:r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Rectângulo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6122" y="4605600"/>
                <a:ext cx="1211101" cy="786177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ângulo 34"/>
              <p:cNvSpPr/>
              <p:nvPr/>
            </p:nvSpPr>
            <p:spPr>
              <a:xfrm>
                <a:off x="4023754" y="4607872"/>
                <a:ext cx="1434495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16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Rectângulo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754" y="4607872"/>
                <a:ext cx="1434495" cy="786177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ângulo 35"/>
              <p:cNvSpPr/>
              <p:nvPr/>
            </p:nvSpPr>
            <p:spPr>
              <a:xfrm>
                <a:off x="5213402" y="4610144"/>
                <a:ext cx="908134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80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Rectângulo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402" y="4610144"/>
                <a:ext cx="908134" cy="783804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ângulo 36"/>
              <p:cNvSpPr/>
              <p:nvPr/>
            </p:nvSpPr>
            <p:spPr>
              <a:xfrm>
                <a:off x="5925370" y="4817136"/>
                <a:ext cx="5934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4</m:t>
                      </m:r>
                      <m:r>
                        <a:rPr lang="pt-PT" sz="24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Rectângulo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5370" y="4817136"/>
                <a:ext cx="593432" cy="461665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29594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 animBg="1"/>
      <p:bldP spid="26" grpId="0" animBg="1"/>
      <p:bldP spid="27" grpId="0"/>
      <p:bldP spid="28" grpId="0"/>
      <p:bldP spid="29" grpId="0" animBg="1"/>
      <p:bldP spid="30" grpId="0"/>
      <p:bldP spid="31" grpId="0"/>
      <p:bldP spid="32" grpId="0"/>
      <p:bldP spid="33" grpId="0" animBg="1"/>
      <p:bldP spid="2" grpId="0"/>
      <p:bldP spid="6" grpId="0"/>
      <p:bldP spid="34" grpId="0"/>
      <p:bldP spid="35" grpId="0"/>
      <p:bldP spid="36" grpId="0"/>
      <p:bldP spid="37" grpId="0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5171</TotalTime>
  <Words>1121</Words>
  <Application>Microsoft Office PowerPoint</Application>
  <PresentationFormat>On-screen Show (4:3)</PresentationFormat>
  <Paragraphs>313</Paragraphs>
  <Slides>19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Angela Maia</dc:creator>
  <cp:lastModifiedBy>Ângela Maia</cp:lastModifiedBy>
  <cp:revision>313</cp:revision>
  <dcterms:created xsi:type="dcterms:W3CDTF">2016-09-17T09:49:10Z</dcterms:created>
  <dcterms:modified xsi:type="dcterms:W3CDTF">2017-05-29T14:46:36Z</dcterms:modified>
</cp:coreProperties>
</file>