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4"/>
  </p:notesMasterIdLst>
  <p:sldIdLst>
    <p:sldId id="291" r:id="rId2"/>
    <p:sldId id="301" r:id="rId3"/>
    <p:sldId id="302" r:id="rId4"/>
    <p:sldId id="303" r:id="rId5"/>
    <p:sldId id="304" r:id="rId6"/>
    <p:sldId id="305" r:id="rId7"/>
    <p:sldId id="323" r:id="rId8"/>
    <p:sldId id="306" r:id="rId9"/>
    <p:sldId id="307" r:id="rId10"/>
    <p:sldId id="308" r:id="rId11"/>
    <p:sldId id="322" r:id="rId12"/>
    <p:sldId id="309" r:id="rId13"/>
    <p:sldId id="310" r:id="rId14"/>
    <p:sldId id="324" r:id="rId15"/>
    <p:sldId id="311" r:id="rId16"/>
    <p:sldId id="312" r:id="rId17"/>
    <p:sldId id="313" r:id="rId18"/>
    <p:sldId id="326" r:id="rId19"/>
    <p:sldId id="327" r:id="rId20"/>
    <p:sldId id="315" r:id="rId21"/>
    <p:sldId id="316" r:id="rId22"/>
    <p:sldId id="317" r:id="rId23"/>
    <p:sldId id="318" r:id="rId24"/>
    <p:sldId id="319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13-06-2017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382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0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0.png"/><Relationship Id="rId13" Type="http://schemas.openxmlformats.org/officeDocument/2006/relationships/image" Target="../media/image620.png"/><Relationship Id="rId3" Type="http://schemas.openxmlformats.org/officeDocument/2006/relationships/image" Target="../media/image520.png"/><Relationship Id="rId7" Type="http://schemas.openxmlformats.org/officeDocument/2006/relationships/image" Target="../media/image560.png"/><Relationship Id="rId12" Type="http://schemas.openxmlformats.org/officeDocument/2006/relationships/image" Target="../media/image6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0.png"/><Relationship Id="rId11" Type="http://schemas.openxmlformats.org/officeDocument/2006/relationships/image" Target="../media/image600.png"/><Relationship Id="rId5" Type="http://schemas.openxmlformats.org/officeDocument/2006/relationships/image" Target="../media/image540.png"/><Relationship Id="rId15" Type="http://schemas.openxmlformats.org/officeDocument/2006/relationships/image" Target="../media/image640.png"/><Relationship Id="rId10" Type="http://schemas.openxmlformats.org/officeDocument/2006/relationships/image" Target="../media/image590.png"/><Relationship Id="rId4" Type="http://schemas.openxmlformats.org/officeDocument/2006/relationships/image" Target="../media/image530.png"/><Relationship Id="rId9" Type="http://schemas.openxmlformats.org/officeDocument/2006/relationships/image" Target="../media/image580.png"/><Relationship Id="rId14" Type="http://schemas.openxmlformats.org/officeDocument/2006/relationships/image" Target="../media/image6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0.png"/><Relationship Id="rId4" Type="http://schemas.openxmlformats.org/officeDocument/2006/relationships/image" Target="../media/image6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0.png"/><Relationship Id="rId3" Type="http://schemas.openxmlformats.org/officeDocument/2006/relationships/image" Target="../media/image680.png"/><Relationship Id="rId7" Type="http://schemas.openxmlformats.org/officeDocument/2006/relationships/image" Target="../media/image7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5" Type="http://schemas.openxmlformats.org/officeDocument/2006/relationships/image" Target="../media/image700.png"/><Relationship Id="rId4" Type="http://schemas.openxmlformats.org/officeDocument/2006/relationships/image" Target="../media/image69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0.png"/><Relationship Id="rId3" Type="http://schemas.openxmlformats.org/officeDocument/2006/relationships/image" Target="../media/image740.png"/><Relationship Id="rId7" Type="http://schemas.openxmlformats.org/officeDocument/2006/relationships/image" Target="../media/image7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0.png"/><Relationship Id="rId11" Type="http://schemas.openxmlformats.org/officeDocument/2006/relationships/image" Target="../media/image820.png"/><Relationship Id="rId5" Type="http://schemas.openxmlformats.org/officeDocument/2006/relationships/image" Target="../media/image760.png"/><Relationship Id="rId10" Type="http://schemas.openxmlformats.org/officeDocument/2006/relationships/image" Target="../media/image810.png"/><Relationship Id="rId4" Type="http://schemas.openxmlformats.org/officeDocument/2006/relationships/image" Target="../media/image750.png"/><Relationship Id="rId9" Type="http://schemas.openxmlformats.org/officeDocument/2006/relationships/image" Target="../media/image80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51576" y="2276872"/>
            <a:ext cx="4006489" cy="923458"/>
          </a:xfrm>
        </p:spPr>
        <p:txBody>
          <a:bodyPr/>
          <a:lstStyle/>
          <a:p>
            <a:r>
              <a:rPr lang="pt-PT" sz="2200" dirty="0"/>
              <a:t>Novo MSI6</a:t>
            </a:r>
          </a:p>
          <a:p>
            <a:r>
              <a:rPr lang="pt-PT" sz="22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0990" y="3200330"/>
            <a:ext cx="3977075" cy="876742"/>
          </a:xfrm>
        </p:spPr>
        <p:txBody>
          <a:bodyPr/>
          <a:lstStyle/>
          <a:p>
            <a:r>
              <a:rPr lang="pt-PT" sz="2000" dirty="0"/>
              <a:t>Resolução de exercícios e problemas (Vou aplicar mais – Potências de expoente natural) 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424732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dirty="0"/>
              <a:t>1. </a:t>
            </a:r>
            <a:r>
              <a:rPr lang="pt-PT" sz="2400" dirty="0">
                <a:solidFill>
                  <a:schemeClr val="accent5">
                    <a:lumMod val="50000"/>
                  </a:schemeClr>
                </a:solidFill>
              </a:rPr>
              <a:t>Escreve sob a forma de uma potência.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755576" y="1309704"/>
                <a:ext cx="3540066" cy="424732"/>
              </a:xfrm>
            </p:spPr>
            <p:txBody>
              <a:bodyPr/>
              <a:lstStyle/>
              <a:p>
                <a:r>
                  <a:rPr lang="pt-PT" dirty="0">
                    <a:solidFill>
                      <a:srgbClr val="C00000"/>
                    </a:solidFill>
                  </a:rPr>
                  <a:t>1.1.</a:t>
                </a:r>
                <a:r>
                  <a:rPr lang="pt-PT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5</m:t>
                    </m:r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×5×5×5×5×5</m:t>
                    </m:r>
                  </m:oMath>
                </a14:m>
                <a:endParaRPr lang="pt-PT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755576" y="1309704"/>
                <a:ext cx="3540066" cy="424732"/>
              </a:xfrm>
              <a:blipFill rotWithShape="1">
                <a:blip r:embed="rId3"/>
                <a:stretch>
                  <a:fillRect l="-2754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4746026" y="1309704"/>
                <a:ext cx="2922318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dirty="0">
                    <a:solidFill>
                      <a:srgbClr val="C00000"/>
                    </a:solidFill>
                  </a:rPr>
                  <a:t>1.2.</a:t>
                </a:r>
                <a14:m>
                  <m:oMath xmlns:m="http://schemas.openxmlformats.org/officeDocument/2006/math">
                    <m:r>
                      <a:rPr lang="pt-PT" b="1" i="0" smtClean="0">
                        <a:latin typeface="Cambria Math"/>
                      </a:rPr>
                      <m:t>  </m:t>
                    </m:r>
                    <m:r>
                      <a:rPr lang="pt-PT" b="0" i="1" smtClean="0">
                        <a:latin typeface="Cambria Math"/>
                      </a:rPr>
                      <m:t>0,7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i="1">
                        <a:latin typeface="Cambria Math"/>
                      </a:rPr>
                      <m:t>0,7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i="1">
                        <a:latin typeface="Cambria Math"/>
                      </a:rPr>
                      <m:t>0,7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026" y="1309704"/>
                <a:ext cx="2922318" cy="424732"/>
              </a:xfrm>
              <a:prstGeom prst="rect">
                <a:avLst/>
              </a:prstGeom>
              <a:blipFill rotWithShape="1">
                <a:blip r:embed="rId4"/>
                <a:stretch>
                  <a:fillRect l="-3340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2"/>
          <p:cNvSpPr txBox="1">
            <a:spLocks/>
          </p:cNvSpPr>
          <p:nvPr/>
        </p:nvSpPr>
        <p:spPr>
          <a:xfrm>
            <a:off x="766801" y="2015727"/>
            <a:ext cx="780863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>
                <a:solidFill>
                  <a:srgbClr val="C00000"/>
                </a:solidFill>
              </a:rPr>
              <a:t>1.3.</a:t>
            </a:r>
            <a:r>
              <a:rPr lang="pt-PT" b="1" dirty="0">
                <a:solidFill>
                  <a:srgbClr val="C00000"/>
                </a:solidFill>
              </a:rPr>
              <a:t> </a:t>
            </a:r>
            <a:endParaRPr lang="pt-PT" dirty="0"/>
          </a:p>
        </p:txBody>
      </p:sp>
      <p:sp>
        <p:nvSpPr>
          <p:cNvPr id="15" name="Text Placeholder 2"/>
          <p:cNvSpPr txBox="1">
            <a:spLocks/>
          </p:cNvSpPr>
          <p:nvPr/>
        </p:nvSpPr>
        <p:spPr>
          <a:xfrm>
            <a:off x="4746303" y="2015727"/>
            <a:ext cx="76180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>
                <a:solidFill>
                  <a:srgbClr val="C00000"/>
                </a:solidFill>
              </a:rPr>
              <a:t>1.4. 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288352" y="1870916"/>
                <a:ext cx="104411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352" y="1870916"/>
                <a:ext cx="1044116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5079880" y="1871133"/>
                <a:ext cx="2451984" cy="783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880" y="1871133"/>
                <a:ext cx="2451984" cy="78374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42469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10" grpId="0"/>
      <p:bldP spid="14" grpId="0"/>
      <p:bldP spid="15" grpId="0"/>
      <p:bldP spid="9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755576" y="1309704"/>
                <a:ext cx="4464496" cy="424732"/>
              </a:xfrm>
            </p:spPr>
            <p:txBody>
              <a:bodyPr/>
              <a:lstStyle/>
              <a:p>
                <a:r>
                  <a:rPr lang="pt-PT" dirty="0">
                    <a:solidFill>
                      <a:srgbClr val="C00000"/>
                    </a:solidFill>
                  </a:rPr>
                  <a:t>1.1</a:t>
                </a:r>
                <a:r>
                  <a:rPr lang="pt-PT" b="1" dirty="0">
                    <a:solidFill>
                      <a:srgbClr val="C0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</a:rPr>
                      <m:t>5</m:t>
                    </m:r>
                    <m:r>
                      <a:rPr lang="pt-PT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×5×5×5×5×5=</m:t>
                    </m:r>
                  </m:oMath>
                </a14:m>
                <a:endParaRPr lang="pt-PT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755576" y="1309704"/>
                <a:ext cx="4464496" cy="424732"/>
              </a:xfrm>
              <a:blipFill rotWithShape="1">
                <a:blip r:embed="rId3"/>
                <a:stretch>
                  <a:fillRect l="-2186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4499992" y="1124744"/>
                <a:ext cx="720000" cy="72008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1124744"/>
                <a:ext cx="720000" cy="72008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Placeholder 2"/>
              <p:cNvSpPr txBox="1">
                <a:spLocks/>
              </p:cNvSpPr>
              <p:nvPr/>
            </p:nvSpPr>
            <p:spPr>
              <a:xfrm>
                <a:off x="755576" y="2190996"/>
                <a:ext cx="3384376" cy="424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dirty="0">
                    <a:solidFill>
                      <a:srgbClr val="C00000"/>
                    </a:solidFill>
                  </a:rPr>
                  <a:t>1.2.</a:t>
                </a:r>
                <a14:m>
                  <m:oMath xmlns:m="http://schemas.openxmlformats.org/officeDocument/2006/math">
                    <m:r>
                      <a:rPr lang="pt-PT" b="0" i="0" smtClean="0">
                        <a:latin typeface="Cambria Math"/>
                      </a:rPr>
                      <m:t>  </m:t>
                    </m:r>
                    <m:r>
                      <a:rPr lang="pt-PT" b="0" i="1" smtClean="0">
                        <a:latin typeface="Cambria Math"/>
                      </a:rPr>
                      <m:t>0,7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i="1">
                        <a:latin typeface="Cambria Math"/>
                      </a:rPr>
                      <m:t>0,7</m:t>
                    </m:r>
                    <m:r>
                      <a:rPr lang="pt-PT" i="1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i="1">
                        <a:latin typeface="Cambria Math"/>
                      </a:rPr>
                      <m:t>0,7</m:t>
                    </m:r>
                    <m:r>
                      <a:rPr lang="pt-PT" b="0" i="1" smtClean="0">
                        <a:latin typeface="Cambria Math"/>
                      </a:rPr>
                      <m:t>=</m:t>
                    </m:r>
                  </m:oMath>
                </a14:m>
                <a:endParaRPr lang="pt-PT" dirty="0"/>
              </a:p>
            </p:txBody>
          </p:sp>
        </mc:Choice>
        <mc:Fallback xmlns="">
          <p:sp>
            <p:nvSpPr>
              <p:cNvPr id="1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190996"/>
                <a:ext cx="3384376" cy="424732"/>
              </a:xfrm>
              <a:prstGeom prst="rect">
                <a:avLst/>
              </a:prstGeom>
              <a:blipFill rotWithShape="1">
                <a:blip r:embed="rId5"/>
                <a:stretch>
                  <a:fillRect l="-2883" t="-20000" b="-31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3727664" y="2039664"/>
                <a:ext cx="720000" cy="72008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0,7</m:t>
                          </m:r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7664" y="2039664"/>
                <a:ext cx="720000" cy="720080"/>
              </a:xfrm>
              <a:prstGeom prst="rect">
                <a:avLst/>
              </a:prstGeom>
              <a:blipFill rotWithShape="1">
                <a:blip r:embed="rId6"/>
                <a:stretch>
                  <a:fillRect l="-672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2"/>
          <p:cNvSpPr txBox="1">
            <a:spLocks/>
          </p:cNvSpPr>
          <p:nvPr/>
        </p:nvSpPr>
        <p:spPr>
          <a:xfrm>
            <a:off x="766801" y="3294063"/>
            <a:ext cx="780863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>
                <a:solidFill>
                  <a:srgbClr val="C00000"/>
                </a:solidFill>
              </a:rPr>
              <a:t>1.3.</a:t>
            </a:r>
            <a:r>
              <a:rPr lang="pt-PT" b="1" dirty="0">
                <a:solidFill>
                  <a:srgbClr val="C00000"/>
                </a:solidFill>
              </a:rPr>
              <a:t> 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1288352" y="3149252"/>
                <a:ext cx="1267424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8352" y="3149252"/>
                <a:ext cx="1267424" cy="7838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16"/>
              <p:cNvSpPr/>
              <p:nvPr/>
            </p:nvSpPr>
            <p:spPr>
              <a:xfrm>
                <a:off x="2542128" y="3044830"/>
                <a:ext cx="994464" cy="101248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Rec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2128" y="3044830"/>
                <a:ext cx="994464" cy="101248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 Placeholder 2"/>
          <p:cNvSpPr txBox="1">
            <a:spLocks/>
          </p:cNvSpPr>
          <p:nvPr/>
        </p:nvSpPr>
        <p:spPr>
          <a:xfrm>
            <a:off x="755576" y="4518045"/>
            <a:ext cx="76180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>
                <a:solidFill>
                  <a:srgbClr val="C00000"/>
                </a:solidFill>
              </a:rPr>
              <a:t>1.4. 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1225633" y="4373451"/>
                <a:ext cx="2451984" cy="783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633" y="4373451"/>
                <a:ext cx="2451984" cy="78374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19"/>
              <p:cNvSpPr/>
              <p:nvPr/>
            </p:nvSpPr>
            <p:spPr>
              <a:xfrm>
                <a:off x="3560120" y="4306058"/>
                <a:ext cx="994464" cy="101248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0" name="Rec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0120" y="4306058"/>
                <a:ext cx="994464" cy="101248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88760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858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11" grpId="0"/>
      <p:bldP spid="12" grpId="0" animBg="1"/>
      <p:bldP spid="13" grpId="0"/>
      <p:bldP spid="16" grpId="0"/>
      <p:bldP spid="17" grpId="0" animBg="1"/>
      <p:bldP spid="18" grpId="0"/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4262962"/>
              </a:xfrm>
            </p:spPr>
            <p:txBody>
              <a:bodyPr/>
              <a:lstStyle/>
              <a:p>
                <a:pPr algn="just">
                  <a:buClr>
                    <a:srgbClr val="C00000"/>
                  </a:buClr>
                </a:pPr>
                <a:r>
                  <a:rPr lang="pt-PT" sz="2400" b="0" dirty="0"/>
                  <a:t>2. </a:t>
                </a:r>
                <a:r>
                  <a:rPr lang="pt-PT" sz="2400" dirty="0">
                    <a:solidFill>
                      <a:srgbClr val="002060"/>
                    </a:solidFill>
                  </a:rPr>
                  <a:t>Considera a potência </a:t>
                </a:r>
              </a:p>
              <a:p>
                <a:pPr algn="just">
                  <a:buClr>
                    <a:srgbClr val="C00000"/>
                  </a:buClr>
                </a:pPr>
                <a:endParaRPr lang="pt-PT" sz="24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10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r>
                  <a:rPr lang="pt-PT" sz="2400" dirty="0">
                    <a:solidFill>
                      <a:srgbClr val="002060"/>
                    </a:solidFill>
                  </a:rPr>
                  <a:t>e </a:t>
                </a:r>
                <a:r>
                  <a:rPr lang="pt-PT" sz="2400" dirty="0" err="1">
                    <a:solidFill>
                      <a:srgbClr val="002060"/>
                    </a:solidFill>
                  </a:rPr>
                  <a:t>seleciona</a:t>
                </a:r>
                <a:r>
                  <a:rPr lang="pt-PT" sz="2400" dirty="0">
                    <a:solidFill>
                      <a:srgbClr val="002060"/>
                    </a:solidFill>
                  </a:rPr>
                  <a:t> a afirmação correta. </a:t>
                </a:r>
              </a:p>
              <a:p>
                <a:pPr algn="just">
                  <a:buClr>
                    <a:srgbClr val="C00000"/>
                  </a:buClr>
                </a:pPr>
                <a:endParaRPr lang="pt-PT" sz="10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r>
                  <a:rPr lang="pt-PT" sz="2400" dirty="0">
                    <a:solidFill>
                      <a:schemeClr val="tx1"/>
                    </a:solidFill>
                  </a:rPr>
                  <a:t>  </a:t>
                </a:r>
                <a:r>
                  <a:rPr lang="pt-PT" sz="2400" dirty="0"/>
                  <a:t> </a:t>
                </a:r>
                <a:r>
                  <a:rPr lang="pt-PT" sz="2400" b="0" dirty="0"/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400" b="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=7×7×7×7×7×7×7×7 </m:t>
                    </m:r>
                  </m:oMath>
                </a14:m>
                <a:endParaRPr lang="pt-PT" sz="2400" b="0" dirty="0">
                  <a:solidFill>
                    <a:schemeClr val="tx1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chemeClr val="tx1"/>
                    </a:solidFill>
                  </a:rPr>
                  <a:t>   </a:t>
                </a:r>
                <a:r>
                  <a:rPr lang="pt-PT" sz="2400" b="0" dirty="0"/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400" b="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=7×8 </m:t>
                    </m:r>
                  </m:oMath>
                </a14:m>
                <a:endParaRPr lang="pt-PT" sz="2400" b="0" dirty="0">
                  <a:solidFill>
                    <a:schemeClr val="tx1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chemeClr val="tx1"/>
                    </a:solidFill>
                  </a:rPr>
                  <a:t>   </a:t>
                </a:r>
                <a:r>
                  <a:rPr lang="pt-PT" sz="2400" b="0" dirty="0"/>
                  <a:t>(C)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8</m:t>
                    </m:r>
                  </m:oMath>
                </a14:m>
                <a:r>
                  <a:rPr lang="pt-PT" sz="2400" b="0" dirty="0">
                    <a:solidFill>
                      <a:schemeClr val="tx1"/>
                    </a:solidFill>
                  </a:rPr>
                  <a:t> é a base e </a:t>
                </a:r>
                <a14:m>
                  <m:oMath xmlns:m="http://schemas.openxmlformats.org/officeDocument/2006/math"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7</m:t>
                    </m:r>
                  </m:oMath>
                </a14:m>
                <a:r>
                  <a:rPr lang="pt-PT" sz="2400" b="0" dirty="0">
                    <a:solidFill>
                      <a:schemeClr val="tx1"/>
                    </a:solidFill>
                  </a:rPr>
                  <a:t> é o expoente </a:t>
                </a: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chemeClr val="tx1"/>
                    </a:solidFill>
                  </a:rPr>
                  <a:t>  </a:t>
                </a:r>
                <a:r>
                  <a:rPr lang="pt-PT" sz="2400" b="0" dirty="0"/>
                  <a:t> 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400" b="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4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=8+8+8+8+8+8+8</m:t>
                    </m:r>
                  </m:oMath>
                </a14:m>
                <a:endParaRPr lang="pt-PT" sz="2400" b="0" dirty="0">
                  <a:solidFill>
                    <a:schemeClr val="tx1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4262962"/>
              </a:xfrm>
              <a:blipFill rotWithShape="1">
                <a:blip r:embed="rId3"/>
                <a:stretch>
                  <a:fillRect l="-1190" t="-2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851920" y="1196752"/>
                <a:ext cx="864096" cy="4682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𝟖</m:t>
                          </m:r>
                        </m:e>
                        <m:sup>
                          <m:r>
                            <a:rPr lang="pt-PT" sz="2400" b="1" i="1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196752"/>
                <a:ext cx="864096" cy="4682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750623" y="3473712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87880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 Placeholder 1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3396507"/>
              </a:xfrm>
            </p:spPr>
            <p:txBody>
              <a:bodyPr/>
              <a:lstStyle/>
              <a:p>
                <a:pPr algn="just">
                  <a:buClr>
                    <a:srgbClr val="C00000"/>
                  </a:buClr>
                </a:pPr>
                <a:r>
                  <a:rPr lang="pt-PT" sz="2400" b="0" dirty="0"/>
                  <a:t>3. </a:t>
                </a:r>
                <a:r>
                  <a:rPr lang="pt-PT" sz="2400" dirty="0">
                    <a:solidFill>
                      <a:srgbClr val="002060"/>
                    </a:solidFill>
                  </a:rPr>
                  <a:t>De acordo com os dados do Instituto Nacional de Estatística (INE), a população residente em Portugal Continental é constituída por, aproximadamente, dez milhões de habitantes. 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Escolhe a opção que representa o número dez milhões. </a:t>
                </a:r>
              </a:p>
              <a:p>
                <a:pPr algn="just">
                  <a:buClr>
                    <a:srgbClr val="C00000"/>
                  </a:buClr>
                </a:pPr>
                <a:endParaRPr lang="pt-PT" sz="1000" b="0" dirty="0">
                  <a:solidFill>
                    <a:schemeClr val="tx1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chemeClr val="tx1"/>
                    </a:solidFill>
                  </a:rPr>
                  <a:t>    </a:t>
                </a:r>
                <a:r>
                  <a:rPr lang="pt-PT" sz="2400" b="0" dirty="0"/>
                  <a:t>(A)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          </m:t>
                    </m:r>
                  </m:oMath>
                </a14:m>
                <a:r>
                  <a:rPr lang="pt-PT" sz="2400" b="0" dirty="0"/>
                  <a:t>(B)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pt-PT" sz="2400" b="0" dirty="0">
                    <a:solidFill>
                      <a:schemeClr val="tx1"/>
                    </a:solidFill>
                  </a:rPr>
                  <a:t>          </a:t>
                </a:r>
                <a:r>
                  <a:rPr lang="pt-PT" sz="2400" b="0" dirty="0"/>
                  <a:t>(C)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r>
                  <a:rPr lang="pt-PT" sz="2400" b="0" dirty="0">
                    <a:solidFill>
                      <a:schemeClr val="tx1"/>
                    </a:solidFill>
                  </a:rPr>
                  <a:t>           </a:t>
                </a:r>
                <a:r>
                  <a:rPr lang="pt-PT" sz="2400" b="0" dirty="0"/>
                  <a:t>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sup>
                    </m:sSup>
                  </m:oMath>
                </a14:m>
                <a:endParaRPr lang="pt-PT" sz="2400" b="0" dirty="0">
                  <a:solidFill>
                    <a:schemeClr val="tx1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2400" b="0" dirty="0">
                  <a:solidFill>
                    <a:schemeClr val="tx1"/>
                  </a:solidFill>
                </a:endParaRPr>
              </a:p>
              <a:p>
                <a:pPr algn="r">
                  <a:buClr>
                    <a:srgbClr val="C00000"/>
                  </a:buClr>
                </a:pPr>
                <a:r>
                  <a:rPr lang="pt-PT" sz="1400" b="0" dirty="0">
                    <a:solidFill>
                      <a:schemeClr val="bg1">
                        <a:lumMod val="50000"/>
                      </a:schemeClr>
                    </a:solidFill>
                  </a:rPr>
                  <a:t>Prova Final de Matemática, 2.° Ciclo, 1.</a:t>
                </a:r>
                <a:r>
                  <a:rPr lang="pt-PT" sz="1400" b="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ª</a:t>
                </a:r>
                <a:r>
                  <a:rPr lang="pt-PT" sz="1400" b="0" dirty="0">
                    <a:solidFill>
                      <a:schemeClr val="bg1">
                        <a:lumMod val="50000"/>
                      </a:schemeClr>
                    </a:solidFill>
                  </a:rPr>
                  <a:t> Chamada, 2013</a:t>
                </a:r>
              </a:p>
              <a:p>
                <a:pPr algn="r">
                  <a:buClr>
                    <a:srgbClr val="C00000"/>
                  </a:buClr>
                </a:pPr>
                <a:endParaRPr lang="pt-PT" sz="2400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3396507"/>
              </a:xfrm>
              <a:blipFill>
                <a:blip r:embed="rId3"/>
                <a:stretch>
                  <a:fillRect l="-1190" t="-2513" r="-11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8" name="Oval 7"/>
          <p:cNvSpPr/>
          <p:nvPr/>
        </p:nvSpPr>
        <p:spPr>
          <a:xfrm>
            <a:off x="3954992" y="2356416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414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usana\Desktop\areal\correcoes\unidade2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0" y="1419228"/>
            <a:ext cx="8435892" cy="344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424732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4. </a:t>
            </a:r>
            <a:r>
              <a:rPr lang="pt-PT" sz="2400" dirty="0">
                <a:solidFill>
                  <a:srgbClr val="002060"/>
                </a:solidFill>
              </a:rPr>
              <a:t>Associa as diferentes representações do mesmo número.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0588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cxnSp>
        <p:nvCxnSpPr>
          <p:cNvPr id="4" name="Conexão recta 3"/>
          <p:cNvCxnSpPr/>
          <p:nvPr/>
        </p:nvCxnSpPr>
        <p:spPr>
          <a:xfrm>
            <a:off x="1979712" y="1628800"/>
            <a:ext cx="3456384" cy="24482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cta 8"/>
          <p:cNvCxnSpPr/>
          <p:nvPr/>
        </p:nvCxnSpPr>
        <p:spPr>
          <a:xfrm>
            <a:off x="1979712" y="2132856"/>
            <a:ext cx="3456384" cy="1440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cta 10"/>
          <p:cNvCxnSpPr/>
          <p:nvPr/>
        </p:nvCxnSpPr>
        <p:spPr>
          <a:xfrm>
            <a:off x="1979712" y="2636912"/>
            <a:ext cx="3456384" cy="4375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cta 13"/>
          <p:cNvCxnSpPr/>
          <p:nvPr/>
        </p:nvCxnSpPr>
        <p:spPr>
          <a:xfrm flipV="1">
            <a:off x="1979712" y="2132856"/>
            <a:ext cx="3456384" cy="10098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 flipV="1">
            <a:off x="1979712" y="1628800"/>
            <a:ext cx="3456384" cy="19851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xão recta 19"/>
          <p:cNvCxnSpPr/>
          <p:nvPr/>
        </p:nvCxnSpPr>
        <p:spPr>
          <a:xfrm flipV="1">
            <a:off x="1979712" y="2637762"/>
            <a:ext cx="3456384" cy="14393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pic>
        <p:nvPicPr>
          <p:cNvPr id="1026" name="Picture 2" descr="C:\Users\Susana\Desktop\areal\correcoes\unidade2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40" y="1419228"/>
            <a:ext cx="8435892" cy="344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076602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82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5173404"/>
              </a:xfrm>
            </p:spPr>
            <p:txBody>
              <a:bodyPr/>
              <a:lstStyle/>
              <a:p>
                <a:pPr algn="just">
                  <a:buClr>
                    <a:srgbClr val="C00000"/>
                  </a:buClr>
                </a:pPr>
                <a:r>
                  <a:rPr lang="pt-PT" sz="2400" b="0" dirty="0"/>
                  <a:t>5. </a:t>
                </a:r>
                <a:r>
                  <a:rPr lang="pt-PT" sz="2400" dirty="0">
                    <a:solidFill>
                      <a:srgbClr val="002060"/>
                    </a:solidFill>
                  </a:rPr>
                  <a:t>Considera a tabela seguinte.</a:t>
                </a:r>
              </a:p>
              <a:p>
                <a:pPr algn="just">
                  <a:buClr>
                    <a:srgbClr val="C00000"/>
                  </a:buClr>
                </a:pPr>
                <a:endParaRPr lang="pt-PT" sz="24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24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24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24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24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24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endParaRPr lang="pt-PT" sz="1000" dirty="0">
                  <a:solidFill>
                    <a:srgbClr val="002060"/>
                  </a:solidFill>
                </a:endParaRP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rgbClr val="002060"/>
                    </a:solidFill>
                  </a:rPr>
                  <a:t>    </a:t>
                </a:r>
                <a:r>
                  <a:rPr lang="pt-PT" sz="2400" b="0" dirty="0"/>
                  <a:t>5.1. 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Copia a tabela e completa-a. </a:t>
                </a: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rgbClr val="002060"/>
                    </a:solidFill>
                  </a:rPr>
                  <a:t>    </a:t>
                </a:r>
                <a:r>
                  <a:rPr lang="pt-PT" sz="2400" b="0" dirty="0"/>
                  <a:t>5.2. 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Considerando os valores obtidos na tabela, calcula o valor dos produtos seguintes. </a:t>
                </a: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chemeClr val="tx1"/>
                    </a:solidFill>
                  </a:rPr>
                  <a:t>          </a:t>
                </a:r>
                <a:r>
                  <a:rPr lang="pt-PT" sz="2400" b="0" dirty="0"/>
                  <a:t> 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r>
                  <a:rPr lang="pt-PT" sz="2400" b="0" dirty="0">
                    <a:solidFill>
                      <a:schemeClr val="tx1"/>
                    </a:solidFill>
                  </a:rPr>
                  <a:t>          </a:t>
                </a:r>
                <a:r>
                  <a:rPr lang="pt-PT" sz="2400" b="0" dirty="0"/>
                  <a:t>b)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4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pt-PT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400" b="0" dirty="0">
                    <a:solidFill>
                      <a:schemeClr val="tx1"/>
                    </a:solidFill>
                  </a:rPr>
                  <a:t>          </a:t>
                </a:r>
                <a:r>
                  <a:rPr lang="pt-PT" sz="2400" b="0" dirty="0"/>
                  <a:t>c)</a:t>
                </a:r>
                <a:r>
                  <a:rPr lang="pt-PT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pt-PT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400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5173404"/>
              </a:xfrm>
              <a:blipFill rotWithShape="1">
                <a:blip r:embed="rId3"/>
                <a:stretch>
                  <a:fillRect l="-1190" t="-1649" r="-1116" b="-17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2510970"/>
                  </p:ext>
                </p:extLst>
              </p:nvPr>
            </p:nvGraphicFramePr>
            <p:xfrm>
              <a:off x="1532591" y="1287600"/>
              <a:ext cx="5976668" cy="253412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44016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040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rgbClr val="00B0F0"/>
                              </a:solidFill>
                            </a:rPr>
                            <a:t>Expoente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rgbClr val="002060"/>
                              </a:solidFill>
                            </a:rPr>
                            <a:t>Base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1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oMath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</a:rPr>
                            <a:t>Base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1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𝟑</m:t>
                              </m:r>
                            </m:oMath>
                          </a14:m>
                          <a:endParaRPr lang="pt-PT" sz="240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/>
                            <a:t>Base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1" i="1" smtClean="0">
                                  <a:latin typeface="Cambria Math"/>
                                </a:rPr>
                                <m:t>𝟔</m:t>
                              </m:r>
                            </m:oMath>
                          </a14:m>
                          <a:endParaRPr lang="pt-PT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dirty="0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𝟒𝟔</m:t>
                                </m:r>
                                <m:r>
                                  <a:rPr lang="pt-PT" sz="2400" b="1" i="1" dirty="0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pt-PT" sz="2400" b="1" i="1" dirty="0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𝟔𝟓𝟔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22510970"/>
                  </p:ext>
                </p:extLst>
              </p:nvPr>
            </p:nvGraphicFramePr>
            <p:xfrm>
              <a:off x="1532591" y="1287600"/>
              <a:ext cx="5976668" cy="253412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44016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</a:tblGrid>
                  <a:tr h="5040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rgbClr val="00B0F0"/>
                              </a:solidFill>
                            </a:rPr>
                            <a:t>Expoente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94779" t="-4819" r="-199197" b="-401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195565" t="-4819" r="-100000" b="-4012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95565" t="-4819" b="-4012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78378" r="-31567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178378" r="-315678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t="-278378" r="-3156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4"/>
                          <a:stretch>
                            <a:fillRect l="-295565" t="-2783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3941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7573166"/>
                  </p:ext>
                </p:extLst>
              </p:nvPr>
            </p:nvGraphicFramePr>
            <p:xfrm>
              <a:off x="1532591" y="1830984"/>
              <a:ext cx="5976668" cy="253412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44016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5040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rgbClr val="00B0F0"/>
                              </a:solidFill>
                            </a:rPr>
                            <a:t>Potência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rgbClr val="002060"/>
                              </a:solidFill>
                            </a:rPr>
                            <a:t>Base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1" i="1" smtClean="0">
                                  <a:solidFill>
                                    <a:srgbClr val="00206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oMath>
                          </a14:m>
                          <a:endParaRPr lang="pt-PT" sz="2400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</a:rPr>
                            <a:t>Base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1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𝟑</m:t>
                              </m:r>
                            </m:oMath>
                          </a14:m>
                          <a:endParaRPr lang="pt-PT" sz="2400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/>
                            <a:t>Base </a:t>
                          </a:r>
                          <a14:m>
                            <m:oMath xmlns:m="http://schemas.openxmlformats.org/officeDocument/2006/math">
                              <m:r>
                                <a:rPr lang="pt-PT" sz="2400" b="1" i="1" smtClean="0">
                                  <a:latin typeface="Cambria Math"/>
                                </a:rPr>
                                <m:t>𝟔</m:t>
                              </m:r>
                            </m:oMath>
                          </a14:m>
                          <a:endParaRPr lang="pt-PT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B0F0"/>
                                    </a:solidFill>
                                    <a:latin typeface="Cambria Math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𝟒𝟔</m:t>
                                </m:r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lang="pt-PT" sz="2400" b="1" i="1" smtClean="0">
                                    <a:solidFill>
                                      <a:srgbClr val="002060"/>
                                    </a:solidFill>
                                    <a:latin typeface="Cambria Math"/>
                                  </a:rPr>
                                  <m:t>𝟔𝟓𝟔</m:t>
                                </m:r>
                              </m:oMath>
                            </m:oMathPara>
                          </a14:m>
                          <a:endParaRPr lang="pt-PT" sz="2400" b="1" dirty="0">
                            <a:solidFill>
                              <a:srgbClr val="002060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7573166"/>
                  </p:ext>
                </p:extLst>
              </p:nvPr>
            </p:nvGraphicFramePr>
            <p:xfrm>
              <a:off x="1532591" y="1830984"/>
              <a:ext cx="5976668" cy="2534120"/>
            </p:xfrm>
            <a:graphic>
              <a:graphicData uri="http://schemas.openxmlformats.org/drawingml/2006/table">
                <a:tbl>
                  <a:tblPr firstRow="1" bandRow="1">
                    <a:tableStyleId>{00A15C55-8517-42AA-B614-E9B94910E393}</a:tableStyleId>
                  </a:tblPr>
                  <a:tblGrid>
                    <a:gridCol w="1440161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1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2"/>
                        </a:ext>
                      </a:extLst>
                    </a:gridCol>
                    <a:gridCol w="151216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3"/>
                        </a:ext>
                      </a:extLst>
                    </a:gridCol>
                  </a:tblGrid>
                  <a:tr h="5040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2400" dirty="0">
                              <a:solidFill>
                                <a:srgbClr val="00B0F0"/>
                              </a:solidFill>
                            </a:rPr>
                            <a:t>Potência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94779" t="-4819" r="-199197" b="-402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195565" t="-4819" r="-100000" b="-402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95565" t="-4819" b="-4024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78378" r="-315678" b="-200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178378" r="-315678" b="-100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dirty="0"/>
                        </a:p>
                      </a:txBody>
                      <a:tcPr anchor="ctr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676688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t="-278378" r="-315678" b="-9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pt-PT" sz="2400" b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</a:endParaRPr>
                        </a:p>
                      </a:txBody>
                      <a:tcPr anchor="ctr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 anchor="ctr">
                        <a:blipFill rotWithShape="1">
                          <a:blip r:embed="rId3"/>
                          <a:stretch>
                            <a:fillRect l="-295565" t="-278378" b="-9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186432" y="2469320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432" y="2469320"/>
                <a:ext cx="1152128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626592" y="2471592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6592" y="2471592"/>
                <a:ext cx="115212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6131224" y="2460216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224" y="2460216"/>
                <a:ext cx="1152128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193968" y="3194936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3968" y="3194936"/>
                <a:ext cx="115212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4634128" y="3197208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243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128" y="3197208"/>
                <a:ext cx="1152128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6138760" y="3185832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7776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760" y="3185832"/>
                <a:ext cx="1152128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3209888" y="3811368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9888" y="3811368"/>
                <a:ext cx="1152128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4650048" y="3813640"/>
                <a:ext cx="11521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729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048" y="3813640"/>
                <a:ext cx="1152128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444906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5.1.: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62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782699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5.2.: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ângulo 12"/>
              <p:cNvSpPr/>
              <p:nvPr/>
            </p:nvSpPr>
            <p:spPr>
              <a:xfrm>
                <a:off x="437099" y="1340768"/>
                <a:ext cx="1928092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 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13" name="Rec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99" y="1340768"/>
                <a:ext cx="1928092" cy="465833"/>
              </a:xfrm>
              <a:prstGeom prst="rect">
                <a:avLst/>
              </a:prstGeom>
              <a:blipFill rotWithShape="1">
                <a:blip r:embed="rId3"/>
                <a:stretch>
                  <a:fillRect l="-1582" t="-9211" b="-30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2267743" y="1285652"/>
            <a:ext cx="1329199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5" name="Grupo 14"/>
          <p:cNvGrpSpPr/>
          <p:nvPr/>
        </p:nvGrpSpPr>
        <p:grpSpPr>
          <a:xfrm>
            <a:off x="899592" y="2309204"/>
            <a:ext cx="592922" cy="1152048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18"/>
              <p:cNvSpPr/>
              <p:nvPr/>
            </p:nvSpPr>
            <p:spPr>
              <a:xfrm>
                <a:off x="902972" y="2601299"/>
                <a:ext cx="1618713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19" name="Rec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972" y="2601299"/>
                <a:ext cx="1618713" cy="46583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4172354" y="2602786"/>
                <a:ext cx="14077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248 832 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354" y="2602786"/>
                <a:ext cx="1407758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2281755" y="2610393"/>
                <a:ext cx="214622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32 × 7776=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1755" y="2610393"/>
                <a:ext cx="214622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19"/>
              <p:cNvSpPr/>
              <p:nvPr/>
            </p:nvSpPr>
            <p:spPr>
              <a:xfrm>
                <a:off x="2242193" y="1333791"/>
                <a:ext cx="14077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248 832 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193" y="1333791"/>
                <a:ext cx="1407758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ângulo 20"/>
              <p:cNvSpPr/>
              <p:nvPr/>
            </p:nvSpPr>
            <p:spPr>
              <a:xfrm>
                <a:off x="443727" y="3912300"/>
                <a:ext cx="25430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 b)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 </m:t>
                        </m:r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21" name="Rectângu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27" y="3912300"/>
                <a:ext cx="254306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199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ângulo 21"/>
          <p:cNvSpPr/>
          <p:nvPr/>
        </p:nvSpPr>
        <p:spPr>
          <a:xfrm>
            <a:off x="2901760" y="3857184"/>
            <a:ext cx="1526224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3" name="Grupo 22"/>
          <p:cNvGrpSpPr/>
          <p:nvPr/>
        </p:nvGrpSpPr>
        <p:grpSpPr>
          <a:xfrm>
            <a:off x="906220" y="4797152"/>
            <a:ext cx="592922" cy="122413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909600" y="5142255"/>
                <a:ext cx="22871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=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600" y="5142255"/>
                <a:ext cx="2287101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2876210" y="3905323"/>
                <a:ext cx="16450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1 679 616 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0" y="3905323"/>
                <a:ext cx="1645002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2907522" y="5142254"/>
                <a:ext cx="26725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729 ×64×36 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7522" y="5142254"/>
                <a:ext cx="2672590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5303262" y="5165900"/>
                <a:ext cx="16450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1 679 616 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262" y="5165900"/>
                <a:ext cx="1645002" cy="461665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554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9" grpId="0"/>
      <p:bldP spid="2" grpId="0"/>
      <p:bldP spid="3" grpId="0"/>
      <p:bldP spid="20" grpId="0"/>
      <p:bldP spid="21" grpId="0"/>
      <p:bldP spid="22" grpId="0" animBg="1"/>
      <p:bldP spid="27" grpId="0"/>
      <p:bldP spid="30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7058"/>
              </p:ext>
            </p:extLst>
          </p:nvPr>
        </p:nvGraphicFramePr>
        <p:xfrm>
          <a:off x="539552" y="659842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>
                          <a:solidFill>
                            <a:srgbClr val="C00000"/>
                          </a:solidFill>
                        </a:rPr>
                        <a:t>Resolução 5.2.:</a:t>
                      </a:r>
                      <a:endParaRPr lang="pt-PT" sz="240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ângulo 12"/>
              <p:cNvSpPr/>
              <p:nvPr/>
            </p:nvSpPr>
            <p:spPr>
              <a:xfrm>
                <a:off x="437099" y="1340768"/>
                <a:ext cx="25110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 c)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 </m:t>
                        </m:r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13" name="Rec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99" y="1340768"/>
                <a:ext cx="2511008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214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ângulo 13"/>
          <p:cNvSpPr/>
          <p:nvPr/>
        </p:nvSpPr>
        <p:spPr>
          <a:xfrm>
            <a:off x="2901760" y="1285652"/>
            <a:ext cx="975045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5" name="Grupo 14"/>
          <p:cNvGrpSpPr/>
          <p:nvPr/>
        </p:nvGrpSpPr>
        <p:grpSpPr>
          <a:xfrm>
            <a:off x="899592" y="2309204"/>
            <a:ext cx="592922" cy="1152048"/>
            <a:chOff x="4442216" y="2160827"/>
            <a:chExt cx="592922" cy="4096987"/>
          </a:xfrm>
        </p:grpSpPr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cta 1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18"/>
              <p:cNvSpPr/>
              <p:nvPr/>
            </p:nvSpPr>
            <p:spPr>
              <a:xfrm>
                <a:off x="902972" y="2601299"/>
                <a:ext cx="22181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 2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pt-PT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pt-PT" sz="2400" dirty="0"/>
                  <a:t> </a:t>
                </a:r>
              </a:p>
            </p:txBody>
          </p:sp>
        </mc:Choice>
        <mc:Fallback xmlns="">
          <p:sp>
            <p:nvSpPr>
              <p:cNvPr id="19" name="Rec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972" y="2601299"/>
                <a:ext cx="2218171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ângulo 19"/>
              <p:cNvSpPr/>
              <p:nvPr/>
            </p:nvSpPr>
            <p:spPr>
              <a:xfrm>
                <a:off x="2915966" y="1333791"/>
                <a:ext cx="10005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>
                          <a:latin typeface="Cambria Math"/>
                        </a:rPr>
                        <m:t>1296 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Rec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966" y="1333791"/>
                <a:ext cx="1000595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4723533" y="2614639"/>
                <a:ext cx="100059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1296 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533" y="2614639"/>
                <a:ext cx="1000595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922584" y="2601298"/>
                <a:ext cx="202818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4×9×36</m:t>
                      </m:r>
                      <m:r>
                        <a:rPr lang="pt-PT" sz="2400" b="0" i="1" dirty="0" smtClean="0">
                          <a:latin typeface="Cambria Math"/>
                        </a:rPr>
                        <m:t>=</m:t>
                      </m:r>
                      <m:r>
                        <a:rPr lang="pt-PT" sz="2400" i="1" dirty="0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584" y="2601298"/>
                <a:ext cx="2028183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64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9" grpId="0"/>
      <p:bldP spid="20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543251"/>
              </p:ext>
            </p:extLst>
          </p:nvPr>
        </p:nvGraphicFramePr>
        <p:xfrm>
          <a:off x="539552" y="3212976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2017988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6. </a:t>
            </a:r>
            <a:r>
              <a:rPr lang="pt-PT" sz="2400" dirty="0">
                <a:solidFill>
                  <a:srgbClr val="002060"/>
                </a:solidFill>
              </a:rPr>
              <a:t>Escreve, na forma de uma única potência, o número representado pela expressão. </a:t>
            </a:r>
          </a:p>
          <a:p>
            <a:pPr algn="just">
              <a:buClr>
                <a:srgbClr val="C00000"/>
              </a:buClr>
            </a:pPr>
            <a:endParaRPr lang="pt-PT" sz="1000" dirty="0">
              <a:solidFill>
                <a:srgbClr val="002060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 algn="r">
              <a:buClr>
                <a:srgbClr val="C00000"/>
              </a:buClr>
            </a:pPr>
            <a:r>
              <a:rPr lang="pt-PT" sz="2400" b="0" dirty="0"/>
              <a:t> </a:t>
            </a:r>
            <a:r>
              <a:rPr lang="pt-PT" sz="1400" b="0" dirty="0">
                <a:solidFill>
                  <a:schemeClr val="bg1">
                    <a:lumMod val="50000"/>
                  </a:schemeClr>
                </a:solidFill>
              </a:rPr>
              <a:t>Prova Final de Matemática, 2.° Ciclo, 2.</a:t>
            </a:r>
            <a:r>
              <a:rPr lang="pt-PT" sz="14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ª</a:t>
            </a:r>
            <a:r>
              <a:rPr lang="pt-PT" sz="1400" b="0" dirty="0">
                <a:solidFill>
                  <a:schemeClr val="bg1">
                    <a:lumMod val="50000"/>
                  </a:schemeClr>
                </a:solidFill>
              </a:rPr>
              <a:t> Fase, 2015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340328" y="1556792"/>
                <a:ext cx="2160240" cy="4754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𝟖</m:t>
                          </m:r>
                        </m:sup>
                      </m:sSup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dirty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𝟖</m:t>
                          </m:r>
                        </m:sup>
                      </m:sSup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𝟐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328" y="1556792"/>
                <a:ext cx="2160240" cy="47545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539552" y="3907650"/>
                <a:ext cx="21602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4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40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907650"/>
                <a:ext cx="216024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ângulo 10"/>
          <p:cNvSpPr/>
          <p:nvPr/>
        </p:nvSpPr>
        <p:spPr>
          <a:xfrm>
            <a:off x="2523285" y="3789040"/>
            <a:ext cx="896587" cy="6988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570276" y="4826891"/>
            <a:ext cx="592922" cy="1152048"/>
            <a:chOff x="4442216" y="2160827"/>
            <a:chExt cx="592922" cy="4096987"/>
          </a:xfrm>
        </p:grpSpPr>
        <p:cxnSp>
          <p:nvCxnSpPr>
            <p:cNvPr id="14" name="Conexão recta 1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xão recta 1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598226" y="5169998"/>
                <a:ext cx="1995354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226" y="5169998"/>
                <a:ext cx="1995354" cy="465833"/>
              </a:xfrm>
              <a:prstGeom prst="rect">
                <a:avLst/>
              </a:prstGeom>
              <a:blipFill rotWithShape="1">
                <a:blip r:embed="rId5"/>
                <a:stretch>
                  <a:fillRect l="-30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16"/>
              <p:cNvSpPr/>
              <p:nvPr/>
            </p:nvSpPr>
            <p:spPr>
              <a:xfrm>
                <a:off x="2433016" y="5177948"/>
                <a:ext cx="1449628" cy="4658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16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i="1" dirty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7" name="Rec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016" y="5177948"/>
                <a:ext cx="1449628" cy="465833"/>
              </a:xfrm>
              <a:prstGeom prst="rect">
                <a:avLst/>
              </a:prstGeom>
              <a:blipFill rotWithShape="1">
                <a:blip r:embed="rId6"/>
                <a:stretch>
                  <a:fillRect l="-42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17"/>
              <p:cNvSpPr/>
              <p:nvPr/>
            </p:nvSpPr>
            <p:spPr>
              <a:xfrm>
                <a:off x="3738628" y="5177948"/>
                <a:ext cx="6893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11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Rec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628" y="5177948"/>
                <a:ext cx="689356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77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18"/>
              <p:cNvSpPr/>
              <p:nvPr/>
            </p:nvSpPr>
            <p:spPr>
              <a:xfrm>
                <a:off x="2627784" y="3921715"/>
                <a:ext cx="6893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11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Rec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3921715"/>
                <a:ext cx="689356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77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625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/>
      <p:bldP spid="5" grpId="0" animBg="1"/>
      <p:bldP spid="10" grpId="0"/>
      <p:bldP spid="11" grpId="0" animBg="1"/>
      <p:bldP spid="3" grpId="0"/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/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2347950"/>
              </a:xfrm>
            </p:spPr>
            <p:txBody>
              <a:bodyPr/>
              <a:lstStyle/>
              <a:p>
                <a:pPr algn="just">
                  <a:buClr>
                    <a:srgbClr val="C00000"/>
                  </a:buClr>
                </a:pPr>
                <a:r>
                  <a:rPr lang="pt-PT" sz="2400" b="0" dirty="0"/>
                  <a:t>7. </a:t>
                </a:r>
                <a:r>
                  <a:rPr lang="pt-PT" sz="2400" dirty="0">
                    <a:solidFill>
                      <a:srgbClr val="002060"/>
                    </a:solidFill>
                  </a:rPr>
                  <a:t>A Fátima afirma que o número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𝟏𝟎</m:t>
                        </m:r>
                      </m:e>
                      <m:sup>
                        <m: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𝟔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002060"/>
                    </a:solidFill>
                  </a:rPr>
                  <a:t> é duas vezes maior do que o número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solidFill>
                              <a:srgbClr val="002060"/>
                            </a:solidFill>
                            <a:latin typeface="Cambria Math"/>
                          </a:rPr>
                          <m:t>𝟏𝟎</m:t>
                        </m:r>
                      </m:e>
                      <m:sup>
                        <m:r>
                          <a:rPr lang="pt-PT" sz="2400" b="1" i="1" smtClean="0">
                            <a:solidFill>
                              <a:srgbClr val="002060"/>
                            </a:solidFill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pt-PT" sz="2400" dirty="0">
                    <a:solidFill>
                      <a:srgbClr val="002060"/>
                    </a:solidFill>
                  </a:rPr>
                  <a:t>. O Luís diz que a afirmação da Fátima não é verdadeira. </a:t>
                </a:r>
              </a:p>
              <a:p>
                <a:pPr algn="just">
                  <a:buClr>
                    <a:srgbClr val="C00000"/>
                  </a:buClr>
                </a:pPr>
                <a:r>
                  <a:rPr lang="pt-PT" sz="2400" b="0" dirty="0">
                    <a:solidFill>
                      <a:schemeClr val="tx1"/>
                    </a:solidFill>
                  </a:rPr>
                  <a:t>    Qual dos dois amigos tem razão? Justifica a tua resposta. </a:t>
                </a:r>
              </a:p>
              <a:p>
                <a:pPr algn="just">
                  <a:buClr>
                    <a:srgbClr val="C00000"/>
                  </a:buClr>
                </a:pPr>
                <a:endParaRPr lang="pt-PT" sz="2400" b="0" dirty="0">
                  <a:solidFill>
                    <a:schemeClr val="tx1"/>
                  </a:solidFill>
                </a:endParaRPr>
              </a:p>
              <a:p>
                <a:pPr algn="r">
                  <a:buClr>
                    <a:srgbClr val="C00000"/>
                  </a:buClr>
                </a:pPr>
                <a:r>
                  <a:rPr lang="pt-PT" sz="1400" b="0" dirty="0">
                    <a:solidFill>
                      <a:schemeClr val="bg1">
                        <a:lumMod val="50000"/>
                      </a:schemeClr>
                    </a:solidFill>
                  </a:rPr>
                  <a:t>Prova Final de Matemática, 2.° Ciclo, 1.</a:t>
                </a:r>
                <a:r>
                  <a:rPr lang="pt-PT" sz="1400" b="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ª</a:t>
                </a:r>
                <a:r>
                  <a:rPr lang="pt-PT" sz="1400" b="0" dirty="0">
                    <a:solidFill>
                      <a:schemeClr val="bg1">
                        <a:lumMod val="50000"/>
                      </a:schemeClr>
                    </a:solidFill>
                  </a:rPr>
                  <a:t> Fase, 2015</a:t>
                </a:r>
              </a:p>
            </p:txBody>
          </p:sp>
        </mc:Choice>
        <mc:Fallback xmlns="">
          <p:sp>
            <p:nvSpPr>
              <p:cNvPr id="2" name="Tex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481431" y="666320"/>
                <a:ext cx="8195025" cy="2347950"/>
              </a:xfrm>
              <a:blipFill>
                <a:blip r:embed="rId3"/>
                <a:stretch>
                  <a:fillRect l="-1190" t="-3377" r="-1116" b="-20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11208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539552" y="4407495"/>
            <a:ext cx="763284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R: </a:t>
            </a:r>
            <a:r>
              <a:rPr lang="pt-PT" sz="2400" dirty="0"/>
              <a:t>O Luís é quem tem razão.</a:t>
            </a:r>
          </a:p>
        </p:txBody>
      </p:sp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99140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293233" y="1437928"/>
                <a:ext cx="72375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=10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×10×10×</m:t>
                      </m:r>
                      <m:r>
                        <a:rPr lang="pt-PT" sz="2400" i="1">
                          <a:latin typeface="Cambria Math"/>
                        </a:rPr>
                        <m:t>10</m:t>
                      </m:r>
                      <m:r>
                        <a:rPr lang="pt-PT" sz="2400" i="1">
                          <a:latin typeface="Cambria Math"/>
                          <a:ea typeface="Cambria Math"/>
                        </a:rPr>
                        <m:t>×10×10</m:t>
                      </m:r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233" y="1437928"/>
                <a:ext cx="7237595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6306692" y="1439621"/>
                <a:ext cx="15776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1 000 000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692" y="1439621"/>
                <a:ext cx="1577676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2205210" y="2103239"/>
                <a:ext cx="40627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=10</m:t>
                      </m:r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×10×10</m:t>
                      </m:r>
                      <m:r>
                        <a:rPr lang="pt-PT" sz="24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210" y="2103239"/>
                <a:ext cx="4062743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5587629" y="2096954"/>
                <a:ext cx="933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1000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629" y="2096954"/>
                <a:ext cx="93326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/>
          <p:cNvSpPr txBox="1"/>
          <p:nvPr/>
        </p:nvSpPr>
        <p:spPr>
          <a:xfrm>
            <a:off x="467544" y="2662064"/>
            <a:ext cx="6811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Logo,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2915816" y="3253611"/>
                <a:ext cx="27800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253611"/>
                <a:ext cx="2780062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ângulo 14"/>
              <p:cNvSpPr/>
              <p:nvPr/>
            </p:nvSpPr>
            <p:spPr>
              <a:xfrm>
                <a:off x="4879067" y="3253611"/>
                <a:ext cx="933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dirty="0" smtClean="0">
                          <a:latin typeface="Cambria Math"/>
                        </a:rPr>
                        <m:t>2000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5" name="Rec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9067" y="3253611"/>
                <a:ext cx="93326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262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1" grpId="0"/>
      <p:bldP spid="12" grpId="0"/>
      <p:bldP spid="10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2606867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8. </a:t>
            </a:r>
            <a:r>
              <a:rPr lang="pt-PT" sz="2400" dirty="0">
                <a:solidFill>
                  <a:srgbClr val="002060"/>
                </a:solidFill>
              </a:rPr>
              <a:t>Escolhe a opção que corresponde ao valor numérico da expressão seguinte. </a:t>
            </a:r>
          </a:p>
          <a:p>
            <a:pPr algn="just">
              <a:buClr>
                <a:srgbClr val="C00000"/>
              </a:buClr>
            </a:pPr>
            <a:endParaRPr lang="pt-PT" sz="1000" dirty="0">
              <a:solidFill>
                <a:srgbClr val="002060"/>
              </a:solidFill>
            </a:endParaRPr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 algn="just">
              <a:buClr>
                <a:srgbClr val="C00000"/>
              </a:buClr>
            </a:pPr>
            <a:endParaRPr lang="pt-PT" sz="1000" b="0" dirty="0"/>
          </a:p>
          <a:p>
            <a:pPr>
              <a:buClr>
                <a:srgbClr val="C00000"/>
              </a:buClr>
            </a:pPr>
            <a:r>
              <a:rPr lang="pt-PT" sz="2400" b="0" dirty="0"/>
              <a:t>     (A) </a:t>
            </a:r>
            <a:r>
              <a:rPr lang="pt-PT" sz="2400" b="0" dirty="0">
                <a:solidFill>
                  <a:schemeClr val="tx1"/>
                </a:solidFill>
              </a:rPr>
              <a:t>16</a:t>
            </a:r>
            <a:r>
              <a:rPr lang="pt-PT" sz="2400" b="0" dirty="0"/>
              <a:t>                 (B) </a:t>
            </a:r>
            <a:r>
              <a:rPr lang="pt-PT" sz="2400" b="0" dirty="0">
                <a:solidFill>
                  <a:schemeClr val="tx1"/>
                </a:solidFill>
              </a:rPr>
              <a:t>12</a:t>
            </a:r>
            <a:r>
              <a:rPr lang="pt-PT" sz="2400" b="0" dirty="0"/>
              <a:t>                (C) </a:t>
            </a:r>
            <a:r>
              <a:rPr lang="pt-PT" sz="2400" b="0" dirty="0">
                <a:solidFill>
                  <a:schemeClr val="tx1"/>
                </a:solidFill>
              </a:rPr>
              <a:t>2                </a:t>
            </a:r>
            <a:r>
              <a:rPr lang="pt-PT" sz="2400" b="0" dirty="0"/>
              <a:t>(D) </a:t>
            </a:r>
            <a:r>
              <a:rPr lang="pt-PT" sz="2400" b="0" dirty="0">
                <a:solidFill>
                  <a:schemeClr val="tx1"/>
                </a:solidFill>
              </a:rPr>
              <a:t>1</a:t>
            </a:r>
            <a:r>
              <a:rPr lang="pt-PT" sz="2400" b="0" dirty="0"/>
              <a:t> </a:t>
            </a:r>
          </a:p>
          <a:p>
            <a:pPr algn="r">
              <a:buClr>
                <a:srgbClr val="C00000"/>
              </a:buClr>
            </a:pPr>
            <a:endParaRPr lang="pt-PT" sz="1000" b="0" dirty="0"/>
          </a:p>
          <a:p>
            <a:pPr algn="r">
              <a:buClr>
                <a:srgbClr val="C00000"/>
              </a:buClr>
            </a:pPr>
            <a:r>
              <a:rPr lang="pt-PT" sz="1400" b="0" dirty="0">
                <a:solidFill>
                  <a:schemeClr val="bg1">
                    <a:lumMod val="50000"/>
                  </a:schemeClr>
                </a:solidFill>
              </a:rPr>
              <a:t>Adaptado de Prova Final de Matemática, 2.° Ciclo, 2.</a:t>
            </a:r>
            <a:r>
              <a:rPr lang="pt-PT" sz="14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ª</a:t>
            </a:r>
            <a:r>
              <a:rPr lang="pt-PT" sz="1400" b="0" dirty="0">
                <a:solidFill>
                  <a:schemeClr val="bg1">
                    <a:lumMod val="50000"/>
                  </a:schemeClr>
                </a:solidFill>
              </a:rPr>
              <a:t> Chamada, 2012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340328" y="1556792"/>
                <a:ext cx="2160240" cy="4754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𝟏𝟐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𝟓𝟎</m:t>
                          </m:r>
                        </m:sup>
                      </m:sSup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𝟑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𝟓𝟎</m:t>
                          </m:r>
                        </m:sup>
                      </m:sSup>
                      <m:r>
                        <a:rPr lang="pt-PT" sz="2400" b="1" i="1" dirty="0" smtClean="0">
                          <a:solidFill>
                            <a:srgbClr val="002060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𝟒</m:t>
                          </m:r>
                        </m:e>
                        <m:sup>
                          <m:r>
                            <a:rPr lang="pt-PT" sz="2400" b="1" i="1" dirty="0" smtClean="0">
                              <a:solidFill>
                                <a:srgbClr val="002060"/>
                              </a:solidFill>
                              <a:latin typeface="Cambria Math"/>
                            </a:rPr>
                            <m:t>𝟒𝟖</m:t>
                          </m:r>
                        </m:sup>
                      </m:sSup>
                    </m:oMath>
                  </m:oMathPara>
                </a14:m>
                <a:endParaRPr lang="pt-PT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328" y="1556792"/>
                <a:ext cx="2160240" cy="47545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/>
          <p:cNvSpPr/>
          <p:nvPr/>
        </p:nvSpPr>
        <p:spPr>
          <a:xfrm>
            <a:off x="899592" y="2235928"/>
            <a:ext cx="432000" cy="432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989801"/>
              </p:ext>
            </p:extLst>
          </p:nvPr>
        </p:nvGraphicFramePr>
        <p:xfrm>
          <a:off x="539552" y="3788636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Rectângulo 10"/>
          <p:cNvSpPr/>
          <p:nvPr/>
        </p:nvSpPr>
        <p:spPr>
          <a:xfrm>
            <a:off x="2865530" y="4407947"/>
            <a:ext cx="896587" cy="6988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/>
          </a:p>
        </p:txBody>
      </p:sp>
      <p:grpSp>
        <p:nvGrpSpPr>
          <p:cNvPr id="12" name="Grupo 11"/>
          <p:cNvGrpSpPr/>
          <p:nvPr/>
        </p:nvGrpSpPr>
        <p:grpSpPr>
          <a:xfrm>
            <a:off x="570276" y="5229280"/>
            <a:ext cx="592922" cy="1152048"/>
            <a:chOff x="4442216" y="2160827"/>
            <a:chExt cx="592922" cy="4096987"/>
          </a:xfrm>
        </p:grpSpPr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xão recta 1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xão recta 1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564300" y="4537725"/>
                <a:ext cx="2351516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12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50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50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48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00" y="4537725"/>
                <a:ext cx="2351516" cy="46583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626643" y="5572387"/>
                <a:ext cx="2351516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12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50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50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dirty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48</m:t>
                          </m:r>
                        </m:sup>
                      </m:sSup>
                      <m:r>
                        <a:rPr lang="pt-PT" sz="2400" b="0" i="1" dirty="0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43" y="5572387"/>
                <a:ext cx="2351516" cy="46583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2555776" y="5574468"/>
                <a:ext cx="252028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12:3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50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48</m:t>
                          </m:r>
                        </m:sup>
                      </m:sSup>
                      <m:r>
                        <a:rPr lang="pt-PT" sz="2400" b="0" i="0" dirty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574468"/>
                <a:ext cx="2520280" cy="4658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716016" y="5570240"/>
                <a:ext cx="1728192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50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i="1" dirty="0">
                              <a:latin typeface="Cambria Math"/>
                            </a:rPr>
                            <m:t>48</m:t>
                          </m:r>
                        </m:sup>
                      </m:sSup>
                      <m:r>
                        <a:rPr lang="pt-PT" sz="2400" b="0" i="0" dirty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5570240"/>
                <a:ext cx="1728192" cy="465833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6156176" y="5568484"/>
                <a:ext cx="1008112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 dirty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0" dirty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5568484"/>
                <a:ext cx="1008112" cy="46583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6809996" y="5575112"/>
                <a:ext cx="80405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</m:t>
                      </m:r>
                      <m:r>
                        <a:rPr lang="pt-PT" sz="2400" b="0" i="1" dirty="0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996" y="5575112"/>
                <a:ext cx="804054" cy="46583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2859581" y="4524472"/>
                <a:ext cx="804054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dirty="0" smtClean="0">
                          <a:latin typeface="Cambria Math"/>
                        </a:rPr>
                        <m:t>1</m:t>
                      </m:r>
                      <m:r>
                        <a:rPr lang="pt-PT" sz="2400" b="0" i="1" dirty="0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581" y="4524472"/>
                <a:ext cx="804054" cy="465833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13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3" grpId="0" animBg="1"/>
      <p:bldP spid="11" grpId="0" animBg="1"/>
      <p:bldP spid="16" grpId="0"/>
      <p:bldP spid="17" grpId="0"/>
      <p:bldP spid="4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3991862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9. </a:t>
            </a:r>
            <a:r>
              <a:rPr lang="pt-PT" sz="2400" dirty="0">
                <a:solidFill>
                  <a:srgbClr val="002060"/>
                </a:solidFill>
              </a:rPr>
              <a:t>Escreve em linguagem simbólica e calcula o valor da expressão obtida. </a:t>
            </a:r>
          </a:p>
          <a:p>
            <a:pPr>
              <a:buClr>
                <a:srgbClr val="C00000"/>
              </a:buClr>
            </a:pPr>
            <a:endParaRPr lang="pt-PT" sz="1000" dirty="0">
              <a:solidFill>
                <a:srgbClr val="002060"/>
              </a:solidFill>
            </a:endParaRPr>
          </a:p>
          <a:p>
            <a:pPr algn="just">
              <a:buClr>
                <a:srgbClr val="C00000"/>
              </a:buClr>
            </a:pPr>
            <a:r>
              <a:rPr lang="pt-PT" sz="2400" b="0" dirty="0"/>
              <a:t>      9.1. </a:t>
            </a:r>
            <a:r>
              <a:rPr lang="pt-PT" sz="2400" b="0" dirty="0">
                <a:solidFill>
                  <a:schemeClr val="tx1"/>
                </a:solidFill>
              </a:rPr>
              <a:t>Dois ao cubo. </a:t>
            </a:r>
          </a:p>
          <a:p>
            <a:pPr algn="just">
              <a:buClr>
                <a:srgbClr val="C00000"/>
              </a:buClr>
            </a:pPr>
            <a:r>
              <a:rPr lang="pt-PT" sz="2400" b="0" dirty="0"/>
              <a:t>      9.2. </a:t>
            </a:r>
            <a:r>
              <a:rPr lang="pt-PT" sz="2400" b="0" dirty="0">
                <a:solidFill>
                  <a:schemeClr val="tx1"/>
                </a:solidFill>
              </a:rPr>
              <a:t>O produto do quadrado de cinco pelo seu cubo. </a:t>
            </a:r>
          </a:p>
          <a:p>
            <a:pPr algn="just">
              <a:buClr>
                <a:srgbClr val="C00000"/>
              </a:buClr>
            </a:pPr>
            <a:r>
              <a:rPr lang="pt-PT" sz="2400" b="0" dirty="0"/>
              <a:t>      9.3. </a:t>
            </a:r>
            <a:r>
              <a:rPr lang="pt-PT" sz="2400" b="0" dirty="0">
                <a:solidFill>
                  <a:schemeClr val="tx1"/>
                </a:solidFill>
              </a:rPr>
              <a:t>A soma do quadrado de seis com o cubo de seis. </a:t>
            </a:r>
          </a:p>
          <a:p>
            <a:pPr algn="just">
              <a:buClr>
                <a:srgbClr val="C00000"/>
              </a:buClr>
            </a:pPr>
            <a:r>
              <a:rPr lang="pt-PT" sz="2400" b="0" dirty="0"/>
              <a:t>      9.4. </a:t>
            </a:r>
            <a:r>
              <a:rPr lang="pt-PT" sz="2400" b="0" dirty="0">
                <a:solidFill>
                  <a:schemeClr val="tx1"/>
                </a:solidFill>
              </a:rPr>
              <a:t>O quociente da quarta potência de três por três ao quadrado. </a:t>
            </a:r>
          </a:p>
          <a:p>
            <a:pPr algn="just">
              <a:buClr>
                <a:srgbClr val="C00000"/>
              </a:buClr>
            </a:pPr>
            <a:r>
              <a:rPr lang="pt-PT" sz="2400" b="0" dirty="0"/>
              <a:t>      9.5. </a:t>
            </a:r>
            <a:r>
              <a:rPr lang="pt-PT" sz="2400" b="0" dirty="0">
                <a:solidFill>
                  <a:schemeClr val="tx1"/>
                </a:solidFill>
              </a:rPr>
              <a:t>O produto do cubo da diferença entre sete e três pelo quadrado de quatro.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1614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9308" y="1420092"/>
            <a:ext cx="8195025" cy="424732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9.1. </a:t>
            </a:r>
            <a:r>
              <a:rPr lang="pt-PT" sz="2400" b="0" dirty="0">
                <a:solidFill>
                  <a:schemeClr val="tx1"/>
                </a:solidFill>
              </a:rPr>
              <a:t>Dois ao cubo.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187624" y="2130896"/>
                <a:ext cx="10801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130896"/>
                <a:ext cx="1080120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900587" y="2126031"/>
                <a:ext cx="5400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587" y="2126031"/>
                <a:ext cx="54006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676560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3028002" y="1378904"/>
                <a:ext cx="784971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002" y="1378904"/>
                <a:ext cx="784971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upo 19"/>
          <p:cNvGrpSpPr/>
          <p:nvPr/>
        </p:nvGrpSpPr>
        <p:grpSpPr>
          <a:xfrm>
            <a:off x="1249891" y="1874997"/>
            <a:ext cx="592922" cy="1152048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ângulo 23"/>
          <p:cNvSpPr/>
          <p:nvPr/>
        </p:nvSpPr>
        <p:spPr>
          <a:xfrm>
            <a:off x="513048" y="3399383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 9.2. </a:t>
            </a:r>
            <a:r>
              <a:rPr lang="pt-PT" sz="2400" dirty="0"/>
              <a:t>O produto do quadrado de cinco pelo seu cubo.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7287824" y="3399382"/>
                <a:ext cx="1244616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7824" y="3399382"/>
                <a:ext cx="124461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upo 25"/>
          <p:cNvGrpSpPr/>
          <p:nvPr/>
        </p:nvGrpSpPr>
        <p:grpSpPr>
          <a:xfrm>
            <a:off x="1246380" y="4005144"/>
            <a:ext cx="592922" cy="1152048"/>
            <a:chOff x="4442216" y="2160827"/>
            <a:chExt cx="592922" cy="4096987"/>
          </a:xfrm>
        </p:grpSpPr>
        <p:cxnSp>
          <p:nvCxnSpPr>
            <p:cNvPr id="27" name="Conexão recta 26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xão recta 27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xão recta 28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1233128" y="4350335"/>
                <a:ext cx="16561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3128" y="4350335"/>
                <a:ext cx="1656184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2592020" y="4356963"/>
                <a:ext cx="9691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020" y="4356963"/>
                <a:ext cx="969165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3325352" y="4350339"/>
                <a:ext cx="9691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3</m:t>
                      </m:r>
                      <m:r>
                        <a:rPr lang="pt-PT" sz="2400" b="0" i="1" smtClean="0">
                          <a:latin typeface="Cambria Math"/>
                        </a:rPr>
                        <m:t>125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352" y="4350339"/>
                <a:ext cx="969165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47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19" grpId="0" animBg="1"/>
      <p:bldP spid="24" grpId="0"/>
      <p:bldP spid="25" grpId="0" animBg="1"/>
      <p:bldP spid="30" grpId="0"/>
      <p:bldP spid="31" grpId="0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9308" y="1420092"/>
            <a:ext cx="8195025" cy="424732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9.3. </a:t>
            </a:r>
            <a:r>
              <a:rPr lang="pt-PT" sz="2400" b="0" dirty="0">
                <a:solidFill>
                  <a:schemeClr val="tx1"/>
                </a:solidFill>
              </a:rPr>
              <a:t>A soma do quadrado de seis com o cubo de seis.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187624" y="2130896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130896"/>
                <a:ext cx="1584176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2483768" y="2126031"/>
                <a:ext cx="19082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36+216=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2126031"/>
                <a:ext cx="190821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706823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7340169" y="1378904"/>
                <a:ext cx="1217019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0169" y="1378904"/>
                <a:ext cx="1217019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upo 19"/>
          <p:cNvGrpSpPr/>
          <p:nvPr/>
        </p:nvGrpSpPr>
        <p:grpSpPr>
          <a:xfrm>
            <a:off x="1249891" y="1874997"/>
            <a:ext cx="592922" cy="1152048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ângulo 23"/>
          <p:cNvSpPr/>
          <p:nvPr/>
        </p:nvSpPr>
        <p:spPr>
          <a:xfrm>
            <a:off x="513048" y="3399383"/>
            <a:ext cx="7920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pt-PT" sz="2400" dirty="0">
                <a:solidFill>
                  <a:srgbClr val="C00000"/>
                </a:solidFill>
              </a:rPr>
              <a:t> 9.4. </a:t>
            </a:r>
            <a:r>
              <a:rPr lang="pt-PT" sz="2400" dirty="0"/>
              <a:t>O quociente da quarta potência de três por três ao quadrado.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2021464" y="3821291"/>
                <a:ext cx="1244616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1464" y="3821291"/>
                <a:ext cx="124461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upo 25"/>
          <p:cNvGrpSpPr/>
          <p:nvPr/>
        </p:nvGrpSpPr>
        <p:grpSpPr>
          <a:xfrm>
            <a:off x="1246380" y="4653216"/>
            <a:ext cx="592922" cy="1152048"/>
            <a:chOff x="4442216" y="2160827"/>
            <a:chExt cx="592922" cy="4096987"/>
          </a:xfrm>
        </p:grpSpPr>
        <p:cxnSp>
          <p:nvCxnSpPr>
            <p:cNvPr id="27" name="Conexão recta 26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xão recta 27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xão recta 28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1155372" y="4998407"/>
                <a:ext cx="15386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5372" y="4998407"/>
                <a:ext cx="1538672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2355240" y="5005035"/>
                <a:ext cx="9691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240" y="5005035"/>
                <a:ext cx="969165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2995808" y="4998411"/>
                <a:ext cx="7123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5808" y="4998411"/>
                <a:ext cx="712335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037687" y="2132856"/>
                <a:ext cx="9721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252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687" y="2132856"/>
                <a:ext cx="972109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5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19" grpId="0" animBg="1"/>
      <p:bldP spid="24" grpId="0"/>
      <p:bldP spid="25" grpId="0" animBg="1"/>
      <p:bldP spid="30" grpId="0"/>
      <p:bldP spid="31" grpId="0"/>
      <p:bldP spid="32" grpId="0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9308" y="1420092"/>
            <a:ext cx="8195025" cy="757130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9.5. </a:t>
            </a:r>
            <a:r>
              <a:rPr lang="pt-PT" sz="2400" b="0" dirty="0">
                <a:solidFill>
                  <a:schemeClr val="tx1"/>
                </a:solidFill>
              </a:rPr>
              <a:t>O produto do cubo da diferença entre sete e três pelo quadrado de quatro.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1187623" y="2820883"/>
                <a:ext cx="23705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7−3</m:t>
                              </m:r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3" y="2820883"/>
                <a:ext cx="2370517" cy="4616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171596" y="2816018"/>
                <a:ext cx="19082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1596" y="2816018"/>
                <a:ext cx="1908213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8" name="Tabe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443325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3429177" y="1799330"/>
                <a:ext cx="2438967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7−3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177" y="1799330"/>
                <a:ext cx="2438967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upo 19"/>
          <p:cNvGrpSpPr/>
          <p:nvPr/>
        </p:nvGrpSpPr>
        <p:grpSpPr>
          <a:xfrm>
            <a:off x="1249891" y="2564984"/>
            <a:ext cx="592922" cy="1152048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4680011" y="2822843"/>
                <a:ext cx="9721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011" y="2822843"/>
                <a:ext cx="972109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5424839" y="2816219"/>
                <a:ext cx="9721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</a:rPr>
                        <m:t>024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4839" y="2816219"/>
                <a:ext cx="972109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04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19" grpId="0" animBg="1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757130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10. </a:t>
            </a:r>
            <a:r>
              <a:rPr lang="pt-PT" sz="2400" dirty="0">
                <a:solidFill>
                  <a:srgbClr val="002060"/>
                </a:solidFill>
              </a:rPr>
              <a:t>Copia e completa, em cada uma das expressões, os espaços em branco. </a:t>
            </a:r>
            <a:endParaRPr lang="pt-PT" sz="2400" b="0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937278" y="1628800"/>
                <a:ext cx="3168352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10.1.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9</m:t>
                        </m:r>
                      </m:sup>
                    </m:sSup>
                    <m:r>
                      <a:rPr lang="pt-PT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     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78" y="1628800"/>
                <a:ext cx="3168352" cy="465833"/>
              </a:xfrm>
              <a:prstGeom prst="rect">
                <a:avLst/>
              </a:prstGeom>
              <a:blipFill rotWithShape="1">
                <a:blip r:embed="rId3"/>
                <a:stretch>
                  <a:fillRect l="-3083" t="-909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693809" y="1632338"/>
                <a:ext cx="43204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10.2.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sup>
                    </m:sSup>
                    <m:r>
                      <a:rPr lang="pt-PT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10</m:t>
                        </m:r>
                      </m:sup>
                    </m:sSup>
                    <m:r>
                      <a:rPr lang="pt-PT" sz="24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15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  <a:ea typeface="Cambria Math"/>
                          </a:rPr>
                          <m:t>      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15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20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809" y="1632338"/>
                <a:ext cx="432048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257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939701" y="2280951"/>
                <a:ext cx="3960440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10.3.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17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 17 </m:t>
                        </m:r>
                      </m:sup>
                    </m:sSup>
                    <m:r>
                      <a:rPr lang="pt-PT" sz="2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         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21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701" y="2280951"/>
                <a:ext cx="3960440" cy="465833"/>
              </a:xfrm>
              <a:prstGeom prst="rect">
                <a:avLst/>
              </a:prstGeom>
              <a:blipFill rotWithShape="1">
                <a:blip r:embed="rId5"/>
                <a:stretch>
                  <a:fillRect l="-2308" t="-10390" b="-2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4696232" y="2284489"/>
                <a:ext cx="43204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10.4.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14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: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      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        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232" y="2284489"/>
                <a:ext cx="432048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116" t="-9333" b="-32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930182" y="2875680"/>
                <a:ext cx="4793945" cy="718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10.5.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: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4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4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    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182" y="2875680"/>
                <a:ext cx="4793945" cy="718017"/>
              </a:xfrm>
              <a:prstGeom prst="rect">
                <a:avLst/>
              </a:prstGeom>
              <a:blipFill rotWithShape="1">
                <a:blip r:embed="rId7"/>
                <a:stretch>
                  <a:fillRect l="-2036" b="-678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686714" y="3028080"/>
                <a:ext cx="43204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10.6.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+</m:t>
                    </m:r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latin typeface="Cambria Math"/>
                          </a:rPr>
                          <m:t>        </m:t>
                        </m:r>
                      </m:e>
                      <m:sup>
                        <m:r>
                          <a:rPr lang="pt-PT" sz="24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400" b="0" i="1" smtClean="0">
                        <a:latin typeface="Cambria Math"/>
                      </a:rPr>
                      <m:t>=2</m:t>
                    </m:r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714" y="3028080"/>
                <a:ext cx="432048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257" t="-9333" b="-32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ângulo 10"/>
          <p:cNvSpPr/>
          <p:nvPr/>
        </p:nvSpPr>
        <p:spPr>
          <a:xfrm>
            <a:off x="2571317" y="1559215"/>
            <a:ext cx="288000" cy="28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7409788" y="1573402"/>
            <a:ext cx="288000" cy="28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ectângulo 19"/>
          <p:cNvSpPr/>
          <p:nvPr/>
        </p:nvSpPr>
        <p:spPr>
          <a:xfrm>
            <a:off x="3225686" y="2286257"/>
            <a:ext cx="432000" cy="43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ctângulo 20"/>
          <p:cNvSpPr/>
          <p:nvPr/>
        </p:nvSpPr>
        <p:spPr>
          <a:xfrm>
            <a:off x="6217551" y="2214257"/>
            <a:ext cx="288000" cy="28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7356623" y="2288102"/>
            <a:ext cx="432000" cy="43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>
            <a:off x="3762049" y="2918212"/>
            <a:ext cx="288000" cy="28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ctângulo 23"/>
          <p:cNvSpPr/>
          <p:nvPr/>
        </p:nvSpPr>
        <p:spPr>
          <a:xfrm>
            <a:off x="6041652" y="3059979"/>
            <a:ext cx="432000" cy="43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2512359" y="1539815"/>
                <a:ext cx="398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359" y="1539815"/>
                <a:ext cx="398467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7331327" y="1536239"/>
                <a:ext cx="398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10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1327" y="1536239"/>
                <a:ext cx="398467" cy="369332"/>
              </a:xfrm>
              <a:prstGeom prst="rect">
                <a:avLst/>
              </a:prstGeom>
              <a:blipFill rotWithShape="1">
                <a:blip r:embed="rId10"/>
                <a:stretch>
                  <a:fillRect r="-769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3237953" y="2266857"/>
                <a:ext cx="3984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7953" y="2266857"/>
                <a:ext cx="398467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6172950" y="2184224"/>
                <a:ext cx="398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950" y="2184224"/>
                <a:ext cx="398467" cy="3693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7368890" y="2258437"/>
                <a:ext cx="3984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8890" y="2258437"/>
                <a:ext cx="398467" cy="46166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3695756" y="2874748"/>
                <a:ext cx="3984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756" y="2874748"/>
                <a:ext cx="398467" cy="36933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6041652" y="3035754"/>
                <a:ext cx="3984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652" y="3035754"/>
                <a:ext cx="398467" cy="46166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02236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8" grpId="0"/>
      <p:bldP spid="12" grpId="0"/>
      <p:bldP spid="13" grpId="0"/>
      <p:bldP spid="14" grpId="0"/>
      <p:bldP spid="15" grpId="0"/>
      <p:bldP spid="11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9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757130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11. </a:t>
            </a:r>
            <a:r>
              <a:rPr lang="pt-PT" sz="2400" dirty="0">
                <a:solidFill>
                  <a:srgbClr val="002060"/>
                </a:solidFill>
              </a:rPr>
              <a:t>Escreve cada uma das potências seguintes na forma de um quociente de duas potências. </a:t>
            </a:r>
            <a:endParaRPr lang="pt-PT" sz="2400" b="0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937278" y="1628800"/>
                <a:ext cx="3168352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11.1.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100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78" y="1628800"/>
                <a:ext cx="3168352" cy="465833"/>
              </a:xfrm>
              <a:prstGeom prst="rect">
                <a:avLst/>
              </a:prstGeom>
              <a:blipFill rotWithShape="1">
                <a:blip r:embed="rId3"/>
                <a:stretch>
                  <a:fillRect l="-3083" t="-10390" b="-2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503054" y="1628659"/>
                <a:ext cx="15331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11.2.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16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054" y="1628659"/>
                <a:ext cx="153318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6375" t="-10526" b="-2894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5824519" y="1589665"/>
                <a:ext cx="1533186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11.3.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11</m:t>
                        </m:r>
                      </m:e>
                      <m:sup>
                        <m:sSup>
                          <m:sSupPr>
                            <m:ctrlPr>
                              <a:rPr lang="pt-PT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sup>
                    </m:sSup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519" y="1589665"/>
                <a:ext cx="1533186" cy="512320"/>
              </a:xfrm>
              <a:prstGeom prst="rect">
                <a:avLst/>
              </a:prstGeom>
              <a:blipFill rotWithShape="1">
                <a:blip r:embed="rId5"/>
                <a:stretch>
                  <a:fillRect l="-5952" b="-261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14761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8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937278" y="1628800"/>
                <a:ext cx="3168352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11.1.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100</m:t>
                        </m:r>
                      </m:e>
                      <m:sup>
                        <m:r>
                          <a:rPr lang="pt-PT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78" y="1628800"/>
                <a:ext cx="3168352" cy="465833"/>
              </a:xfrm>
              <a:prstGeom prst="rect">
                <a:avLst/>
              </a:prstGeom>
              <a:blipFill rotWithShape="1">
                <a:blip r:embed="rId3"/>
                <a:stretch>
                  <a:fillRect l="-3083" t="-10390" b="-2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771800" y="1631223"/>
                <a:ext cx="1656184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100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100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1631223"/>
                <a:ext cx="1656184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939701" y="2288046"/>
                <a:ext cx="3168352" cy="465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11.2.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16</m:t>
                        </m:r>
                      </m:e>
                      <m:sup>
                        <m:r>
                          <a:rPr lang="pt-PT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400" i="1">
                        <a:latin typeface="Cambria Math"/>
                      </a:rPr>
                      <m:t> </m:t>
                    </m:r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701" y="2288046"/>
                <a:ext cx="3168352" cy="465833"/>
              </a:xfrm>
              <a:prstGeom prst="rect">
                <a:avLst/>
              </a:prstGeom>
              <a:blipFill rotWithShape="1">
                <a:blip r:embed="rId5"/>
                <a:stretch>
                  <a:fillRect l="-2885" t="-10390" b="-2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2774223" y="2290469"/>
                <a:ext cx="1656184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4223" y="2290469"/>
                <a:ext cx="1656184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942124" y="2927908"/>
                <a:ext cx="3168352" cy="512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400" dirty="0">
                    <a:solidFill>
                      <a:srgbClr val="C00000"/>
                    </a:solidFill>
                  </a:rPr>
                  <a:t>11.3.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400" i="1">
                            <a:latin typeface="Cambria Math"/>
                          </a:rPr>
                          <m:t>11</m:t>
                        </m:r>
                      </m:e>
                      <m:sup>
                        <m:sSup>
                          <m:sSupPr>
                            <m:ctrlPr>
                              <a:rPr lang="pt-P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400" i="1"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4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sup>
                    </m:sSup>
                    <m:r>
                      <a:rPr lang="pt-PT" sz="2400" i="1">
                        <a:latin typeface="Cambria Math"/>
                      </a:rPr>
                      <m:t> </m:t>
                    </m:r>
                    <m:r>
                      <a:rPr lang="pt-PT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</m:oMath>
                </a14:m>
                <a:endParaRPr lang="pt-PT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124" y="2927908"/>
                <a:ext cx="3168352" cy="512320"/>
              </a:xfrm>
              <a:prstGeom prst="rect">
                <a:avLst/>
              </a:prstGeom>
              <a:blipFill rotWithShape="1">
                <a:blip r:embed="rId7"/>
                <a:stretch>
                  <a:fillRect l="-3083" b="-2619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776646" y="2930331"/>
                <a:ext cx="1656184" cy="4616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6646" y="2930331"/>
                <a:ext cx="1656184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050331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99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9" grpId="0"/>
      <p:bldP spid="10" grpId="0" animBg="1"/>
      <p:bldP spid="11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81431" y="666320"/>
            <a:ext cx="8195025" cy="1089529"/>
          </a:xfrm>
        </p:spPr>
        <p:txBody>
          <a:bodyPr/>
          <a:lstStyle/>
          <a:p>
            <a:pPr algn="just">
              <a:buClr>
                <a:srgbClr val="C00000"/>
              </a:buClr>
            </a:pPr>
            <a:r>
              <a:rPr lang="pt-PT" sz="2400" b="0" dirty="0"/>
              <a:t>12. </a:t>
            </a:r>
            <a:r>
              <a:rPr lang="pt-PT" sz="2400" dirty="0">
                <a:solidFill>
                  <a:srgbClr val="002060"/>
                </a:solidFill>
              </a:rPr>
              <a:t>Calcula o valor numérico de cada uma das expressões. Sempre que possível, apresenta o resultado na forma simplificada. </a:t>
            </a:r>
            <a:endParaRPr lang="pt-PT" sz="2400" b="0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37278" y="2086019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12.1. </a:t>
            </a:r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693809" y="2078924"/>
            <a:ext cx="886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12.2. 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939701" y="2876399"/>
            <a:ext cx="895995" cy="465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12.3. 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4696232" y="2879937"/>
            <a:ext cx="883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12.4. 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930183" y="3726320"/>
            <a:ext cx="905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12.5.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686714" y="3729858"/>
            <a:ext cx="893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12.6.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5324920" y="1985476"/>
                <a:ext cx="127636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sSup>
                            <m:sSup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4920" y="1985476"/>
                <a:ext cx="1276360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622651" y="1766114"/>
                <a:ext cx="180020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3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651" y="1766114"/>
                <a:ext cx="1800200" cy="995144"/>
              </a:xfrm>
              <a:prstGeom prst="rect">
                <a:avLst/>
              </a:prstGeom>
              <a:blipFill rotWithShape="1">
                <a:blip r:embed="rId4"/>
                <a:stretch>
                  <a:fillRect r="-1186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5260181" y="2691741"/>
                <a:ext cx="230425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+5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181" y="2691741"/>
                <a:ext cx="2304256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1285181" y="3586516"/>
                <a:ext cx="2880320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−0,25+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0,5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181" y="3586516"/>
                <a:ext cx="2880320" cy="78380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5272025" y="3426666"/>
                <a:ext cx="2376264" cy="1001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t-PT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4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pt-PT" sz="2400" b="0" i="1" smtClean="0">
                                          <a:latin typeface="Cambria Math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400" b="0" i="1" smtClean="0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pt-PT" sz="24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025" y="3426666"/>
                <a:ext cx="2376264" cy="100110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1541877" y="2882271"/>
                <a:ext cx="25202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8</m:t>
                      </m:r>
                      <m:r>
                        <a:rPr lang="pt-PT" sz="2400" b="0" i="1" smtClean="0">
                          <a:latin typeface="Cambria Math"/>
                        </a:rPr>
                        <m:t>1+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877" y="2882271"/>
                <a:ext cx="2520280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CaixaDeTexto 34"/>
          <p:cNvSpPr txBox="1"/>
          <p:nvPr/>
        </p:nvSpPr>
        <p:spPr>
          <a:xfrm>
            <a:off x="944547" y="4719946"/>
            <a:ext cx="905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12.7.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4701078" y="4723484"/>
            <a:ext cx="893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12.8.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1576003" y="4484445"/>
                <a:ext cx="2880320" cy="102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6003" y="4484445"/>
                <a:ext cx="2880320" cy="102784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5403352" y="4494723"/>
                <a:ext cx="2376264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352" y="4494723"/>
                <a:ext cx="2376264" cy="99514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CaixaDeTexto 38"/>
          <p:cNvSpPr txBox="1"/>
          <p:nvPr/>
        </p:nvSpPr>
        <p:spPr>
          <a:xfrm>
            <a:off x="952757" y="5805008"/>
            <a:ext cx="905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12.9.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aixaDeTexto 39"/>
              <p:cNvSpPr txBox="1"/>
              <p:nvPr/>
            </p:nvSpPr>
            <p:spPr>
              <a:xfrm>
                <a:off x="1240789" y="5505570"/>
                <a:ext cx="288032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40" name="CaixaDeTexto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0789" y="5505570"/>
                <a:ext cx="2880320" cy="99514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0389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8" grpId="0"/>
      <p:bldP spid="12" grpId="0"/>
      <p:bldP spid="13" grpId="0"/>
      <p:bldP spid="14" grpId="0"/>
      <p:bldP spid="15" grpId="0"/>
      <p:bldP spid="7" grpId="0"/>
      <p:bldP spid="9" grpId="0"/>
      <p:bldP spid="10" grpId="0"/>
      <p:bldP spid="16" grpId="0"/>
      <p:bldP spid="18" grpId="0"/>
      <p:bldP spid="33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230" y="1588665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12.1.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041740" y="1268760"/>
                <a:ext cx="2666164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3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740" y="1268760"/>
                <a:ext cx="2666164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3635896" y="1417605"/>
            <a:ext cx="864096" cy="792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676367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1249891" y="2564984"/>
            <a:ext cx="592922" cy="2376184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280722" y="2843808"/>
                <a:ext cx="2666164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3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722" y="2843808"/>
                <a:ext cx="2666164" cy="9951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563888" y="2843808"/>
                <a:ext cx="216024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843808"/>
                <a:ext cx="2160240" cy="9951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ixaDeTexto 34"/>
              <p:cNvSpPr txBox="1"/>
              <p:nvPr/>
            </p:nvSpPr>
            <p:spPr>
              <a:xfrm>
                <a:off x="5220072" y="2839684"/>
                <a:ext cx="216024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: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5" name="CaixaDeTexto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2839684"/>
                <a:ext cx="2160240" cy="99514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6680988" y="2846312"/>
                <a:ext cx="216024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8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0988" y="2846312"/>
                <a:ext cx="2160240" cy="99514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3315612" y="3874016"/>
                <a:ext cx="1773696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pt-PT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16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612" y="3874016"/>
                <a:ext cx="1773696" cy="99514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4788024" y="3982717"/>
                <a:ext cx="108012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256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1225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982717"/>
                <a:ext cx="1080120" cy="79367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ixaDeTexto 37"/>
              <p:cNvSpPr txBox="1"/>
              <p:nvPr/>
            </p:nvSpPr>
            <p:spPr>
              <a:xfrm>
                <a:off x="3544888" y="1378594"/>
                <a:ext cx="1080120" cy="7936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256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1225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8" name="CaixaDeTexto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4888" y="1378594"/>
                <a:ext cx="1080120" cy="79367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183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" grpId="0" animBg="1"/>
      <p:bldP spid="32" grpId="0"/>
      <p:bldP spid="7" grpId="0"/>
      <p:bldP spid="35" grpId="0"/>
      <p:bldP spid="36" grpId="0"/>
      <p:bldP spid="37" grpId="0"/>
      <p:bldP spid="8" grpId="0"/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230" y="1588665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12.2.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043608" y="1452912"/>
                <a:ext cx="173006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10</m:t>
                          </m:r>
                        </m:num>
                        <m:den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452912"/>
                <a:ext cx="1730060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2584039" y="1454503"/>
            <a:ext cx="864096" cy="7920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982803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1249891" y="2564984"/>
            <a:ext cx="592922" cy="1800120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249891" y="2904635"/>
                <a:ext cx="1851118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10</m:t>
                          </m:r>
                        </m:num>
                        <m:den>
                          <m:sSup>
                            <m:sSup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400" i="1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891" y="2904635"/>
                <a:ext cx="1851118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2436140" y="2904635"/>
                <a:ext cx="201435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10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25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140" y="2904635"/>
                <a:ext cx="2014356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3615140" y="2911263"/>
                <a:ext cx="2014356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5140" y="2911263"/>
                <a:ext cx="2014356" cy="78380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aixaDeTexto 24"/>
              <p:cNvSpPr txBox="1"/>
              <p:nvPr/>
            </p:nvSpPr>
            <p:spPr>
              <a:xfrm>
                <a:off x="4876908" y="2904639"/>
                <a:ext cx="1007178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5" name="CaixaDeTexto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908" y="2904639"/>
                <a:ext cx="1007178" cy="78380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2524458" y="1454098"/>
                <a:ext cx="1007178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458" y="1454098"/>
                <a:ext cx="1007178" cy="78380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2975521" y="3731152"/>
                <a:ext cx="558473" cy="369332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:</m:t>
                      </m:r>
                      <m:r>
                        <a:rPr lang="pt-PT" b="1" i="1" dirty="0" smtClean="0">
                          <a:solidFill>
                            <a:srgbClr val="FFC000"/>
                          </a:solidFill>
                          <a:latin typeface="Cambria Math"/>
                          <a:ea typeface="Cambria Math"/>
                        </a:rPr>
                        <m:t>𝟓</m:t>
                      </m:r>
                    </m:oMath>
                  </m:oMathPara>
                </a14:m>
                <a:endParaRPr lang="pt-PT" b="1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521" y="3731152"/>
                <a:ext cx="558473" cy="36933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907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" grpId="0" animBg="1"/>
      <p:bldP spid="32" grpId="0"/>
      <p:bldP spid="2" grpId="0"/>
      <p:bldP spid="24" grpId="0"/>
      <p:bldP spid="25" grpId="0"/>
      <p:bldP spid="26" grpId="0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230" y="1588665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12.3.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208380" y="1578427"/>
                <a:ext cx="25715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81+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380" y="1578427"/>
                <a:ext cx="257153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3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3787416" y="1506059"/>
            <a:ext cx="1144624" cy="626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667404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1249891" y="2564984"/>
            <a:ext cx="592922" cy="2160160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249891" y="2904635"/>
                <a:ext cx="29136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81+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891" y="2904635"/>
                <a:ext cx="2913650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3746582" y="2905944"/>
                <a:ext cx="34177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81+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582" y="2905944"/>
                <a:ext cx="3417706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3387620" y="3543399"/>
                <a:ext cx="25790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>
                          <a:latin typeface="Cambria Math"/>
                        </a:rPr>
                        <m:t>81+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620" y="3543399"/>
                <a:ext cx="2579036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5589372" y="3550027"/>
                <a:ext cx="18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81+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  <a:ea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372" y="3550027"/>
                <a:ext cx="1800200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3527040" y="4079027"/>
                <a:ext cx="23019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r>
                        <a:rPr lang="pt-PT" sz="2400" i="1" smtClean="0">
                          <a:latin typeface="Cambria Math"/>
                        </a:rPr>
                        <m:t>81+</m:t>
                      </m:r>
                      <m:r>
                        <a:rPr lang="pt-PT" sz="2400" b="0" i="1" smtClean="0">
                          <a:latin typeface="Cambria Math"/>
                        </a:rPr>
                        <m:t>6561=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040" y="4079027"/>
                <a:ext cx="2301952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406148" y="4072403"/>
                <a:ext cx="13658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6642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6148" y="4072403"/>
                <a:ext cx="1365848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46582" y="1593210"/>
                <a:ext cx="11134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6642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582" y="1593210"/>
                <a:ext cx="1113450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854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" grpId="0" animBg="1"/>
      <p:bldP spid="32" grpId="0"/>
      <p:bldP spid="18" grpId="0"/>
      <p:bldP spid="28" grpId="0"/>
      <p:bldP spid="29" grpId="0"/>
      <p:bldP spid="30" grpId="0"/>
      <p:bldP spid="31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230" y="1588665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12.4.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971600" y="1399904"/>
                <a:ext cx="280831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+5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399904"/>
                <a:ext cx="2808312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3563888" y="1397930"/>
            <a:ext cx="936104" cy="86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548440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1249891" y="2564984"/>
            <a:ext cx="592922" cy="1800120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249890" y="2904635"/>
                <a:ext cx="253002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+5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13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890" y="2904635"/>
                <a:ext cx="2530022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3554146" y="2911263"/>
                <a:ext cx="216998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16</m:t>
                      </m:r>
                      <m:r>
                        <a:rPr lang="pt-PT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</m:t>
                      </m:r>
                      <m:r>
                        <a:rPr lang="pt-PT" sz="2400" b="0" i="1" smtClean="0">
                          <a:latin typeface="Cambria Math"/>
                        </a:rPr>
                        <m:t>1=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4146" y="2911263"/>
                <a:ext cx="2169982" cy="7861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5282338" y="2904639"/>
                <a:ext cx="2674038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48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338" y="2904639"/>
                <a:ext cx="2674038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7378954" y="2911263"/>
                <a:ext cx="100947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61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8954" y="2911263"/>
                <a:ext cx="1009470" cy="7861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518384" y="1412776"/>
                <a:ext cx="100947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61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8384" y="1412776"/>
                <a:ext cx="1009470" cy="7861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1467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" grpId="0" animBg="1"/>
      <p:bldP spid="32" grpId="0"/>
      <p:bldP spid="28" grpId="0"/>
      <p:bldP spid="29" grpId="0"/>
      <p:bldP spid="31" grpId="0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230" y="1588665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12.5.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130624" y="1399904"/>
                <a:ext cx="280831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−0,25+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624" y="1399904"/>
                <a:ext cx="2808312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3838668" y="1411182"/>
            <a:ext cx="936104" cy="86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263916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1249891" y="2564984"/>
            <a:ext cx="592922" cy="1584096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329402" y="2904635"/>
                <a:ext cx="2530022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−0,25+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0,5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9402" y="2904635"/>
                <a:ext cx="2530022" cy="7861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3649148" y="2911263"/>
                <a:ext cx="2736304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400" i="1">
                          <a:latin typeface="Cambria Math"/>
                        </a:rPr>
                        <m:t>−0,25</m:t>
                      </m:r>
                      <m:r>
                        <a:rPr lang="pt-PT" sz="2400" b="0" i="1" smtClean="0">
                          <a:latin typeface="Cambria Math"/>
                        </a:rPr>
                        <m:t>+0,25=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9148" y="2911263"/>
                <a:ext cx="2736304" cy="783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866786" y="2911263"/>
                <a:ext cx="100947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786" y="2911263"/>
                <a:ext cx="1009470" cy="7861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793164" y="1426028"/>
                <a:ext cx="1009470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3164" y="1426028"/>
                <a:ext cx="1009470" cy="7861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164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" grpId="0" animBg="1"/>
      <p:bldP spid="32" grpId="0"/>
      <p:bldP spid="28" grpId="0"/>
      <p:bldP spid="31" grpId="0"/>
      <p:bldP spid="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230" y="1588665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12.6.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074104" y="1267384"/>
                <a:ext cx="2808312" cy="1001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pt-PT" sz="2400" i="1">
                                  <a:latin typeface="Cambria Math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104" y="1267384"/>
                <a:ext cx="2808312" cy="100110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ângulo 2"/>
          <p:cNvSpPr/>
          <p:nvPr/>
        </p:nvSpPr>
        <p:spPr>
          <a:xfrm>
            <a:off x="3745904" y="1503946"/>
            <a:ext cx="826096" cy="64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018146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1249891" y="2564984"/>
            <a:ext cx="592922" cy="1800120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329402" y="2825123"/>
                <a:ext cx="2530022" cy="1001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pt-PT" sz="2400" i="1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pt-PT" sz="2400" i="1">
                                  <a:latin typeface="Cambria Math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9402" y="2825123"/>
                <a:ext cx="2530022" cy="100110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3414124" y="3128843"/>
                <a:ext cx="27363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10</m:t>
                              </m:r>
                              <m:r>
                                <a:rPr lang="pt-PT" sz="2400" i="1">
                                  <a:latin typeface="Cambria Math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124" y="3128843"/>
                <a:ext cx="2736304" cy="46166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5580112" y="3135471"/>
                <a:ext cx="16561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3135471"/>
                <a:ext cx="1656184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6880455" y="3132610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0455" y="3132610"/>
                <a:ext cx="423513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ângulo 23"/>
              <p:cNvSpPr/>
              <p:nvPr/>
            </p:nvSpPr>
            <p:spPr>
              <a:xfrm>
                <a:off x="3951784" y="1592520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Rectângulo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784" y="1592520"/>
                <a:ext cx="423513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563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" grpId="0" animBg="1"/>
      <p:bldP spid="32" grpId="0"/>
      <p:bldP spid="28" grpId="0"/>
      <p:bldP spid="18" grpId="0"/>
      <p:bldP spid="2" grpId="0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230" y="1681429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12.7.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074104" y="1360148"/>
                <a:ext cx="3209864" cy="994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17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11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104" y="1360148"/>
                <a:ext cx="3209864" cy="9943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954768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1249891" y="2564984"/>
            <a:ext cx="592922" cy="1800120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329402" y="2825123"/>
                <a:ext cx="3098582" cy="994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17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11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9402" y="2825123"/>
                <a:ext cx="3098582" cy="9943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ângulo 24"/>
          <p:cNvSpPr/>
          <p:nvPr/>
        </p:nvSpPr>
        <p:spPr>
          <a:xfrm>
            <a:off x="4283968" y="1421897"/>
            <a:ext cx="936104" cy="9951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4249478" y="2831751"/>
                <a:ext cx="1978706" cy="994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478" y="2831751"/>
                <a:ext cx="1978706" cy="9943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5868144" y="2825127"/>
                <a:ext cx="1978706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: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2825127"/>
                <a:ext cx="1978706" cy="99514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3857668" y="4018032"/>
                <a:ext cx="1978706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  <m:r>
                                <a:rPr lang="pt-PT" sz="24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668" y="4018032"/>
                <a:ext cx="1978706" cy="99514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5456852" y="4024660"/>
                <a:ext cx="1493409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852" y="4024660"/>
                <a:ext cx="1493409" cy="99514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4031819" y="1388185"/>
                <a:ext cx="1493409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49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819" y="1388185"/>
                <a:ext cx="1493409" cy="99514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247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2" grpId="0"/>
      <p:bldP spid="25" grpId="0" animBg="1"/>
      <p:bldP spid="26" grpId="0"/>
      <p:bldP spid="27" grpId="0"/>
      <p:bldP spid="29" grpId="0"/>
      <p:bldP spid="30" grpId="0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230" y="1588665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12.8.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166868" y="1267384"/>
                <a:ext cx="2783564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868" y="1267384"/>
                <a:ext cx="2783564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215811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1249891" y="2564984"/>
            <a:ext cx="592922" cy="2304176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276394" y="2825123"/>
                <a:ext cx="2834139" cy="994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394" y="2825123"/>
                <a:ext cx="2834139" cy="9943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ângulo 24"/>
          <p:cNvSpPr/>
          <p:nvPr/>
        </p:nvSpPr>
        <p:spPr>
          <a:xfrm>
            <a:off x="3923927" y="1452533"/>
            <a:ext cx="1057029" cy="637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3563888" y="2831751"/>
                <a:ext cx="2834139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</a:rPr>
                                <m:t>: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831751"/>
                <a:ext cx="2834139" cy="9951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aixaDeTexto 27"/>
              <p:cNvSpPr txBox="1"/>
              <p:nvPr/>
            </p:nvSpPr>
            <p:spPr>
              <a:xfrm>
                <a:off x="5686805" y="2825127"/>
                <a:ext cx="2834139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8" name="CaixaDeTexto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805" y="2825127"/>
                <a:ext cx="2834139" cy="99514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ixaDeTexto 32"/>
              <p:cNvSpPr txBox="1"/>
              <p:nvPr/>
            </p:nvSpPr>
            <p:spPr>
              <a:xfrm>
                <a:off x="3470177" y="4191471"/>
                <a:ext cx="19659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=2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3" name="CaixaDe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177" y="4191471"/>
                <a:ext cx="1965919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ixaDeTexto 33"/>
              <p:cNvSpPr txBox="1"/>
              <p:nvPr/>
            </p:nvSpPr>
            <p:spPr>
              <a:xfrm>
                <a:off x="4974842" y="4198099"/>
                <a:ext cx="13436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4" name="CaixaDeTexto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842" y="4198099"/>
                <a:ext cx="1343674" cy="46166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ixaDeTexto 35"/>
              <p:cNvSpPr txBox="1"/>
              <p:nvPr/>
            </p:nvSpPr>
            <p:spPr>
              <a:xfrm>
                <a:off x="5748606" y="4191471"/>
                <a:ext cx="11276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</a:rPr>
                        <m:t>28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6" name="CaixaDeTexto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606" y="4191471"/>
                <a:ext cx="1127650" cy="46166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3833940" y="1560627"/>
                <a:ext cx="11276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1</m:t>
                      </m:r>
                      <m:r>
                        <a:rPr lang="pt-PT" sz="2400" b="0" i="1" smtClean="0">
                          <a:latin typeface="Cambria Math"/>
                        </a:rPr>
                        <m:t>28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3940" y="1560627"/>
                <a:ext cx="1127650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61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2" grpId="0"/>
      <p:bldP spid="25" grpId="0" animBg="1"/>
      <p:bldP spid="24" grpId="0"/>
      <p:bldP spid="28" grpId="0"/>
      <p:bldP spid="33" grpId="0"/>
      <p:bldP spid="34" grpId="0"/>
      <p:bldP spid="36" grpId="0"/>
      <p:bldP spid="3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 Mais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05230" y="1588665"/>
            <a:ext cx="898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C00000"/>
                </a:solidFill>
              </a:rPr>
              <a:t>12.9. </a:t>
            </a:r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1030356" y="1267384"/>
                <a:ext cx="2783564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356" y="1267384"/>
                <a:ext cx="2783564" cy="99514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aphicFrame>
        <p:nvGraphicFramePr>
          <p:cNvPr id="19" name="Tabe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575500"/>
              </p:ext>
            </p:extLst>
          </p:nvPr>
        </p:nvGraphicFramePr>
        <p:xfrm>
          <a:off x="539552" y="764704"/>
          <a:ext cx="8064896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dirty="0">
                          <a:solidFill>
                            <a:srgbClr val="C00000"/>
                          </a:solidFill>
                        </a:rPr>
                        <a:t>Resolução: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0" name="Grupo 19"/>
          <p:cNvGrpSpPr/>
          <p:nvPr/>
        </p:nvGrpSpPr>
        <p:grpSpPr>
          <a:xfrm>
            <a:off x="1249891" y="2564984"/>
            <a:ext cx="592922" cy="3672328"/>
            <a:chOff x="4442216" y="2160827"/>
            <a:chExt cx="592922" cy="4096987"/>
          </a:xfrm>
        </p:grpSpPr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xão recta 2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CaixaDeTexto 31"/>
              <p:cNvSpPr txBox="1"/>
              <p:nvPr/>
            </p:nvSpPr>
            <p:spPr>
              <a:xfrm>
                <a:off x="1276395" y="2825123"/>
                <a:ext cx="2537526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2" name="CaixaDeTexto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395" y="2825123"/>
                <a:ext cx="2537526" cy="99514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ângulo 24"/>
          <p:cNvSpPr/>
          <p:nvPr/>
        </p:nvSpPr>
        <p:spPr>
          <a:xfrm>
            <a:off x="3779912" y="1452533"/>
            <a:ext cx="1057029" cy="637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ixaDeTexto 23"/>
              <p:cNvSpPr txBox="1"/>
              <p:nvPr/>
            </p:nvSpPr>
            <p:spPr>
              <a:xfrm>
                <a:off x="3610069" y="2824676"/>
                <a:ext cx="2834139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4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:</m:t>
                          </m:r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4" name="CaixaDeTexto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069" y="2824676"/>
                <a:ext cx="2834139" cy="9951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ixaDeTexto 36"/>
              <p:cNvSpPr txBox="1"/>
              <p:nvPr/>
            </p:nvSpPr>
            <p:spPr>
              <a:xfrm>
                <a:off x="3833940" y="1560627"/>
                <a:ext cx="8990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7" name="CaixaDeTexto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3940" y="1560627"/>
                <a:ext cx="899080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3040832" y="3991528"/>
                <a:ext cx="3384377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=</m:t>
                          </m:r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</m:t>
                          </m:r>
                          <m:r>
                            <a:rPr lang="pt-PT" sz="2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:</m:t>
                          </m:r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4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832" y="3991528"/>
                <a:ext cx="3384377" cy="99514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aixaDeTexto 26"/>
              <p:cNvSpPr txBox="1"/>
              <p:nvPr/>
            </p:nvSpPr>
            <p:spPr>
              <a:xfrm>
                <a:off x="5652120" y="3999316"/>
                <a:ext cx="252028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40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7" name="CaixaDeTexto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3999316"/>
                <a:ext cx="2520280" cy="99514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/>
              <p:cNvSpPr txBox="1"/>
              <p:nvPr/>
            </p:nvSpPr>
            <p:spPr>
              <a:xfrm>
                <a:off x="3086336" y="5170160"/>
                <a:ext cx="2520280" cy="995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24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400" b="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29" name="CaixaDeTexto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336" y="5170160"/>
                <a:ext cx="2520280" cy="99514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ixaDeTexto 29"/>
              <p:cNvSpPr txBox="1"/>
              <p:nvPr/>
            </p:nvSpPr>
            <p:spPr>
              <a:xfrm>
                <a:off x="5060808" y="5480987"/>
                <a:ext cx="12601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4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0" name="CaixaDeTexto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808" y="5480987"/>
                <a:ext cx="1260140" cy="46166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/>
              <p:cNvSpPr txBox="1"/>
              <p:nvPr/>
            </p:nvSpPr>
            <p:spPr>
              <a:xfrm>
                <a:off x="5796136" y="5487615"/>
                <a:ext cx="7920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i="1" smtClean="0"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31" name="CaixaDeTexto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5487615"/>
                <a:ext cx="792088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725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2" grpId="0"/>
      <p:bldP spid="25" grpId="0" animBg="1"/>
      <p:bldP spid="24" grpId="0"/>
      <p:bldP spid="37" grpId="0"/>
      <p:bldP spid="26" grpId="0"/>
      <p:bldP spid="27" grpId="0"/>
      <p:bldP spid="29" grpId="0"/>
      <p:bldP spid="30" grpId="0"/>
      <p:bldP spid="31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6643</TotalTime>
  <Words>1442</Words>
  <Application>Microsoft Office PowerPoint</Application>
  <PresentationFormat>On-screen Show (4:3)</PresentationFormat>
  <Paragraphs>386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384</cp:revision>
  <dcterms:created xsi:type="dcterms:W3CDTF">2016-09-17T09:49:10Z</dcterms:created>
  <dcterms:modified xsi:type="dcterms:W3CDTF">2017-06-13T10:16:44Z</dcterms:modified>
</cp:coreProperties>
</file>