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320" r:id="rId2"/>
    <p:sldId id="301" r:id="rId3"/>
    <p:sldId id="302" r:id="rId4"/>
    <p:sldId id="321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22" r:id="rId14"/>
    <p:sldId id="312" r:id="rId15"/>
    <p:sldId id="313" r:id="rId16"/>
    <p:sldId id="314" r:id="rId17"/>
    <p:sldId id="324" r:id="rId18"/>
    <p:sldId id="325" r:id="rId19"/>
    <p:sldId id="326" r:id="rId20"/>
    <p:sldId id="315" r:id="rId21"/>
    <p:sldId id="316" r:id="rId22"/>
    <p:sldId id="317" r:id="rId23"/>
    <p:sldId id="319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94" autoAdjust="0"/>
  </p:normalViewPr>
  <p:slideViewPr>
    <p:cSldViewPr>
      <p:cViewPr varScale="1">
        <p:scale>
          <a:sx n="103" d="100"/>
          <a:sy n="103" d="100"/>
        </p:scale>
        <p:origin x="124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2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10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3" Type="http://schemas.openxmlformats.org/officeDocument/2006/relationships/image" Target="../media/image50.png"/><Relationship Id="rId7" Type="http://schemas.openxmlformats.org/officeDocument/2006/relationships/image" Target="../media/image5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image" Target="../media/image480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4" Type="http://schemas.openxmlformats.org/officeDocument/2006/relationships/image" Target="../media/image5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55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690.png"/><Relationship Id="rId7" Type="http://schemas.openxmlformats.org/officeDocument/2006/relationships/image" Target="../media/image7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5" Type="http://schemas.openxmlformats.org/officeDocument/2006/relationships/image" Target="../media/image7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1576" y="2276872"/>
            <a:ext cx="4006489" cy="923458"/>
          </a:xfrm>
        </p:spPr>
        <p:txBody>
          <a:bodyPr/>
          <a:lstStyle/>
          <a:p>
            <a:r>
              <a:rPr lang="pt-PT" sz="2200" dirty="0"/>
              <a:t>Novo MSI6</a:t>
            </a:r>
          </a:p>
          <a:p>
            <a:r>
              <a:rPr lang="pt-PT" sz="22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0990" y="3200330"/>
            <a:ext cx="3977075" cy="923330"/>
          </a:xfrm>
        </p:spPr>
        <p:txBody>
          <a:bodyPr/>
          <a:lstStyle/>
          <a:p>
            <a:r>
              <a:rPr lang="pt-PT" sz="2000" dirty="0"/>
              <a:t>Resolução de exercícios e problemas (Vou preparar o teste – Potências de expoente natural) </a:t>
            </a:r>
          </a:p>
        </p:txBody>
      </p:sp>
    </p:spTree>
    <p:extLst>
      <p:ext uri="{BB962C8B-B14F-4D97-AF65-F5344CB8AC3E}">
        <p14:creationId xmlns:p14="http://schemas.microsoft.com/office/powerpoint/2010/main" val="1463149688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dirty="0"/>
              <a:t>1.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O canteiro de flores representado na figura é um quadrado com 2,5 m de lado.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pic>
        <p:nvPicPr>
          <p:cNvPr id="6146" name="Picture 2" descr="C:\Users\Susana\Desktop\areal\Trabalho_parte1\DB_NMSI6EP_P1_P034_059_20162390_3P-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3992"/>
            <a:ext cx="2448272" cy="212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ângulo 11"/>
          <p:cNvSpPr/>
          <p:nvPr/>
        </p:nvSpPr>
        <p:spPr>
          <a:xfrm>
            <a:off x="827584" y="1883992"/>
            <a:ext cx="2592288" cy="223224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3" name="Grupo 12"/>
          <p:cNvGrpSpPr/>
          <p:nvPr/>
        </p:nvGrpSpPr>
        <p:grpSpPr>
          <a:xfrm>
            <a:off x="3553255" y="1883992"/>
            <a:ext cx="592922" cy="2232248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aixaDeTexto 4"/>
          <p:cNvSpPr txBox="1"/>
          <p:nvPr/>
        </p:nvSpPr>
        <p:spPr>
          <a:xfrm>
            <a:off x="3553255" y="2267839"/>
            <a:ext cx="5123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1.1. </a:t>
            </a:r>
            <a:r>
              <a:rPr lang="pt-PT" sz="2400" dirty="0"/>
              <a:t>Representa, na forma de uma potência, a área do canteiro.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1.2. </a:t>
            </a:r>
            <a:r>
              <a:rPr lang="pt-PT" sz="2400" dirty="0"/>
              <a:t>Calcula a área do canteiro de flores.</a:t>
            </a:r>
          </a:p>
        </p:txBody>
      </p:sp>
    </p:spTree>
    <p:extLst>
      <p:ext uri="{BB962C8B-B14F-4D97-AF65-F5344CB8AC3E}">
        <p14:creationId xmlns:p14="http://schemas.microsoft.com/office/powerpoint/2010/main" val="24246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2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pic>
        <p:nvPicPr>
          <p:cNvPr id="6146" name="Picture 2" descr="C:\Users\Susana\Desktop\areal\Trabalho_parte1\DB_NMSI6EP_P1_P034_059_20162390_3P-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3992"/>
            <a:ext cx="2448272" cy="212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707904" y="3212975"/>
                <a:ext cx="482453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2,5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212975"/>
                <a:ext cx="482453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89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27188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1.1.: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Rectângulo 20"/>
          <p:cNvSpPr/>
          <p:nvPr/>
        </p:nvSpPr>
        <p:spPr>
          <a:xfrm>
            <a:off x="827584" y="1883992"/>
            <a:ext cx="2592288" cy="223224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2" name="Grupo 21"/>
          <p:cNvGrpSpPr/>
          <p:nvPr/>
        </p:nvGrpSpPr>
        <p:grpSpPr>
          <a:xfrm>
            <a:off x="3553255" y="1883992"/>
            <a:ext cx="592922" cy="2232248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587738" y="2141351"/>
                <a:ext cx="50405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𝐴</m:t>
                      </m:r>
                      <m:r>
                        <a:rPr lang="pt-PT" sz="2400" b="0" i="1" smtClean="0">
                          <a:latin typeface="Cambria Math"/>
                        </a:rPr>
                        <m:t>=2,5×2,5=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738" y="2141351"/>
                <a:ext cx="504056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3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Susana\Desktop\areal\Trabalho_parte1\DB_NMSI6EP_P1_P034_059_20162390_3P-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3992"/>
            <a:ext cx="2448272" cy="212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707904" y="3080455"/>
                <a:ext cx="4824536" cy="8309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canteiro de flores tem 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6,25 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/>
                  <a:t> de área.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080455"/>
                <a:ext cx="482453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894" t="-5839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59545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1.2.: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Rectângulo 20"/>
          <p:cNvSpPr/>
          <p:nvPr/>
        </p:nvSpPr>
        <p:spPr>
          <a:xfrm>
            <a:off x="827584" y="1883992"/>
            <a:ext cx="2592288" cy="223224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2" name="Grupo 21"/>
          <p:cNvGrpSpPr/>
          <p:nvPr/>
        </p:nvGrpSpPr>
        <p:grpSpPr>
          <a:xfrm>
            <a:off x="3553255" y="1883992"/>
            <a:ext cx="592922" cy="2232248"/>
            <a:chOff x="4442216" y="2160827"/>
            <a:chExt cx="592922" cy="4096987"/>
          </a:xfrm>
        </p:grpSpPr>
        <p:cxnSp>
          <p:nvCxnSpPr>
            <p:cNvPr id="23" name="Conexão recta 2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587738" y="2141351"/>
                <a:ext cx="50405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𝐴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=6,25 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738" y="2141351"/>
                <a:ext cx="504056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76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dirty="0"/>
              <a:t>2.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Escreve todos os números cujos quadrados estão compreendidos entre 200 e 500.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187624" y="1556792"/>
            <a:ext cx="741682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15, 16,  17, 18, 19, 20, 21 e 22. </a:t>
            </a:r>
          </a:p>
        </p:txBody>
      </p:sp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5143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570623"/>
            <a:ext cx="8267033" cy="42473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dirty="0"/>
              <a:t>3.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Copia e completa os “números cruzados” seguintes.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pic>
        <p:nvPicPr>
          <p:cNvPr id="7170" name="Picture 2" descr="C:\Users\Susana\Desktop\areal\Trabalho_parte1\cruzad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5" y="584433"/>
            <a:ext cx="4068452" cy="393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67544" y="4901059"/>
            <a:ext cx="8064896" cy="1569660"/>
          </a:xfrm>
          <a:prstGeom prst="rect">
            <a:avLst/>
          </a:prstGeom>
          <a:noFill/>
          <a:ln>
            <a:solidFill>
              <a:srgbClr val="D1E4E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1600" dirty="0">
                <a:solidFill>
                  <a:srgbClr val="C00000"/>
                </a:solidFill>
              </a:rPr>
              <a:t>a)  </a:t>
            </a:r>
            <a:r>
              <a:rPr lang="pt-PT" sz="1600" dirty="0"/>
              <a:t>6 ao quadrado; o produto do cubo de 2 pela décima potência de 1; o quociente do quadrado de 4 pela quarta potência de 2. </a:t>
            </a:r>
            <a:r>
              <a:rPr lang="pt-PT" sz="1600" dirty="0">
                <a:solidFill>
                  <a:srgbClr val="C00000"/>
                </a:solidFill>
              </a:rPr>
              <a:t>b)  </a:t>
            </a:r>
            <a:r>
              <a:rPr lang="pt-PT" sz="1600" dirty="0"/>
              <a:t>O quociente da quarta potência de 2 por um quinze avos; a primeira potência de 9. </a:t>
            </a:r>
            <a:r>
              <a:rPr lang="pt-PT" sz="1600" dirty="0">
                <a:solidFill>
                  <a:srgbClr val="C00000"/>
                </a:solidFill>
              </a:rPr>
              <a:t>c)  </a:t>
            </a:r>
            <a:r>
              <a:rPr lang="pt-PT" sz="1600" dirty="0"/>
              <a:t>O quadrado de 2; o quociente do dobro do quadrado de 5 pela primeira potência de 10; a diferença entre o quadrado de 4 e o quadrado de 3. </a:t>
            </a:r>
            <a:r>
              <a:rPr lang="pt-PT" sz="1600" dirty="0">
                <a:solidFill>
                  <a:srgbClr val="C00000"/>
                </a:solidFill>
              </a:rPr>
              <a:t>d)  </a:t>
            </a:r>
            <a:r>
              <a:rPr lang="pt-PT" sz="1600" dirty="0"/>
              <a:t>O cubo de 5. </a:t>
            </a:r>
            <a:r>
              <a:rPr lang="pt-PT" sz="1600" dirty="0">
                <a:solidFill>
                  <a:srgbClr val="C00000"/>
                </a:solidFill>
              </a:rPr>
              <a:t>e)  </a:t>
            </a:r>
            <a:r>
              <a:rPr lang="pt-PT" sz="1600" dirty="0"/>
              <a:t>O quadrado do quadrado de 5; a soma do quadrado de 9 com o cubo de 2. </a:t>
            </a:r>
            <a:r>
              <a:rPr lang="pt-PT" sz="1600" dirty="0">
                <a:solidFill>
                  <a:srgbClr val="C00000"/>
                </a:solidFill>
              </a:rPr>
              <a:t>f)  </a:t>
            </a:r>
            <a:r>
              <a:rPr lang="pt-PT" sz="1600" dirty="0"/>
              <a:t>O quadrado de 5; o quociente do quadrado de 9 pela quarta potência de 3.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011415" y="1595280"/>
            <a:ext cx="4680520" cy="2800767"/>
          </a:xfrm>
          <a:prstGeom prst="rect">
            <a:avLst/>
          </a:prstGeom>
          <a:noFill/>
          <a:ln>
            <a:solidFill>
              <a:srgbClr val="D1E4E5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1600" dirty="0">
                <a:solidFill>
                  <a:srgbClr val="C00000"/>
                </a:solidFill>
              </a:rPr>
              <a:t>a)  </a:t>
            </a:r>
            <a:r>
              <a:rPr lang="pt-PT" sz="1600" dirty="0"/>
              <a:t>O quadrado de 18; a soma do quadrado de 6 com o dobro de 13. </a:t>
            </a:r>
            <a:r>
              <a:rPr lang="pt-PT" sz="1600" dirty="0">
                <a:solidFill>
                  <a:srgbClr val="C00000"/>
                </a:solidFill>
              </a:rPr>
              <a:t>b)  </a:t>
            </a:r>
            <a:r>
              <a:rPr lang="pt-PT" sz="1600" dirty="0"/>
              <a:t>O quadrado de 8; o cubo de 5. </a:t>
            </a:r>
            <a:r>
              <a:rPr lang="pt-PT" sz="1600" dirty="0">
                <a:solidFill>
                  <a:srgbClr val="C00000"/>
                </a:solidFill>
              </a:rPr>
              <a:t>c)  </a:t>
            </a:r>
            <a:r>
              <a:rPr lang="pt-PT" sz="1600" dirty="0"/>
              <a:t>A diferença entre o quadrado de 2 ao cubo e o quadrado de 8; o quíntuplo da primeira potência de 5. </a:t>
            </a:r>
            <a:r>
              <a:rPr lang="pt-PT" sz="1600" dirty="0">
                <a:solidFill>
                  <a:srgbClr val="C00000"/>
                </a:solidFill>
              </a:rPr>
              <a:t>d)  </a:t>
            </a:r>
            <a:r>
              <a:rPr lang="pt-PT" sz="1600" dirty="0"/>
              <a:t>O cubo de 2; a soma de 5 com o dobro do quadrado de 5. </a:t>
            </a:r>
            <a:r>
              <a:rPr lang="pt-PT" sz="1600" dirty="0">
                <a:solidFill>
                  <a:srgbClr val="C00000"/>
                </a:solidFill>
              </a:rPr>
              <a:t>e)  </a:t>
            </a:r>
            <a:r>
              <a:rPr lang="pt-PT" sz="1600" dirty="0"/>
              <a:t>O quociente da nona potência de 9 pela oitava potência de 9; a quarta potência de 3. </a:t>
            </a:r>
            <a:r>
              <a:rPr lang="pt-PT" sz="1600" dirty="0">
                <a:solidFill>
                  <a:srgbClr val="C00000"/>
                </a:solidFill>
              </a:rPr>
              <a:t>f)  </a:t>
            </a:r>
            <a:r>
              <a:rPr lang="pt-PT" sz="1600" dirty="0"/>
              <a:t>A diferença entre a primeira potência de 2 e o quadrado de 1; a diferença entre o cubo de 3 e o produto de 2 ao quadrado por 5; metade do quociente de 6 ao quadrado por 2.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011414" y="1106842"/>
            <a:ext cx="1800201" cy="461665"/>
          </a:xfrm>
          <a:prstGeom prst="rect">
            <a:avLst/>
          </a:prstGeom>
          <a:solidFill>
            <a:srgbClr val="D1E4E5"/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Verticais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82653" y="4394020"/>
            <a:ext cx="1785092" cy="461665"/>
          </a:xfrm>
          <a:prstGeom prst="rect">
            <a:avLst/>
          </a:prstGeom>
          <a:solidFill>
            <a:srgbClr val="D1E4E5"/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Horizontais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691778" y="1231344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78" y="1231344"/>
                <a:ext cx="61962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1232018" y="1226226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018" y="1226226"/>
                <a:ext cx="61962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2257112" y="1232856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12" y="1232856"/>
                <a:ext cx="61962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307755" y="1226225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7755" y="1226225"/>
                <a:ext cx="61962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691778" y="1743029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78" y="1743029"/>
                <a:ext cx="61962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193082" y="1759638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082" y="1759638"/>
                <a:ext cx="61962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1733186" y="1759637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186" y="1759637"/>
                <a:ext cx="61962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2771800" y="1743029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1743029"/>
                <a:ext cx="619623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81145" y="2267479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45" y="2267479"/>
                <a:ext cx="61962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2257112" y="2267478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12" y="2267478"/>
                <a:ext cx="619623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3295764" y="2248545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764" y="2248545"/>
                <a:ext cx="619623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1178853" y="2764830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853" y="2764830"/>
                <a:ext cx="619623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722552" y="2750481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552" y="2750481"/>
                <a:ext cx="619623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2257112" y="2764830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112" y="2764830"/>
                <a:ext cx="619623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691778" y="3280773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78" y="3280773"/>
                <a:ext cx="619623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193082" y="3260620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082" y="3260620"/>
                <a:ext cx="619623" cy="461665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733186" y="3260620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186" y="3260620"/>
                <a:ext cx="619623" cy="46166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2761166" y="3280773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166" y="3280773"/>
                <a:ext cx="619623" cy="46166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3295763" y="3285603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763" y="3285603"/>
                <a:ext cx="619623" cy="46166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681221" y="3789800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21" y="3789800"/>
                <a:ext cx="619623" cy="46166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210832" y="3794630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832" y="3794630"/>
                <a:ext cx="619623" cy="461665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2782512" y="3773364"/>
                <a:ext cx="6196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512" y="3773364"/>
                <a:ext cx="619623" cy="461665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53712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13" grpId="0" animBg="1"/>
      <p:bldP spid="12" grpId="0" animBg="1"/>
      <p:bldP spid="15" grpId="0" animBg="1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dirty="0"/>
              <a:t>4.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Coloca parênteses em cada uma das expressões numéricas seguintes, de modo a obteres afirmações verdadeiras.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37278" y="1777662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4.1. </a:t>
            </a: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53628" y="2827122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308280" y="2776206"/>
                <a:ext cx="2771238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280" y="2776206"/>
                <a:ext cx="2771238" cy="5123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314293" y="1468390"/>
                <a:ext cx="307115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15−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293" y="1468390"/>
                <a:ext cx="3071159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/>
          <p:cNvSpPr txBox="1"/>
          <p:nvPr/>
        </p:nvSpPr>
        <p:spPr>
          <a:xfrm>
            <a:off x="971600" y="3687330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4.3.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26252" y="3689579"/>
                <a:ext cx="33897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×6−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252" y="3689579"/>
                <a:ext cx="338976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126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65734" y="1633646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4.1.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942749" y="1324374"/>
                <a:ext cx="307115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15−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749" y="1324374"/>
                <a:ext cx="3071159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1082627" y="2290781"/>
                <a:ext cx="3288898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15−</m:t>
                          </m:r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627" y="2290781"/>
                <a:ext cx="3288898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/>
          <p:cNvGrpSpPr/>
          <p:nvPr/>
        </p:nvGrpSpPr>
        <p:grpSpPr>
          <a:xfrm>
            <a:off x="1157058" y="2244173"/>
            <a:ext cx="592922" cy="1040811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aixaDeTexto 18"/>
          <p:cNvSpPr txBox="1"/>
          <p:nvPr/>
        </p:nvSpPr>
        <p:spPr>
          <a:xfrm>
            <a:off x="539552" y="3539494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894204" y="3488578"/>
                <a:ext cx="2771238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204" y="3488578"/>
                <a:ext cx="2771238" cy="5123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upo 24"/>
          <p:cNvGrpSpPr/>
          <p:nvPr/>
        </p:nvGrpSpPr>
        <p:grpSpPr>
          <a:xfrm>
            <a:off x="1160596" y="4044373"/>
            <a:ext cx="592922" cy="1040811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cta 2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177096" y="4308618"/>
                <a:ext cx="27712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96" y="4308618"/>
                <a:ext cx="277123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743179"/>
              </p:ext>
            </p:extLst>
          </p:nvPr>
        </p:nvGraphicFramePr>
        <p:xfrm>
          <a:off x="539552" y="712850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89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9" grpId="0"/>
      <p:bldP spid="20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182236" y="2028149"/>
            <a:ext cx="592922" cy="1040811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aixaDeTexto 20"/>
          <p:cNvSpPr txBox="1"/>
          <p:nvPr/>
        </p:nvSpPr>
        <p:spPr>
          <a:xfrm>
            <a:off x="582702" y="1340768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4.3.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937354" y="1343017"/>
                <a:ext cx="33897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×6−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354" y="1343017"/>
                <a:ext cx="3389764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1182236" y="2317721"/>
                <a:ext cx="33897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6−4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236" y="2317721"/>
                <a:ext cx="338976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871973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36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2017988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5. </a:t>
            </a:r>
            <a:r>
              <a:rPr lang="pt-PT" sz="2400" dirty="0">
                <a:solidFill>
                  <a:srgbClr val="002060"/>
                </a:solidFill>
              </a:rPr>
              <a:t>Escreve na forma de uma única potência o número representado pela expressão. </a:t>
            </a:r>
          </a:p>
          <a:p>
            <a:pPr algn="just">
              <a:buClr>
                <a:srgbClr val="C00000"/>
              </a:buClr>
            </a:pPr>
            <a:endParaRPr lang="pt-PT" sz="100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r">
              <a:buClr>
                <a:srgbClr val="C00000"/>
              </a:buClr>
            </a:pPr>
            <a:r>
              <a:rPr lang="pt-PT" sz="2400" b="0" dirty="0"/>
              <a:t> 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Prova Final de Matemática, 2.° Ciclo, Época Especial, 2015 (adaptado)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419872" y="1556792"/>
                <a:ext cx="216024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556792"/>
                <a:ext cx="216024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39552" y="4164305"/>
                <a:ext cx="25955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164305"/>
                <a:ext cx="259555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ângulo 10"/>
          <p:cNvSpPr/>
          <p:nvPr/>
        </p:nvSpPr>
        <p:spPr>
          <a:xfrm>
            <a:off x="3029095" y="3886200"/>
            <a:ext cx="1116958" cy="1020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910456"/>
              </p:ext>
            </p:extLst>
          </p:nvPr>
        </p:nvGraphicFramePr>
        <p:xfrm>
          <a:off x="539552" y="328498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539552" y="5196501"/>
            <a:ext cx="592922" cy="1040811"/>
            <a:chOff x="4442216" y="2160827"/>
            <a:chExt cx="592922" cy="4096987"/>
          </a:xfrm>
        </p:grpSpPr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39552" y="5486073"/>
                <a:ext cx="25955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5486073"/>
                <a:ext cx="259555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848041" y="5479449"/>
                <a:ext cx="17314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041" y="5479449"/>
                <a:ext cx="1731463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5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4115759" y="5182636"/>
                <a:ext cx="1731463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59" y="5182636"/>
                <a:ext cx="1731463" cy="102784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2788102" y="3889159"/>
                <a:ext cx="1731463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8102" y="3889159"/>
                <a:ext cx="1731463" cy="102784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014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0" grpId="0"/>
      <p:bldP spid="11" grpId="0" animBg="1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2929007"/>
              </a:xfrm>
            </p:spPr>
            <p:txBody>
              <a:bodyPr/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6. </a:t>
                </a:r>
                <a:r>
                  <a:rPr lang="pt-PT" sz="2400" dirty="0">
                    <a:solidFill>
                      <a:srgbClr val="002060"/>
                    </a:solidFill>
                  </a:rPr>
                  <a:t>Assinala a opção que representa uma potência equivalente </a:t>
                </a:r>
                <a:endParaRPr lang="pt-PT" sz="10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1000" b="0" dirty="0"/>
              </a:p>
              <a:p>
                <a:pPr algn="just">
                  <a:buClr>
                    <a:srgbClr val="C00000"/>
                  </a:buClr>
                </a:pPr>
                <a:endParaRPr lang="pt-PT" sz="1000" b="0" dirty="0"/>
              </a:p>
              <a:p>
                <a:pPr algn="r">
                  <a:buClr>
                    <a:srgbClr val="C00000"/>
                  </a:buClr>
                </a:pPr>
                <a:r>
                  <a:rPr lang="pt-PT" sz="2400" b="0" dirty="0"/>
                  <a:t> </a:t>
                </a:r>
              </a:p>
              <a:p>
                <a:pPr algn="r">
                  <a:buClr>
                    <a:srgbClr val="C00000"/>
                  </a:buClr>
                </a:pP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</a:rPr>
                  <a:t>Adaptado da Prova Final de Matemática, 2.° Ciclo, 1.</a:t>
                </a: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ª</a:t>
                </a: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</a:rPr>
                  <a:t> Fase, 2014</a:t>
                </a:r>
              </a:p>
              <a:p>
                <a:pPr>
                  <a:buClr>
                    <a:srgbClr val="C00000"/>
                  </a:buClr>
                </a:pPr>
                <a:endParaRPr lang="pt-PT" sz="1000" b="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bg1">
                        <a:lumMod val="50000"/>
                      </a:schemeClr>
                    </a:solidFill>
                  </a:rPr>
                  <a:t>    </a:t>
                </a:r>
                <a:r>
                  <a:rPr lang="pt-PT" sz="2400" b="0" dirty="0"/>
                  <a:t>(A)</a:t>
                </a:r>
                <a:r>
                  <a:rPr lang="pt-PT" sz="2400" b="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b="0" dirty="0">
                    <a:solidFill>
                      <a:schemeClr val="bg1">
                        <a:lumMod val="50000"/>
                      </a:schemeClr>
                    </a:solidFill>
                  </a:rPr>
                  <a:t>             </a:t>
                </a:r>
                <a:r>
                  <a:rPr lang="pt-PT" sz="2400" b="0" dirty="0"/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400" b="0" dirty="0"/>
                  <a:t>              (C)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b="0" dirty="0"/>
                  <a:t>              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400" b="0" dirty="0"/>
              </a:p>
              <a:p>
                <a:pPr algn="r">
                  <a:buClr>
                    <a:srgbClr val="C00000"/>
                  </a:buClr>
                </a:pPr>
                <a:endParaRPr lang="pt-PT" sz="2400" b="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2929007"/>
              </a:xfrm>
              <a:blipFill>
                <a:blip r:embed="rId3"/>
                <a:stretch>
                  <a:fillRect l="-1190" t="-2911" r="-2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993525" y="1345495"/>
                <a:ext cx="11927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525" y="1345495"/>
                <a:ext cx="119272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>
          <a:xfrm>
            <a:off x="5796136" y="2708920"/>
            <a:ext cx="432000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64298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3206006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7. </a:t>
            </a:r>
            <a:r>
              <a:rPr lang="pt-PT" sz="2400" dirty="0">
                <a:solidFill>
                  <a:srgbClr val="002060"/>
                </a:solidFill>
              </a:rPr>
              <a:t>Calcula o valor numérico da expressão seguinte. Apresenta o resultado na forma de </a:t>
            </a:r>
            <a:r>
              <a:rPr lang="pt-PT" sz="2400" dirty="0" err="1">
                <a:solidFill>
                  <a:srgbClr val="002060"/>
                </a:solidFill>
              </a:rPr>
              <a:t>fração</a:t>
            </a:r>
            <a:r>
              <a:rPr lang="pt-PT" sz="2400" dirty="0">
                <a:solidFill>
                  <a:srgbClr val="002060"/>
                </a:solidFill>
              </a:rPr>
              <a:t> irredutível.</a:t>
            </a:r>
          </a:p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002060"/>
                </a:solidFill>
              </a:rPr>
              <a:t> </a:t>
            </a:r>
            <a:endParaRPr lang="pt-PT" sz="2400" b="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r">
              <a:buClr>
                <a:srgbClr val="C00000"/>
              </a:buClr>
            </a:pPr>
            <a:r>
              <a:rPr lang="pt-PT" sz="2400" b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Prova Final de Matemática, 2.° Ciclo, 1.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ª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 Fase, 2015</a:t>
            </a:r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r">
              <a:buClr>
                <a:srgbClr val="C00000"/>
              </a:buClr>
            </a:pPr>
            <a:r>
              <a:rPr lang="pt-PT" sz="2400" b="0" dirty="0"/>
              <a:t>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563888" y="1504990"/>
                <a:ext cx="1989159" cy="10278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𝟔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pt-PT" sz="2400" b="1" i="1" smtClean="0">
                                      <a:solidFill>
                                        <a:srgbClr val="002060"/>
                                      </a:solidFill>
                                      <a:latin typeface="Cambria Math"/>
                                    </a:rPr>
                                    <m:t>𝟒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1504990"/>
                <a:ext cx="1989159" cy="10278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3546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76151" y="1369766"/>
                <a:ext cx="2267657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51" y="1369766"/>
                <a:ext cx="2267657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ângulo 7"/>
          <p:cNvSpPr/>
          <p:nvPr/>
        </p:nvSpPr>
        <p:spPr>
          <a:xfrm>
            <a:off x="2699792" y="1378752"/>
            <a:ext cx="788817" cy="10074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669628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7.: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539552" y="2676221"/>
            <a:ext cx="592922" cy="2192939"/>
            <a:chOff x="4442216" y="2160827"/>
            <a:chExt cx="592922" cy="4096987"/>
          </a:xfrm>
        </p:grpSpPr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41533" y="2721888"/>
                <a:ext cx="2267657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33" y="2721888"/>
                <a:ext cx="2267657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339752" y="2838091"/>
                <a:ext cx="226765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2838091"/>
                <a:ext cx="2267657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4029944" y="2844719"/>
                <a:ext cx="226765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944" y="2844719"/>
                <a:ext cx="2267657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832735" y="2838095"/>
                <a:ext cx="169159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735" y="2838095"/>
                <a:ext cx="1691593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2277839" y="3866959"/>
                <a:ext cx="169159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839" y="3866959"/>
                <a:ext cx="1691593" cy="7861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3672496" y="3860335"/>
                <a:ext cx="82749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496" y="3860335"/>
                <a:ext cx="827496" cy="7861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2699792" y="1490695"/>
                <a:ext cx="82749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1490695"/>
                <a:ext cx="827496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67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7" grpId="0"/>
      <p:bldP spid="18" grpId="0"/>
      <p:bldP spid="19" grpId="0"/>
      <p:bldP spid="20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885371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8. </a:t>
            </a:r>
            <a:r>
              <a:rPr lang="pt-PT" sz="2400" dirty="0">
                <a:solidFill>
                  <a:srgbClr val="002060"/>
                </a:solidFill>
              </a:rPr>
              <a:t>Copia e completa de acordo com o exemplo apresentado</a:t>
            </a:r>
            <a:endParaRPr lang="pt-PT" sz="1000" b="0" dirty="0"/>
          </a:p>
          <a:p>
            <a:pPr algn="r">
              <a:buClr>
                <a:srgbClr val="C00000"/>
              </a:buClr>
            </a:pPr>
            <a:r>
              <a:rPr lang="pt-PT" sz="2400" b="0" dirty="0"/>
              <a:t>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pic>
        <p:nvPicPr>
          <p:cNvPr id="13314" name="Picture 2" descr="C:\Users\Susana\Desktop\areal\Trabalho_parte1\t1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74" y="919353"/>
            <a:ext cx="6840760" cy="18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Susana\Desktop\areal\Trabalho_parte1\tab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13" y="2564904"/>
            <a:ext cx="8125481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051720" y="2839880"/>
                <a:ext cx="864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60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20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839880"/>
                <a:ext cx="86409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7444110" y="3347892"/>
                <a:ext cx="986033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110" y="3347892"/>
                <a:ext cx="986033" cy="102784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032779" y="5628945"/>
                <a:ext cx="864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779" y="5628945"/>
                <a:ext cx="86409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414732" y="4826628"/>
                <a:ext cx="864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98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732" y="4826628"/>
                <a:ext cx="864096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2647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dirty="0"/>
              <a:t>9.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Calcula o valor das expressões numéricas seguintes. Sempre que possível, utiliza as regras operatórias das potências.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37278" y="1777662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9.1. </a:t>
            </a: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53628" y="2827122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223216" y="2510381"/>
                <a:ext cx="3623760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216" y="2510381"/>
                <a:ext cx="3623760" cy="9936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016569" y="1468390"/>
                <a:ext cx="4409835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0,25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−0,25+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569" y="1468390"/>
                <a:ext cx="4409835" cy="10278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/>
          <p:cNvSpPr txBox="1"/>
          <p:nvPr/>
        </p:nvSpPr>
        <p:spPr>
          <a:xfrm>
            <a:off x="971600" y="3814926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9.3.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230555" y="3636414"/>
                <a:ext cx="2741692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  <m:r>
                            <a:rPr lang="pt-PT" sz="24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:</m:t>
                              </m:r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555" y="3636414"/>
                <a:ext cx="2741692" cy="86376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/>
          <p:cNvSpPr txBox="1"/>
          <p:nvPr/>
        </p:nvSpPr>
        <p:spPr>
          <a:xfrm>
            <a:off x="985771" y="4807333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9.4.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1149029" y="4565023"/>
                <a:ext cx="3327274" cy="883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7−</m:t>
                                  </m:r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029" y="4565023"/>
                <a:ext cx="3327274" cy="8835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623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85102" y="171141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9.1.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076582" y="1412776"/>
                <a:ext cx="4148675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0,25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−0,25+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82" y="1412776"/>
                <a:ext cx="4148675" cy="10278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ângulo 19"/>
          <p:cNvSpPr/>
          <p:nvPr/>
        </p:nvSpPr>
        <p:spPr>
          <a:xfrm>
            <a:off x="5079030" y="1701024"/>
            <a:ext cx="717106" cy="5037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17455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" name="Grupo 25"/>
          <p:cNvGrpSpPr/>
          <p:nvPr/>
        </p:nvGrpSpPr>
        <p:grpSpPr>
          <a:xfrm>
            <a:off x="1331640" y="2604214"/>
            <a:ext cx="592922" cy="1420584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331640" y="2780928"/>
                <a:ext cx="4148675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0,25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−0,25+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780928"/>
                <a:ext cx="4148675" cy="10278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5225257" y="3088301"/>
                <a:ext cx="25871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1−0,25+0,25=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257" y="3088301"/>
                <a:ext cx="258710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7380312" y="3084048"/>
                <a:ext cx="9225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3084048"/>
                <a:ext cx="92253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4963063" y="1722369"/>
                <a:ext cx="9225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063" y="1722369"/>
                <a:ext cx="922535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83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0" grpId="0" animBg="1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117495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" name="Grupo 25"/>
          <p:cNvGrpSpPr/>
          <p:nvPr/>
        </p:nvGrpSpPr>
        <p:grpSpPr>
          <a:xfrm>
            <a:off x="1331640" y="2604214"/>
            <a:ext cx="592922" cy="3777114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aixaDeTexto 37"/>
          <p:cNvSpPr txBox="1"/>
          <p:nvPr/>
        </p:nvSpPr>
        <p:spPr>
          <a:xfrm>
            <a:off x="683568" y="1744024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1102018" y="1427283"/>
                <a:ext cx="3623760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018" y="1427283"/>
                <a:ext cx="3623760" cy="9936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ângulo 39"/>
          <p:cNvSpPr/>
          <p:nvPr/>
        </p:nvSpPr>
        <p:spPr>
          <a:xfrm>
            <a:off x="4606299" y="1743670"/>
            <a:ext cx="788817" cy="5037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300200" y="2817703"/>
                <a:ext cx="3623760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200" y="2817703"/>
                <a:ext cx="3623760" cy="9936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476632" y="2811079"/>
                <a:ext cx="3623760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632" y="2811079"/>
                <a:ext cx="3623760" cy="9936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1331640" y="4087331"/>
                <a:ext cx="3274659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4087331"/>
                <a:ext cx="3274659" cy="9936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4211669" y="4093959"/>
                <a:ext cx="2554579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669" y="4093959"/>
                <a:ext cx="2554579" cy="9936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265893" y="4087330"/>
                <a:ext cx="2554579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893" y="4087330"/>
                <a:ext cx="2554579" cy="9936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1331641" y="5220084"/>
                <a:ext cx="2304256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16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1" y="5220084"/>
                <a:ext cx="2304256" cy="9936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131840" y="5213460"/>
                <a:ext cx="2304256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  <m:r>
                                    <a:rPr lang="pt-PT" sz="2400" b="0" i="1" smtClean="0">
                                      <a:latin typeface="Cambria Math"/>
                                      <a:ea typeface="Cambria Math"/>
                                    </a:rPr>
                                    <m:t>×2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5213460"/>
                <a:ext cx="2304256" cy="99360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4860032" y="5461111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461111"/>
                <a:ext cx="115212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5580112" y="5468615"/>
                <a:ext cx="79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5468615"/>
                <a:ext cx="792088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4604252" y="1772397"/>
                <a:ext cx="79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252" y="1772397"/>
                <a:ext cx="792088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864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90250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" name="Grupo 25"/>
          <p:cNvGrpSpPr/>
          <p:nvPr/>
        </p:nvGrpSpPr>
        <p:grpSpPr>
          <a:xfrm>
            <a:off x="1331640" y="2604214"/>
            <a:ext cx="592922" cy="1420584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CaixaDeTexto 15"/>
          <p:cNvSpPr txBox="1"/>
          <p:nvPr/>
        </p:nvSpPr>
        <p:spPr>
          <a:xfrm>
            <a:off x="539552" y="1591621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9.3.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915470" y="1413109"/>
                <a:ext cx="2741692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  <m:r>
                            <a:rPr lang="pt-PT" sz="24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:</m:t>
                              </m:r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470" y="1413109"/>
                <a:ext cx="2741692" cy="86376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ângulo 20"/>
          <p:cNvSpPr/>
          <p:nvPr/>
        </p:nvSpPr>
        <p:spPr>
          <a:xfrm>
            <a:off x="3491880" y="1622683"/>
            <a:ext cx="788817" cy="5037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331640" y="2882624"/>
                <a:ext cx="2741692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  <m:r>
                            <a:rPr lang="pt-PT" sz="24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:</m:t>
                              </m:r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882624"/>
                <a:ext cx="2741692" cy="86376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3912792" y="2876000"/>
                <a:ext cx="1765832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10</m:t>
                              </m:r>
                            </m:sup>
                          </m:s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:</m:t>
                          </m:r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792" y="2876000"/>
                <a:ext cx="1765832" cy="86376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5131660" y="2869376"/>
                <a:ext cx="1765832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660" y="2869376"/>
                <a:ext cx="1765832" cy="86376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444208" y="3111351"/>
                <a:ext cx="9361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3111351"/>
                <a:ext cx="93610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7098028" y="3104727"/>
                <a:ext cx="9361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729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028" y="3104727"/>
                <a:ext cx="936104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431488" y="1654128"/>
                <a:ext cx="9361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729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488" y="1654128"/>
                <a:ext cx="936104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5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 animBg="1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993362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6" name="Grupo 25"/>
          <p:cNvGrpSpPr/>
          <p:nvPr/>
        </p:nvGrpSpPr>
        <p:grpSpPr>
          <a:xfrm>
            <a:off x="1331640" y="2604214"/>
            <a:ext cx="592922" cy="1544866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CaixaDeTexto 19"/>
          <p:cNvSpPr txBox="1"/>
          <p:nvPr/>
        </p:nvSpPr>
        <p:spPr>
          <a:xfrm>
            <a:off x="595681" y="1563599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9.4.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886535" y="1321289"/>
                <a:ext cx="3327274" cy="883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7−</m:t>
                                  </m:r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35" y="1321289"/>
                <a:ext cx="3327274" cy="8835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3999207" y="1552966"/>
            <a:ext cx="788817" cy="5037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55372" y="2872718"/>
                <a:ext cx="3327274" cy="883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7−</m:t>
                                  </m:r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372" y="2872718"/>
                <a:ext cx="3327274" cy="8835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3971390" y="2866094"/>
                <a:ext cx="2520280" cy="828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81−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390" y="2866094"/>
                <a:ext cx="2520280" cy="8289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5828590" y="3108716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81−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pt-PT" sz="2400" i="1" smtClean="0">
                          <a:latin typeface="Cambria Math"/>
                        </a:rPr>
                        <m:t>6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590" y="3108716"/>
                <a:ext cx="252028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7772561" y="3114002"/>
                <a:ext cx="773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561" y="3114002"/>
                <a:ext cx="77344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3996250" y="1573989"/>
                <a:ext cx="773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250" y="1573989"/>
                <a:ext cx="77344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43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9" grpId="0"/>
      <p:bldP spid="30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3663247"/>
              </a:xfrm>
            </p:spPr>
            <p:txBody>
              <a:bodyPr/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10. </a:t>
                </a:r>
                <a:r>
                  <a:rPr lang="pt-PT" sz="2400" dirty="0">
                    <a:solidFill>
                      <a:srgbClr val="002060"/>
                    </a:solidFill>
                  </a:rPr>
                  <a:t>Considera as potências de base 3.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10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       10.1. 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Escreve as primeiras oito potências de base 3 e expoente natural. </a:t>
                </a: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    </a:t>
                </a:r>
                <a:r>
                  <a:rPr lang="pt-PT" sz="2400" b="0" dirty="0"/>
                  <a:t>10.2. 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Observa o algarismo das unidades e descreve a regularidade que identificas. </a:t>
                </a: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    </a:t>
                </a:r>
                <a:r>
                  <a:rPr lang="pt-PT" sz="2400" b="0" dirty="0"/>
                  <a:t>10.3. 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Identifica o algarismo das unidades da potência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sup>
                    </m:sSup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buClr>
                    <a:srgbClr val="C00000"/>
                  </a:buClr>
                </a:pPr>
                <a:endParaRPr lang="pt-PT" sz="2400" b="0" dirty="0"/>
              </a:p>
              <a:p>
                <a:pPr algn="r">
                  <a:buClr>
                    <a:srgbClr val="C00000"/>
                  </a:buClr>
                </a:pPr>
                <a:endParaRPr lang="pt-PT" sz="2400" b="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3663247"/>
              </a:xfrm>
              <a:blipFill rotWithShape="1">
                <a:blip r:embed="rId3"/>
                <a:stretch>
                  <a:fillRect l="-1190" t="-2329" r="-11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2273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1036978"/>
            <a:ext cx="8195025" cy="102387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endParaRPr lang="pt-PT" sz="100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    10.1. </a:t>
            </a:r>
            <a:r>
              <a:rPr lang="pt-PT" sz="2400" b="0" dirty="0">
                <a:solidFill>
                  <a:schemeClr val="tx1"/>
                </a:solidFill>
              </a:rPr>
              <a:t>Escreve as primeiras oito potências de base 3 e expoente natural. </a:t>
            </a:r>
            <a:endParaRPr lang="pt-PT" sz="2400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35696" y="2204864"/>
            <a:ext cx="676875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R:  </a:t>
            </a:r>
            <a:r>
              <a:rPr lang="pt-PT" sz="2400" dirty="0"/>
              <a:t>3, 9, 27, 81, 243, 729, 2187, 6561. </a:t>
            </a:r>
          </a:p>
        </p:txBody>
      </p:sp>
      <p:sp>
        <p:nvSpPr>
          <p:cNvPr id="4" name="Rectângulo 3"/>
          <p:cNvSpPr/>
          <p:nvPr/>
        </p:nvSpPr>
        <p:spPr>
          <a:xfrm>
            <a:off x="966754" y="2948751"/>
            <a:ext cx="770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C00000"/>
                </a:solidFill>
              </a:rPr>
              <a:t>10.2. </a:t>
            </a:r>
            <a:r>
              <a:rPr lang="pt-PT" sz="2400" dirty="0"/>
              <a:t>Observa o algarismo das unidades e descreve a regularidade que identificas.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835696" y="3903439"/>
            <a:ext cx="676875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R:   </a:t>
            </a:r>
            <a:r>
              <a:rPr lang="pt-PT" sz="2400" dirty="0"/>
              <a:t>O algarismo das unidades é  3, 7, 9 ou 1, por esta ordem.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971600" y="4961889"/>
                <a:ext cx="7704856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dirty="0">
                    <a:solidFill>
                      <a:srgbClr val="C00000"/>
                    </a:solidFill>
                  </a:rPr>
                  <a:t>10.3. </a:t>
                </a:r>
                <a:r>
                  <a:rPr lang="pt-PT" sz="2400" dirty="0"/>
                  <a:t>Identifica o algarismo das unidades da potência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15</m:t>
                        </m:r>
                      </m:sup>
                    </m:sSup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961889"/>
                <a:ext cx="7704856" cy="465833"/>
              </a:xfrm>
              <a:prstGeom prst="rect">
                <a:avLst/>
              </a:prstGeom>
              <a:blipFill rotWithShape="1">
                <a:blip r:embed="rId3"/>
                <a:stretch>
                  <a:fillRect l="-1187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/>
          <p:cNvSpPr txBox="1"/>
          <p:nvPr/>
        </p:nvSpPr>
        <p:spPr>
          <a:xfrm>
            <a:off x="1903032" y="5559623"/>
            <a:ext cx="676875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R:   </a:t>
            </a:r>
            <a:r>
              <a:rPr lang="pt-PT" sz="2400" dirty="0"/>
              <a:t>7.</a:t>
            </a:r>
          </a:p>
        </p:txBody>
      </p:sp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33301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06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4" grpId="0"/>
      <p:bldP spid="7" grpId="0" animBg="1"/>
      <p:bldP spid="5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42473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11. </a:t>
            </a:r>
            <a:r>
              <a:rPr lang="pt-PT" sz="2400" dirty="0">
                <a:solidFill>
                  <a:srgbClr val="002060"/>
                </a:solidFill>
              </a:rPr>
              <a:t>Observa as regularidades seguintes</a:t>
            </a:r>
            <a:r>
              <a:rPr lang="pt-PT" sz="2400" b="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610749" y="5013175"/>
                <a:ext cx="734481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</m:t>
                      </m:r>
                      <m:r>
                        <a:rPr lang="pt-PT" sz="2400" i="1" dirty="0">
                          <a:latin typeface="Cambria Math"/>
                        </a:rPr>
                        <m:t>+3+5+7+9+11</m:t>
                      </m:r>
                      <m:r>
                        <a:rPr lang="pt-PT" sz="2400" i="1" dirty="0" smtClean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13+</m:t>
                      </m:r>
                      <m:r>
                        <a:rPr lang="pt-PT" sz="2400" i="1" dirty="0" smtClean="0">
                          <a:latin typeface="Cambria Math"/>
                        </a:rPr>
                        <m:t>1</m:t>
                      </m:r>
                      <m:r>
                        <a:rPr lang="pt-PT" sz="2400" i="1" dirty="0">
                          <a:latin typeface="Cambria Math"/>
                        </a:rPr>
                        <m:t>5+17+19 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49" y="5013175"/>
                <a:ext cx="734481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7092280" y="5013174"/>
                <a:ext cx="1728192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    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013174"/>
                <a:ext cx="172819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ângulo 7"/>
          <p:cNvSpPr/>
          <p:nvPr/>
        </p:nvSpPr>
        <p:spPr>
          <a:xfrm>
            <a:off x="899592" y="1268759"/>
            <a:ext cx="2880320" cy="266295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9" name="Grupo 8"/>
          <p:cNvGrpSpPr/>
          <p:nvPr/>
        </p:nvGrpSpPr>
        <p:grpSpPr>
          <a:xfrm>
            <a:off x="3907070" y="1268759"/>
            <a:ext cx="592922" cy="2662959"/>
            <a:chOff x="4442216" y="2160827"/>
            <a:chExt cx="592922" cy="4096987"/>
          </a:xfrm>
        </p:grpSpPr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aixaDeTexto 4"/>
          <p:cNvSpPr txBox="1"/>
          <p:nvPr/>
        </p:nvSpPr>
        <p:spPr>
          <a:xfrm>
            <a:off x="3907070" y="1628800"/>
            <a:ext cx="46973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Escreve, sob a forma de um produto de duas potências, a soma dos números ímpares menores do que 21.</a:t>
            </a:r>
          </a:p>
        </p:txBody>
      </p:sp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075427"/>
              </p:ext>
            </p:extLst>
          </p:nvPr>
        </p:nvGraphicFramePr>
        <p:xfrm>
          <a:off x="539552" y="433995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1187624" y="5527847"/>
                <a:ext cx="1481368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527847"/>
                <a:ext cx="148136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045" y="1410358"/>
            <a:ext cx="2825867" cy="217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 animBg="1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20849" y="626793"/>
            <a:ext cx="8195025" cy="5962658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12. </a:t>
            </a:r>
            <a:r>
              <a:rPr lang="pt-PT" sz="2400" dirty="0">
                <a:solidFill>
                  <a:srgbClr val="002060"/>
                </a:solidFill>
              </a:rPr>
              <a:t>A figura representa o terraço da casa da Diana que é composto por dois quadrados. </a:t>
            </a:r>
          </a:p>
          <a:p>
            <a:pPr algn="just">
              <a:buClr>
                <a:srgbClr val="C00000"/>
              </a:buClr>
            </a:pPr>
            <a:r>
              <a:rPr lang="pt-PT" sz="2400" b="0" dirty="0">
                <a:solidFill>
                  <a:schemeClr val="tx1"/>
                </a:solidFill>
              </a:rPr>
              <a:t>      Quais são as expressões que representam a medida da área do terraço da Diana?</a:t>
            </a:r>
          </a:p>
          <a:p>
            <a:pPr algn="just">
              <a:buClr>
                <a:srgbClr val="C00000"/>
              </a:buClr>
            </a:pPr>
            <a:endParaRPr lang="pt-PT" sz="240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endParaRPr lang="pt-PT" sz="2400" b="0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400" b="0" dirty="0">
                <a:solidFill>
                  <a:schemeClr val="tx1"/>
                </a:solidFill>
              </a:rPr>
              <a:t>      </a:t>
            </a:r>
          </a:p>
          <a:p>
            <a:pPr algn="just">
              <a:buClr>
                <a:srgbClr val="C00000"/>
              </a:buClr>
            </a:pPr>
            <a:endParaRPr lang="pt-PT" sz="1000" dirty="0">
              <a:solidFill>
                <a:srgbClr val="00206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8" name="Rectângulo 7"/>
          <p:cNvSpPr/>
          <p:nvPr/>
        </p:nvSpPr>
        <p:spPr>
          <a:xfrm>
            <a:off x="899592" y="2171259"/>
            <a:ext cx="2880320" cy="266295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9" name="Grupo 8"/>
          <p:cNvGrpSpPr/>
          <p:nvPr/>
        </p:nvGrpSpPr>
        <p:grpSpPr>
          <a:xfrm>
            <a:off x="3907070" y="2171259"/>
            <a:ext cx="592922" cy="2662959"/>
            <a:chOff x="4442216" y="2160827"/>
            <a:chExt cx="592922" cy="4096987"/>
          </a:xfrm>
        </p:grpSpPr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895195" y="2171259"/>
                <a:ext cx="4697378" cy="658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(A)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×4</m:t>
                        </m:r>
                      </m:e>
                    </m:d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f>
                          <m:fPr>
                            <m:ctrlP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den>
                        </m:f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×6</m:t>
                        </m:r>
                      </m:e>
                    </m:d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95" y="2171259"/>
                <a:ext cx="4697378" cy="658514"/>
              </a:xfrm>
              <a:prstGeom prst="rect">
                <a:avLst/>
              </a:prstGeom>
              <a:blipFill rotWithShape="1">
                <a:blip r:embed="rId3"/>
                <a:stretch>
                  <a:fillRect l="-2075" b="-555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905095" y="2798659"/>
                <a:ext cx="4697378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×6</m:t>
                            </m:r>
                          </m:e>
                        </m:d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095" y="2798659"/>
                <a:ext cx="4697378" cy="718017"/>
              </a:xfrm>
              <a:prstGeom prst="rect">
                <a:avLst/>
              </a:prstGeom>
              <a:blipFill rotWithShape="1">
                <a:blip r:embed="rId5"/>
                <a:stretch>
                  <a:fillRect l="-2078" b="-67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3914995" y="3456287"/>
                <a:ext cx="4697378" cy="668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6</m:t>
                            </m:r>
                          </m:e>
                          <m:sup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12</m:t>
                            </m:r>
                          </m:e>
                          <m:sup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95" y="3456287"/>
                <a:ext cx="4697378" cy="668709"/>
              </a:xfrm>
              <a:prstGeom prst="rect">
                <a:avLst/>
              </a:prstGeom>
              <a:blipFill rotWithShape="1">
                <a:blip r:embed="rId6"/>
                <a:stretch>
                  <a:fillRect l="-1946" b="-81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3913020" y="4166812"/>
                <a:ext cx="4697378" cy="658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6</m:t>
                    </m:r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6×</m:t>
                        </m:r>
                        <m:f>
                          <m:fPr>
                            <m:ctrlP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den>
                        </m:f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×6</m:t>
                        </m:r>
                      </m:e>
                    </m:d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020" y="4166812"/>
                <a:ext cx="4697378" cy="658514"/>
              </a:xfrm>
              <a:prstGeom prst="rect">
                <a:avLst/>
              </a:prstGeom>
              <a:blipFill rotWithShape="1">
                <a:blip r:embed="rId7"/>
                <a:stretch>
                  <a:fillRect l="-2078" b="-555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3963007" y="3000489"/>
            <a:ext cx="432000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3962495" y="3608122"/>
            <a:ext cx="432000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pic>
        <p:nvPicPr>
          <p:cNvPr id="6146" name="Picture 2" descr="C:\Users\Susana\Desktop\areal\correcoes\unidade2\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98" y="2271458"/>
            <a:ext cx="3503079" cy="246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32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5" grpId="0"/>
      <p:bldP spid="15" grpId="0"/>
      <p:bldP spid="16" grpId="0"/>
      <p:bldP spid="17" grpId="0"/>
      <p:bldP spid="7" grpId="0" animBg="1"/>
      <p:bldP spid="19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6183</TotalTime>
  <Words>1289</Words>
  <Application>Microsoft Office PowerPoint</Application>
  <PresentationFormat>On-screen Show (4:3)</PresentationFormat>
  <Paragraphs>248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382</cp:revision>
  <dcterms:created xsi:type="dcterms:W3CDTF">2016-09-17T09:49:10Z</dcterms:created>
  <dcterms:modified xsi:type="dcterms:W3CDTF">2017-06-13T10:44:13Z</dcterms:modified>
</cp:coreProperties>
</file>