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91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FFA3A3"/>
    <a:srgbClr val="006666"/>
    <a:srgbClr val="6CA7AB"/>
    <a:srgbClr val="D1E4E5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050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0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45.png"/><Relationship Id="rId4" Type="http://schemas.openxmlformats.org/officeDocument/2006/relationships/image" Target="../media/image37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3833" y="2204864"/>
            <a:ext cx="4870585" cy="938719"/>
          </a:xfrm>
        </p:spPr>
        <p:txBody>
          <a:bodyPr/>
          <a:lstStyle/>
          <a:p>
            <a:r>
              <a:rPr lang="pt-PT" sz="2400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23528" y="3212976"/>
            <a:ext cx="4006489" cy="397032"/>
          </a:xfrm>
        </p:spPr>
        <p:txBody>
          <a:bodyPr/>
          <a:lstStyle/>
          <a:p>
            <a:r>
              <a:rPr lang="pt-PT" dirty="0"/>
              <a:t>Potências 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sob a forma de potência as seguintes expressões. 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7×7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1.2.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5×5×5×5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1.3.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2×2×2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blipFill rotWithShape="1">
                <a:blip r:embed="rId2"/>
                <a:stretch>
                  <a:fillRect l="-1210" t="-4969" b="-136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3316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sob a forma de potência as seguintes expressões. 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7×7=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</a:t>
                </a:r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blipFill rotWithShape="1">
                <a:blip r:embed="rId2"/>
                <a:stretch>
                  <a:fillRect l="-1210" t="-4969" b="-136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507296" y="2031561"/>
                <a:ext cx="720080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296" y="2031561"/>
                <a:ext cx="72008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827584" y="2754905"/>
                <a:ext cx="2849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5×5×5×5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754905"/>
                <a:ext cx="2849498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42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577536" y="2757177"/>
                <a:ext cx="720080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536" y="2757177"/>
                <a:ext cx="72008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820450" y="3546489"/>
                <a:ext cx="22558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2×2×2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50" y="3546489"/>
                <a:ext cx="225581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32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062176" y="3557047"/>
                <a:ext cx="720080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176" y="3557047"/>
                <a:ext cx="72008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2887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 animBg="1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Calcula o valor de cada uma das potências seguintes.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2.1.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2.2.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2.3.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2.4.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blipFill rotWithShape="1">
                <a:blip r:embed="rId2"/>
                <a:stretch>
                  <a:fillRect l="-1210" t="-4969" b="-142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555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Calcula o valor de cada uma das potências seguintes.</a:t>
                </a:r>
              </a:p>
              <a:p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2.1.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498175"/>
                <a:ext cx="8064896" cy="984885"/>
              </a:xfrm>
              <a:prstGeom prst="rect">
                <a:avLst/>
              </a:prstGeom>
              <a:blipFill rotWithShape="1">
                <a:blip r:embed="rId2"/>
                <a:stretch>
                  <a:fillRect l="-1210" t="-4969" b="-136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207040" y="2031561"/>
                <a:ext cx="1730536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6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6×6</m:t>
                      </m:r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040" y="2031561"/>
                <a:ext cx="173053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827584" y="2754905"/>
                <a:ext cx="13456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2.2.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754905"/>
                <a:ext cx="134568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240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209987" y="2757177"/>
                <a:ext cx="2304000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0×0×0=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987" y="2757177"/>
                <a:ext cx="23040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820450" y="3546489"/>
                <a:ext cx="13456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2.3.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50" y="3546489"/>
                <a:ext cx="1345689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727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863964" y="2033833"/>
                <a:ext cx="730884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16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964" y="2033833"/>
                <a:ext cx="73088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438801" y="2763869"/>
                <a:ext cx="553621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801" y="2763869"/>
                <a:ext cx="55362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198493" y="3547901"/>
                <a:ext cx="2304000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3×3×3=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493" y="3547901"/>
                <a:ext cx="230400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427307" y="3554593"/>
                <a:ext cx="553621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307" y="3554593"/>
                <a:ext cx="553621" cy="461665"/>
              </a:xfrm>
              <a:prstGeom prst="rect">
                <a:avLst/>
              </a:prstGeom>
              <a:blipFill rotWithShape="1">
                <a:blip r:embed="rId11"/>
                <a:stretch>
                  <a:fillRect r="-10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826208" y="4285457"/>
                <a:ext cx="1345689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2.4.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208" y="4285457"/>
                <a:ext cx="1345689" cy="465833"/>
              </a:xfrm>
              <a:prstGeom prst="rect">
                <a:avLst/>
              </a:prstGeom>
              <a:blipFill rotWithShape="1">
                <a:blip r:embed="rId12"/>
                <a:stretch>
                  <a:fillRect l="-7273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204250" y="4286869"/>
                <a:ext cx="2788171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2×2×2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250" y="4286869"/>
                <a:ext cx="2788171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909101" y="4281686"/>
                <a:ext cx="553621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101" y="4281686"/>
                <a:ext cx="553621" cy="461665"/>
              </a:xfrm>
              <a:prstGeom prst="rect">
                <a:avLst/>
              </a:prstGeom>
              <a:blipFill rotWithShape="1">
                <a:blip r:embed="rId14"/>
                <a:stretch>
                  <a:fillRect r="-10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1399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 animBg="1"/>
      <p:bldP spid="9" grpId="0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Considera o produto  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3.1. </a:t>
            </a:r>
            <a:r>
              <a:rPr lang="pt-PT" sz="2400" dirty="0"/>
              <a:t>Escreve este produto sob a forma de potência.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Qual é a base dessa potência? E qual é o expoente?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3.3.</a:t>
            </a:r>
            <a:r>
              <a:rPr lang="pt-PT" sz="2400" dirty="0"/>
              <a:t> Escreve a leitura dessa potência.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3.4.</a:t>
            </a:r>
            <a:r>
              <a:rPr lang="pt-PT" sz="2400" dirty="0"/>
              <a:t> Calcula o valor da potência escrita em </a:t>
            </a:r>
            <a:r>
              <a:rPr lang="pt-PT" sz="2400" dirty="0">
                <a:solidFill>
                  <a:srgbClr val="C00000"/>
                </a:solidFill>
              </a:rPr>
              <a:t>3.1</a:t>
            </a:r>
            <a:r>
              <a:rPr lang="pt-PT" sz="2400" dirty="0"/>
              <a:t>.</a:t>
            </a:r>
          </a:p>
          <a:p>
            <a:pPr algn="just"/>
            <a:endParaRPr lang="pt-PT" sz="24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375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Considera o produto  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3.1. </a:t>
            </a:r>
            <a:r>
              <a:rPr lang="pt-PT" sz="2400" dirty="0"/>
              <a:t>Escreve este produto sob a forma de potência. </a:t>
            </a:r>
          </a:p>
          <a:p>
            <a:pPr algn="just"/>
            <a:r>
              <a:rPr lang="pt-PT" sz="2400" dirty="0"/>
              <a:t> 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831933" y="3726972"/>
                <a:ext cx="208823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33" y="3726972"/>
                <a:ext cx="2088232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726754" y="3600783"/>
                <a:ext cx="997374" cy="102784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754" y="3600783"/>
                <a:ext cx="997374" cy="1027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14946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ângulo 16"/>
          <p:cNvSpPr/>
          <p:nvPr/>
        </p:nvSpPr>
        <p:spPr>
          <a:xfrm>
            <a:off x="3373414" y="3847657"/>
            <a:ext cx="290906" cy="288032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ângulo 9"/>
          <p:cNvSpPr/>
          <p:nvPr/>
        </p:nvSpPr>
        <p:spPr>
          <a:xfrm>
            <a:off x="3003558" y="3996901"/>
            <a:ext cx="342029" cy="811821"/>
          </a:xfrm>
          <a:prstGeom prst="rect">
            <a:avLst/>
          </a:prstGeom>
          <a:solidFill>
            <a:srgbClr val="FF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498175"/>
            <a:ext cx="806489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Considera o produto  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3.2. </a:t>
            </a:r>
            <a:r>
              <a:rPr lang="pt-PT" sz="2400" dirty="0"/>
              <a:t>Qual é a base dessa potência? E qual é o expoente?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/>
          <p:cNvGrpSpPr/>
          <p:nvPr/>
        </p:nvGrpSpPr>
        <p:grpSpPr>
          <a:xfrm>
            <a:off x="3153758" y="4875502"/>
            <a:ext cx="581812" cy="268299"/>
            <a:chOff x="2251258" y="4744877"/>
            <a:chExt cx="581812" cy="268299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2251258" y="4744877"/>
              <a:ext cx="0" cy="268299"/>
            </a:xfrm>
            <a:prstGeom prst="line">
              <a:avLst/>
            </a:prstGeom>
            <a:ln w="12700">
              <a:solidFill>
                <a:srgbClr val="FFA3A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unidireccional 13"/>
            <p:cNvCxnSpPr/>
            <p:nvPr/>
          </p:nvCxnSpPr>
          <p:spPr>
            <a:xfrm>
              <a:off x="2251258" y="5013176"/>
              <a:ext cx="581812" cy="0"/>
            </a:xfrm>
            <a:prstGeom prst="straightConnector1">
              <a:avLst/>
            </a:prstGeom>
            <a:ln w="12700">
              <a:solidFill>
                <a:srgbClr val="FFA3A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3795324" y="4875502"/>
                <a:ext cx="1404156" cy="614655"/>
              </a:xfrm>
              <a:prstGeom prst="rect">
                <a:avLst/>
              </a:prstGeom>
              <a:noFill/>
              <a:ln>
                <a:solidFill>
                  <a:srgbClr val="FFA3A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Base: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24" y="4875502"/>
                <a:ext cx="1404156" cy="614655"/>
              </a:xfrm>
              <a:prstGeom prst="rect">
                <a:avLst/>
              </a:prstGeom>
              <a:blipFill rotWithShape="1">
                <a:blip r:embed="rId3"/>
                <a:stretch>
                  <a:fillRect l="-6466" b="-8738"/>
                </a:stretch>
              </a:blipFill>
              <a:ln>
                <a:solidFill>
                  <a:srgbClr val="FFA3A3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exão recta unidireccional 22"/>
          <p:cNvCxnSpPr/>
          <p:nvPr/>
        </p:nvCxnSpPr>
        <p:spPr>
          <a:xfrm>
            <a:off x="3715618" y="3996901"/>
            <a:ext cx="581812" cy="0"/>
          </a:xfrm>
          <a:prstGeom prst="straightConnector1">
            <a:avLst/>
          </a:prstGeom>
          <a:ln w="12700">
            <a:solidFill>
              <a:srgbClr val="0066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4364144" y="3776407"/>
            <a:ext cx="1758428" cy="461665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txBody>
          <a:bodyPr wrap="square" rtlCol="0">
            <a:spAutoFit/>
          </a:bodyPr>
          <a:lstStyle/>
          <a:p>
            <a:r>
              <a:rPr lang="pt-PT" sz="2400" dirty="0"/>
              <a:t>Expoente:3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738196" y="3847657"/>
                <a:ext cx="997374" cy="1027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196" y="3847657"/>
                <a:ext cx="997374" cy="1027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275856" y="2038593"/>
                <a:ext cx="2592288" cy="10278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38593"/>
                <a:ext cx="2592288" cy="102784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017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16" grpId="0" animBg="1"/>
      <p:bldP spid="24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Considera o produto  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3.3.</a:t>
            </a:r>
            <a:r>
              <a:rPr lang="pt-PT" sz="2400" dirty="0"/>
              <a:t> Escreve a leitura dessa potência. </a:t>
            </a:r>
          </a:p>
          <a:p>
            <a:pPr algn="just"/>
            <a:r>
              <a:rPr lang="pt-PT" sz="2400" dirty="0"/>
              <a:t>  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738196" y="3562657"/>
                <a:ext cx="997374" cy="1027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196" y="3562657"/>
                <a:ext cx="997374" cy="10278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275856" y="1931718"/>
                <a:ext cx="2592288" cy="10278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931718"/>
                <a:ext cx="2592288" cy="1027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xão recta unidireccional 9"/>
          <p:cNvCxnSpPr/>
          <p:nvPr/>
        </p:nvCxnSpPr>
        <p:spPr>
          <a:xfrm>
            <a:off x="3593070" y="4076579"/>
            <a:ext cx="476390" cy="0"/>
          </a:xfrm>
          <a:prstGeom prst="straightConnector1">
            <a:avLst/>
          </a:prstGeom>
          <a:ln w="12700">
            <a:solidFill>
              <a:srgbClr val="FFA3A3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152585" y="3832538"/>
            <a:ext cx="2808312" cy="461665"/>
          </a:xfrm>
          <a:prstGeom prst="rect">
            <a:avLst/>
          </a:prstGeom>
          <a:solidFill>
            <a:srgbClr val="FFD5D5"/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 Dois terços ao cubo.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871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498175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Considera o produto  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3.4.</a:t>
            </a:r>
            <a:r>
              <a:rPr lang="pt-PT" sz="2400" dirty="0"/>
              <a:t> Calcula o valor da potência escrita em </a:t>
            </a:r>
            <a:r>
              <a:rPr lang="pt-PT" sz="2400" dirty="0">
                <a:solidFill>
                  <a:srgbClr val="C00000"/>
                </a:solidFill>
              </a:rPr>
              <a:t>3.1</a:t>
            </a:r>
            <a:r>
              <a:rPr lang="pt-PT" sz="2400" dirty="0"/>
              <a:t>.</a:t>
            </a:r>
          </a:p>
          <a:p>
            <a:pPr algn="just"/>
            <a:endParaRPr lang="pt-PT" sz="24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026718"/>
                <a:ext cx="2232248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1540259" y="3410661"/>
            <a:ext cx="592922" cy="1242475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714667" y="3685050"/>
                <a:ext cx="1857334" cy="7861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667" y="3685050"/>
                <a:ext cx="1857334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490358" y="3683075"/>
                <a:ext cx="585698" cy="7861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358" y="3683075"/>
                <a:ext cx="585698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0463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059832" y="2074219"/>
            <a:ext cx="2498804" cy="1003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498175"/>
            <a:ext cx="806489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as potências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4.1. </a:t>
            </a:r>
            <a:r>
              <a:rPr lang="pt-PT" sz="2400" dirty="0"/>
              <a:t>O que representa o expoente 4?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4.2. </a:t>
            </a:r>
            <a:r>
              <a:rPr lang="pt-PT" sz="2400" dirty="0"/>
              <a:t>Representa as potências na forma de produto.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4.3. </a:t>
            </a:r>
            <a:r>
              <a:rPr lang="pt-PT" sz="2400" dirty="0"/>
              <a:t>Calcula esses produtos.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4139952" y="2352865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74533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5" grpId="0" animBg="1"/>
      <p:bldP spid="3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059832" y="2074219"/>
            <a:ext cx="2498804" cy="1003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498175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as potências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4.1. </a:t>
            </a:r>
            <a:r>
              <a:rPr lang="pt-PT" sz="2400" dirty="0"/>
              <a:t>O que representa o expoente 4?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4139952" y="2352865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e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475656" y="3645024"/>
            <a:ext cx="691276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 O número de </a:t>
            </a:r>
            <a:r>
              <a:rPr lang="pt-PT" sz="2400" dirty="0" err="1"/>
              <a:t>fatores</a:t>
            </a:r>
            <a:r>
              <a:rPr lang="pt-PT" sz="2400" dirty="0"/>
              <a:t> iguais à base que constituem o produto. 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2125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059832" y="2074219"/>
            <a:ext cx="2498804" cy="1003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498175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as potências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1000" dirty="0">
                <a:solidFill>
                  <a:srgbClr val="C00000"/>
                </a:solidFill>
              </a:rPr>
              <a:t>         </a:t>
            </a:r>
            <a:r>
              <a:rPr lang="pt-PT" sz="2400" dirty="0">
                <a:solidFill>
                  <a:srgbClr val="C00000"/>
                </a:solidFill>
              </a:rPr>
              <a:t>4.2. </a:t>
            </a:r>
            <a:r>
              <a:rPr lang="pt-PT" sz="2400" dirty="0"/>
              <a:t>Representa as potências na forma de produto.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4139952" y="2352865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upo 10"/>
          <p:cNvGrpSpPr/>
          <p:nvPr/>
        </p:nvGrpSpPr>
        <p:grpSpPr>
          <a:xfrm>
            <a:off x="1540259" y="3529411"/>
            <a:ext cx="592922" cy="2059829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714667" y="3685050"/>
                <a:ext cx="2073358" cy="7861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667" y="3685050"/>
                <a:ext cx="2073358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571975" y="4919386"/>
                <a:ext cx="1157149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975" y="4919386"/>
                <a:ext cx="1157149" cy="4700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2596983" y="4919386"/>
                <a:ext cx="296165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0,2</m:t>
                      </m:r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</m:oMath>
                  </m:oMathPara>
                </a14:m>
                <a:endParaRPr lang="pt-PT" sz="2400" dirty="0"/>
              </a:p>
              <a:p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983" y="4919386"/>
                <a:ext cx="2961653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7127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059832" y="2074219"/>
            <a:ext cx="2498804" cy="1003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498175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as potências</a:t>
            </a:r>
          </a:p>
          <a:p>
            <a:endParaRPr lang="pt-PT" sz="10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4.3. </a:t>
            </a:r>
            <a:r>
              <a:rPr lang="pt-PT" sz="2400" dirty="0">
                <a:solidFill>
                  <a:prstClr val="black"/>
                </a:solidFill>
              </a:rPr>
              <a:t>Calcula esses produtos.</a:t>
            </a:r>
            <a:endParaRPr lang="pt-PT" sz="24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231" y="2050468"/>
                <a:ext cx="1008112" cy="10035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399" y="2352865"/>
                <a:ext cx="1008112" cy="4700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4139952" y="2352865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259" y="3559208"/>
                <a:ext cx="1404981" cy="9951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714667" y="3685050"/>
                <a:ext cx="2256788" cy="7861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667" y="3685050"/>
                <a:ext cx="2256788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571975" y="4919386"/>
                <a:ext cx="1157149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975" y="4919386"/>
                <a:ext cx="1157149" cy="4700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2466358" y="4913491"/>
                <a:ext cx="340178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0,2</m:t>
                      </m:r>
                      <m:r>
                        <a:rPr lang="pt-PT" sz="2400" b="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0,2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358" y="4913491"/>
                <a:ext cx="3401786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4823369" y="3686940"/>
                <a:ext cx="763351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62</m:t>
                          </m:r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369" y="3686940"/>
                <a:ext cx="763351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716063" y="4910968"/>
                <a:ext cx="1082502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,0016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063" y="4910968"/>
                <a:ext cx="1082502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695" r="-22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o 19"/>
          <p:cNvGrpSpPr/>
          <p:nvPr/>
        </p:nvGrpSpPr>
        <p:grpSpPr>
          <a:xfrm>
            <a:off x="1540259" y="3529411"/>
            <a:ext cx="592922" cy="2059829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900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4" grpId="0"/>
      <p:bldP spid="25" grpId="0"/>
      <p:bldP spid="16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498175"/>
                <a:ext cx="806489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Qual é o valor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𝟓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? E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𝟎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?</a:t>
                </a:r>
                <a:endParaRPr lang="pt-PT" sz="2400" b="1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498175"/>
                <a:ext cx="8064896" cy="470000"/>
              </a:xfrm>
              <a:prstGeom prst="rect">
                <a:avLst/>
              </a:prstGeom>
              <a:blipFill rotWithShape="1">
                <a:blip r:embed="rId2"/>
                <a:stretch>
                  <a:fillRect l="-1210" t="-7792" b="-298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36794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5" y="554745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136430" y="2498791"/>
                <a:ext cx="894383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430" y="2498791"/>
                <a:ext cx="894383" cy="47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947688" y="2492896"/>
                <a:ext cx="45295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688" y="2492896"/>
                <a:ext cx="452955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upo 11"/>
          <p:cNvGrpSpPr/>
          <p:nvPr/>
        </p:nvGrpSpPr>
        <p:grpSpPr>
          <a:xfrm>
            <a:off x="1130824" y="2276873"/>
            <a:ext cx="592922" cy="1440160"/>
            <a:chOff x="4442216" y="2160827"/>
            <a:chExt cx="592922" cy="4096987"/>
          </a:xfrm>
        </p:grpSpPr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136430" y="3090566"/>
                <a:ext cx="894383" cy="4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430" y="3090566"/>
                <a:ext cx="894383" cy="4700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1947688" y="3084671"/>
                <a:ext cx="45295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688" y="3084671"/>
                <a:ext cx="452955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4015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10" grpId="0"/>
      <p:bldP spid="11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43794" y="69193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Uma potência representa um produto de </a:t>
            </a:r>
            <a:r>
              <a:rPr lang="pt-PT" sz="2400" dirty="0" err="1"/>
              <a:t>fatores</a:t>
            </a:r>
            <a:r>
              <a:rPr lang="pt-PT" sz="2400" dirty="0"/>
              <a:t> iguais. Até agora só usámos potências cuja base era um número natural.</a:t>
            </a:r>
            <a:endParaRPr lang="pt-PT" sz="2400" b="1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892066" y="1737948"/>
                <a:ext cx="3168352" cy="4658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066" y="1737948"/>
                <a:ext cx="3168352" cy="46583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3668627" y="2555952"/>
            <a:ext cx="167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29123A"/>
                </a:solidFill>
              </a:rPr>
              <a:t> Expoente</a:t>
            </a:r>
            <a:endParaRPr lang="pt-PT" sz="2400" dirty="0">
              <a:solidFill>
                <a:srgbClr val="29123A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3712663" y="4485353"/>
            <a:ext cx="999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Base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944058" y="3313999"/>
                <a:ext cx="765347" cy="79483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4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pt-PT" sz="4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pt-PT" sz="4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058" y="3313999"/>
                <a:ext cx="765347" cy="794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" descr="C:\Users\Susana\Desktop\areal\Trabalho_parte1\chavet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41" y="3283117"/>
            <a:ext cx="338275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Susana\Desktop\areal\Trabalho_parte1\se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536" y="2972237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Susana\Desktop\areal\Trabalho_parte1\seta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07" y="4159743"/>
            <a:ext cx="355501" cy="3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/>
          <p:cNvSpPr txBox="1"/>
          <p:nvPr/>
        </p:nvSpPr>
        <p:spPr>
          <a:xfrm>
            <a:off x="5076056" y="3505503"/>
            <a:ext cx="155692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cs typeface="Arial" panose="020B0604020202020204" pitchFamily="34" charset="0"/>
              </a:rPr>
              <a:t>Potência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8206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19" grpId="0"/>
      <p:bldP spid="20" grpId="0"/>
      <p:bldP spid="21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43794" y="69193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Vamos estender esta noção a bases racionais  não negativas</a:t>
            </a:r>
            <a:endParaRPr lang="pt-PT" sz="2400" b="1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920307" y="1340768"/>
                <a:ext cx="3168352" cy="10278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307" y="1340768"/>
                <a:ext cx="3168352" cy="102784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3692377" y="2579702"/>
            <a:ext cx="167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29123A"/>
                </a:solidFill>
              </a:rPr>
              <a:t> Expoente</a:t>
            </a:r>
            <a:endParaRPr lang="pt-PT" sz="2400" dirty="0">
              <a:solidFill>
                <a:srgbClr val="29123A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3534538" y="5121567"/>
            <a:ext cx="999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Base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552183" y="3337749"/>
                <a:ext cx="1204006" cy="136877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40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4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3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32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32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4000" b="1" i="1" smtClean="0">
                              <a:solidFill>
                                <a:srgbClr val="00206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3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183" y="3337749"/>
                <a:ext cx="1204006" cy="136877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" descr="C:\Users\Susana\Desktop\areal\Trabalho_parte1\chavet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539" y="3349624"/>
            <a:ext cx="338275" cy="145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Susana\Desktop\areal\Trabalho_parte1\se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86" y="2995987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Susana\Desktop\areal\Trabalho_parte1\seta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482" y="4795957"/>
            <a:ext cx="355501" cy="3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/>
          <p:cNvSpPr txBox="1"/>
          <p:nvPr/>
        </p:nvSpPr>
        <p:spPr>
          <a:xfrm>
            <a:off x="5364089" y="3791302"/>
            <a:ext cx="155692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cs typeface="Arial" panose="020B0604020202020204" pitchFamily="34" charset="0"/>
              </a:rPr>
              <a:t>Potência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7341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19" grpId="0"/>
      <p:bldP spid="20" grpId="0"/>
      <p:bldP spid="21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122832"/>
            <a:ext cx="7321569" cy="430887"/>
          </a:xfrm>
        </p:spPr>
        <p:txBody>
          <a:bodyPr/>
          <a:lstStyle/>
          <a:p>
            <a:r>
              <a:rPr lang="pt-PT" sz="2200" dirty="0"/>
              <a:t>Potências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1076958" y="1628412"/>
            <a:ext cx="7128793" cy="30247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just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Susana\Desktop\areal\Trabalho_parte1\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041" y="1250500"/>
            <a:ext cx="763200" cy="75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076958" y="1946949"/>
                <a:ext cx="71287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Potência de base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400" dirty="0"/>
                  <a:t> (número racional não negativo) e expoente </a:t>
                </a:r>
                <a:r>
                  <a:rPr lang="pt-PT" sz="2400" b="1" i="1" dirty="0">
                    <a:solidFill>
                      <a:srgbClr val="002060"/>
                    </a:solidFill>
                  </a:rPr>
                  <a:t>n</a:t>
                </a:r>
                <a:r>
                  <a:rPr lang="pt-PT" sz="2400" dirty="0"/>
                  <a:t> (número natural maior do que 1)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958" y="1946949"/>
                <a:ext cx="7128793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369" t="-5839" r="-1283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084345" y="3414106"/>
                <a:ext cx="15366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𝒏</m:t>
                    </m:r>
                  </m:oMath>
                </a14:m>
                <a:r>
                  <a:rPr lang="pt-PT" sz="2000" dirty="0"/>
                  <a:t> </a:t>
                </a:r>
                <a:r>
                  <a:rPr lang="pt-PT" sz="2400" b="1" dirty="0" err="1">
                    <a:solidFill>
                      <a:srgbClr val="C00000"/>
                    </a:solidFill>
                  </a:rPr>
                  <a:t>fatores</a:t>
                </a:r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45" y="3414106"/>
                <a:ext cx="1536698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668715" y="2914176"/>
                <a:ext cx="33123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𝒏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𝒂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𝒂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×…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15" y="2914176"/>
                <a:ext cx="331236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haveta à direita 16"/>
          <p:cNvSpPr/>
          <p:nvPr/>
        </p:nvSpPr>
        <p:spPr>
          <a:xfrm rot="5400000">
            <a:off x="4660034" y="2415207"/>
            <a:ext cx="72000" cy="192126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098219" y="3922672"/>
                <a:ext cx="710753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Se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𝒏</m:t>
                    </m:r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pt-PT" sz="2400" b="1" dirty="0"/>
                  <a:t>,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=</m:t>
                    </m:r>
                    <m:r>
                      <a:rPr lang="pt-PT" sz="2400" b="1" i="1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  <m:r>
                      <a:rPr lang="pt-PT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19" y="3922672"/>
                <a:ext cx="7107532" cy="470000"/>
              </a:xfrm>
              <a:prstGeom prst="rect">
                <a:avLst/>
              </a:prstGeom>
              <a:blipFill rotWithShape="1">
                <a:blip r:embed="rId7"/>
                <a:stretch>
                  <a:fillRect l="-1286" t="-7692" b="-282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4847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15" grpId="0"/>
      <p:bldP spid="16" grpId="0"/>
      <p:bldP spid="17" grpId="0" animBg="1"/>
      <p:bldP spid="3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5219</TotalTime>
  <Words>597</Words>
  <Application>Microsoft Office PowerPoint</Application>
  <PresentationFormat>On-screen Show (4:3)</PresentationFormat>
  <Paragraphs>190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319</cp:revision>
  <dcterms:created xsi:type="dcterms:W3CDTF">2016-09-17T09:49:10Z</dcterms:created>
  <dcterms:modified xsi:type="dcterms:W3CDTF">2017-05-29T14:52:10Z</dcterms:modified>
</cp:coreProperties>
</file>