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media/image2.jpg" ContentType="image/png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3"/>
  </p:notesMasterIdLst>
  <p:sldIdLst>
    <p:sldId id="291" r:id="rId2"/>
    <p:sldId id="297" r:id="rId3"/>
    <p:sldId id="298" r:id="rId4"/>
    <p:sldId id="299" r:id="rId5"/>
    <p:sldId id="300" r:id="rId6"/>
    <p:sldId id="309" r:id="rId7"/>
    <p:sldId id="310" r:id="rId8"/>
    <p:sldId id="311" r:id="rId9"/>
    <p:sldId id="313" r:id="rId10"/>
    <p:sldId id="312" r:id="rId11"/>
    <p:sldId id="314" r:id="rId12"/>
    <p:sldId id="315" r:id="rId13"/>
    <p:sldId id="316" r:id="rId14"/>
    <p:sldId id="302" r:id="rId15"/>
    <p:sldId id="317" r:id="rId16"/>
    <p:sldId id="303" r:id="rId17"/>
    <p:sldId id="318" r:id="rId18"/>
    <p:sldId id="304" r:id="rId19"/>
    <p:sldId id="305" r:id="rId20"/>
    <p:sldId id="307" r:id="rId21"/>
    <p:sldId id="308" r:id="rId22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1E4E5"/>
    <a:srgbClr val="006666"/>
    <a:srgbClr val="6CA7AB"/>
    <a:srgbClr val="FFD5D5"/>
    <a:srgbClr val="FFA3A3"/>
    <a:srgbClr val="FFABAB"/>
    <a:srgbClr val="FF9F9F"/>
    <a:srgbClr val="FC8868"/>
    <a:srgbClr val="EFF7F5"/>
    <a:srgbClr val="CEE4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218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B7282F-F979-4A41-864E-3ECFCD7283ED}" type="datetimeFigureOut">
              <a:rPr lang="pt-PT" smtClean="0"/>
              <a:t>13-06-2017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9535BE-518A-4B5E-8365-945CAB6888E7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832505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349487" y="2564904"/>
            <a:ext cx="3718457" cy="451406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lnSpc>
                <a:spcPts val="2800"/>
              </a:lnSpc>
              <a:buNone/>
              <a:defRPr sz="2600" b="1">
                <a:solidFill>
                  <a:srgbClr val="C00000"/>
                </a:solidFill>
              </a:defRPr>
            </a:lvl1pPr>
            <a:lvl2pPr marL="457200" indent="0">
              <a:buNone/>
              <a:defRPr sz="2800" b="1"/>
            </a:lvl2pPr>
            <a:lvl3pPr marL="914400" indent="0">
              <a:buNone/>
              <a:defRPr sz="2800" b="1"/>
            </a:lvl3pPr>
            <a:lvl4pPr marL="1371600" indent="0">
              <a:buNone/>
              <a:defRPr sz="2800" b="1"/>
            </a:lvl4pPr>
            <a:lvl5pPr marL="1828800" indent="0">
              <a:buNone/>
              <a:defRPr sz="2800" b="1"/>
            </a:lvl5pPr>
          </a:lstStyle>
          <a:p>
            <a:pPr lvl="0"/>
            <a:r>
              <a:rPr lang="en-US" dirty="0"/>
              <a:t>TÍTULO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349487" y="3325137"/>
            <a:ext cx="3718457" cy="3970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2200">
                <a:solidFill>
                  <a:srgbClr val="C00000"/>
                </a:solidFill>
              </a:defRPr>
            </a:lvl1pPr>
            <a:lvl2pPr marL="457200" indent="0">
              <a:buNone/>
              <a:defRPr sz="2200"/>
            </a:lvl2pPr>
            <a:lvl3pPr marL="914400" indent="0">
              <a:buNone/>
              <a:defRPr sz="2200"/>
            </a:lvl3pPr>
            <a:lvl4pPr marL="1371600" indent="0">
              <a:buNone/>
              <a:defRPr sz="2200"/>
            </a:lvl4pPr>
            <a:lvl5pPr marL="1828800" indent="0">
              <a:buNone/>
              <a:defRPr sz="2200"/>
            </a:lvl5pPr>
          </a:lstStyle>
          <a:p>
            <a:pPr lvl="0"/>
            <a:r>
              <a:rPr lang="en-US" dirty="0" err="1"/>
              <a:t>Subtítulo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76730113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3158" userDrawn="1">
          <p15:clr>
            <a:srgbClr val="FBAE40"/>
          </p15:clr>
        </p15:guide>
        <p15:guide id="2" pos="288" userDrawn="1">
          <p15:clr>
            <a:srgbClr val="FBAE40"/>
          </p15:clr>
        </p15:guide>
        <p15:guide id="3" pos="313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bg>
      <p:bgPr>
        <a:solidFill>
          <a:srgbClr val="457B6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577029" y="842129"/>
            <a:ext cx="7882759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b="1">
                <a:solidFill>
                  <a:srgbClr val="C00000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  <a:endParaRPr lang="pt-PT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577030" y="1418193"/>
            <a:ext cx="7882759" cy="201080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PT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346775" y="44624"/>
            <a:ext cx="7033537" cy="46166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buNone/>
              <a:defRPr sz="2400" b="1">
                <a:solidFill>
                  <a:srgbClr val="006666"/>
                </a:solidFill>
                <a:effectLst/>
              </a:defRPr>
            </a:lvl1pPr>
          </a:lstStyle>
          <a:p>
            <a:pPr lvl="0"/>
            <a:r>
              <a:rPr lang="en-US" dirty="0"/>
              <a:t>TÍTULO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11482993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527" userDrawn="1">
          <p15:clr>
            <a:srgbClr val="FBAE40"/>
          </p15:clr>
        </p15:guide>
        <p15:guide id="2" pos="278" userDrawn="1">
          <p15:clr>
            <a:srgbClr val="FBAE40"/>
          </p15:clr>
        </p15:guide>
        <p15:guide id="3" orient="horz" pos="73">
          <p15:clr>
            <a:srgbClr val="FBAE40"/>
          </p15:clr>
        </p15:guide>
        <p15:guide id="4" pos="5329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bg>
      <p:bgPr>
        <a:solidFill>
          <a:srgbClr val="457B6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577029" y="842129"/>
            <a:ext cx="7882759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b="1">
                <a:solidFill>
                  <a:srgbClr val="C00000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  <a:endParaRPr lang="pt-PT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577030" y="1418193"/>
            <a:ext cx="7882759" cy="201080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PT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346775" y="44624"/>
            <a:ext cx="5218107" cy="46166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buNone/>
              <a:defRPr sz="2400" b="1">
                <a:solidFill>
                  <a:srgbClr val="006666"/>
                </a:solidFill>
                <a:effectLst/>
              </a:defRPr>
            </a:lvl1pPr>
          </a:lstStyle>
          <a:p>
            <a:pPr lvl="0"/>
            <a:r>
              <a:rPr lang="en-US" dirty="0"/>
              <a:t>TÍTULO</a:t>
            </a:r>
            <a:endParaRPr lang="pt-PT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7464" y="4869160"/>
            <a:ext cx="4246536" cy="19936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0794025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527">
          <p15:clr>
            <a:srgbClr val="FBAE40"/>
          </p15:clr>
        </p15:guide>
        <p15:guide id="2" pos="278">
          <p15:clr>
            <a:srgbClr val="FBAE40"/>
          </p15:clr>
        </p15:guide>
        <p15:guide id="3" orient="horz" pos="73">
          <p15:clr>
            <a:srgbClr val="FBAE40"/>
          </p15:clr>
        </p15:guide>
        <p15:guide id="4" pos="5329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32328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5" r:id="rId2"/>
    <p:sldLayoutId id="2147483676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7.png"/><Relationship Id="rId18" Type="http://schemas.openxmlformats.org/officeDocument/2006/relationships/image" Target="../media/image3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17" Type="http://schemas.openxmlformats.org/officeDocument/2006/relationships/image" Target="../media/image31.png"/><Relationship Id="rId2" Type="http://schemas.openxmlformats.org/officeDocument/2006/relationships/image" Target="../media/image16.png"/><Relationship Id="rId16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5" Type="http://schemas.openxmlformats.org/officeDocument/2006/relationships/image" Target="../media/image2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Relationship Id="rId14" Type="http://schemas.openxmlformats.org/officeDocument/2006/relationships/image" Target="../media/image2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13" Type="http://schemas.openxmlformats.org/officeDocument/2006/relationships/image" Target="../media/image89.png"/><Relationship Id="rId18" Type="http://schemas.openxmlformats.org/officeDocument/2006/relationships/image" Target="../media/image94.png"/><Relationship Id="rId3" Type="http://schemas.openxmlformats.org/officeDocument/2006/relationships/image" Target="../media/image79.png"/><Relationship Id="rId7" Type="http://schemas.openxmlformats.org/officeDocument/2006/relationships/image" Target="../media/image83.png"/><Relationship Id="rId12" Type="http://schemas.openxmlformats.org/officeDocument/2006/relationships/image" Target="../media/image88.png"/><Relationship Id="rId17" Type="http://schemas.openxmlformats.org/officeDocument/2006/relationships/image" Target="../media/image93.png"/><Relationship Id="rId2" Type="http://schemas.openxmlformats.org/officeDocument/2006/relationships/image" Target="../media/image78.png"/><Relationship Id="rId16" Type="http://schemas.openxmlformats.org/officeDocument/2006/relationships/image" Target="../media/image92.png"/><Relationship Id="rId20" Type="http://schemas.openxmlformats.org/officeDocument/2006/relationships/image" Target="../media/image9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2.png"/><Relationship Id="rId11" Type="http://schemas.openxmlformats.org/officeDocument/2006/relationships/image" Target="../media/image87.png"/><Relationship Id="rId5" Type="http://schemas.openxmlformats.org/officeDocument/2006/relationships/image" Target="../media/image81.png"/><Relationship Id="rId15" Type="http://schemas.openxmlformats.org/officeDocument/2006/relationships/image" Target="../media/image91.png"/><Relationship Id="rId10" Type="http://schemas.openxmlformats.org/officeDocument/2006/relationships/image" Target="../media/image86.png"/><Relationship Id="rId19" Type="http://schemas.openxmlformats.org/officeDocument/2006/relationships/image" Target="../media/image95.png"/><Relationship Id="rId4" Type="http://schemas.openxmlformats.org/officeDocument/2006/relationships/image" Target="../media/image80.png"/><Relationship Id="rId9" Type="http://schemas.openxmlformats.org/officeDocument/2006/relationships/image" Target="../media/image85.png"/><Relationship Id="rId14" Type="http://schemas.openxmlformats.org/officeDocument/2006/relationships/image" Target="../media/image9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0.png"/><Relationship Id="rId3" Type="http://schemas.openxmlformats.org/officeDocument/2006/relationships/image" Target="../media/image640.png"/><Relationship Id="rId7" Type="http://schemas.openxmlformats.org/officeDocument/2006/relationships/image" Target="../media/image680.png"/><Relationship Id="rId2" Type="http://schemas.openxmlformats.org/officeDocument/2006/relationships/image" Target="../media/image6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0.png"/><Relationship Id="rId5" Type="http://schemas.openxmlformats.org/officeDocument/2006/relationships/image" Target="../media/image660.png"/><Relationship Id="rId10" Type="http://schemas.openxmlformats.org/officeDocument/2006/relationships/image" Target="../media/image710.png"/><Relationship Id="rId4" Type="http://schemas.openxmlformats.org/officeDocument/2006/relationships/image" Target="../media/image650.png"/><Relationship Id="rId9" Type="http://schemas.openxmlformats.org/officeDocument/2006/relationships/image" Target="../media/image70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0.png"/><Relationship Id="rId3" Type="http://schemas.openxmlformats.org/officeDocument/2006/relationships/image" Target="../media/image640.png"/><Relationship Id="rId7" Type="http://schemas.openxmlformats.org/officeDocument/2006/relationships/image" Target="../media/image680.png"/><Relationship Id="rId2" Type="http://schemas.openxmlformats.org/officeDocument/2006/relationships/image" Target="../media/image6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0.png"/><Relationship Id="rId5" Type="http://schemas.openxmlformats.org/officeDocument/2006/relationships/image" Target="../media/image660.png"/><Relationship Id="rId10" Type="http://schemas.openxmlformats.org/officeDocument/2006/relationships/image" Target="../media/image710.png"/><Relationship Id="rId4" Type="http://schemas.openxmlformats.org/officeDocument/2006/relationships/image" Target="../media/image650.png"/><Relationship Id="rId9" Type="http://schemas.openxmlformats.org/officeDocument/2006/relationships/image" Target="../media/image70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0.png"/><Relationship Id="rId13" Type="http://schemas.openxmlformats.org/officeDocument/2006/relationships/image" Target="../media/image820.png"/><Relationship Id="rId3" Type="http://schemas.openxmlformats.org/officeDocument/2006/relationships/image" Target="../media/image720.png"/><Relationship Id="rId7" Type="http://schemas.openxmlformats.org/officeDocument/2006/relationships/image" Target="../media/image760.png"/><Relationship Id="rId12" Type="http://schemas.openxmlformats.org/officeDocument/2006/relationships/image" Target="../media/image810.png"/><Relationship Id="rId2" Type="http://schemas.openxmlformats.org/officeDocument/2006/relationships/image" Target="../media/image6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0.png"/><Relationship Id="rId11" Type="http://schemas.openxmlformats.org/officeDocument/2006/relationships/image" Target="../media/image800.png"/><Relationship Id="rId5" Type="http://schemas.openxmlformats.org/officeDocument/2006/relationships/image" Target="../media/image740.png"/><Relationship Id="rId10" Type="http://schemas.openxmlformats.org/officeDocument/2006/relationships/image" Target="../media/image790.png"/><Relationship Id="rId4" Type="http://schemas.openxmlformats.org/officeDocument/2006/relationships/image" Target="../media/image730.png"/><Relationship Id="rId9" Type="http://schemas.openxmlformats.org/officeDocument/2006/relationships/image" Target="../media/image78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0.png"/><Relationship Id="rId2" Type="http://schemas.openxmlformats.org/officeDocument/2006/relationships/image" Target="../media/image8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50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0.png"/><Relationship Id="rId3" Type="http://schemas.openxmlformats.org/officeDocument/2006/relationships/image" Target="../media/image870.png"/><Relationship Id="rId7" Type="http://schemas.openxmlformats.org/officeDocument/2006/relationships/image" Target="../media/image910.png"/><Relationship Id="rId2" Type="http://schemas.openxmlformats.org/officeDocument/2006/relationships/image" Target="../media/image8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00.png"/><Relationship Id="rId5" Type="http://schemas.openxmlformats.org/officeDocument/2006/relationships/image" Target="../media/image890.png"/><Relationship Id="rId4" Type="http://schemas.openxmlformats.org/officeDocument/2006/relationships/image" Target="../media/image880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png"/><Relationship Id="rId13" Type="http://schemas.openxmlformats.org/officeDocument/2006/relationships/image" Target="../media/image108.png"/><Relationship Id="rId3" Type="http://schemas.openxmlformats.org/officeDocument/2006/relationships/image" Target="../media/image98.png"/><Relationship Id="rId7" Type="http://schemas.openxmlformats.org/officeDocument/2006/relationships/image" Target="../media/image102.png"/><Relationship Id="rId12" Type="http://schemas.openxmlformats.org/officeDocument/2006/relationships/image" Target="../media/image107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1.png"/><Relationship Id="rId11" Type="http://schemas.openxmlformats.org/officeDocument/2006/relationships/image" Target="../media/image106.png"/><Relationship Id="rId5" Type="http://schemas.openxmlformats.org/officeDocument/2006/relationships/image" Target="../media/image100.png"/><Relationship Id="rId10" Type="http://schemas.openxmlformats.org/officeDocument/2006/relationships/image" Target="../media/image105.png"/><Relationship Id="rId4" Type="http://schemas.openxmlformats.org/officeDocument/2006/relationships/image" Target="../media/image99.png"/><Relationship Id="rId9" Type="http://schemas.openxmlformats.org/officeDocument/2006/relationships/image" Target="../media/image10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23528" y="2060848"/>
            <a:ext cx="4726569" cy="938719"/>
          </a:xfrm>
        </p:spPr>
        <p:txBody>
          <a:bodyPr/>
          <a:lstStyle/>
          <a:p>
            <a:r>
              <a:rPr lang="pt-PT" sz="2400" i="1" dirty="0"/>
              <a:t>Novo MSI6</a:t>
            </a:r>
          </a:p>
          <a:p>
            <a:r>
              <a:rPr lang="pt-PT" sz="2400" dirty="0"/>
              <a:t>Potências de Expoente Natural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323528" y="3212976"/>
            <a:ext cx="4006489" cy="840230"/>
          </a:xfrm>
        </p:spPr>
        <p:txBody>
          <a:bodyPr/>
          <a:lstStyle/>
          <a:p>
            <a:r>
              <a:rPr lang="pt-PT" sz="1800" dirty="0"/>
              <a:t>Resolução de exercícios e problemas (Potências de base racional não negativa e expoente natural)</a:t>
            </a:r>
          </a:p>
        </p:txBody>
      </p:sp>
    </p:spTree>
    <p:extLst>
      <p:ext uri="{BB962C8B-B14F-4D97-AF65-F5344CB8AC3E}">
        <p14:creationId xmlns:p14="http://schemas.microsoft.com/office/powerpoint/2010/main" val="2825440982"/>
      </p:ext>
    </p:extLst>
  </p:cSld>
  <p:clrMapOvr>
    <a:masterClrMapping/>
  </p:clrMapOvr>
  <p:transition spd="slow">
    <p:randomBar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467543" y="692696"/>
            <a:ext cx="8064896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dirty="0">
                <a:solidFill>
                  <a:srgbClr val="C00000"/>
                </a:solidFill>
              </a:rPr>
              <a:t>1. </a:t>
            </a:r>
            <a:r>
              <a:rPr lang="pt-PT" sz="2400" b="1" dirty="0">
                <a:solidFill>
                  <a:srgbClr val="002060"/>
                </a:solidFill>
              </a:rPr>
              <a:t>Escreve sob a forma de potência cada uma das expressões numéricas.</a:t>
            </a:r>
          </a:p>
          <a:p>
            <a:pPr algn="just"/>
            <a:endParaRPr lang="pt-PT" sz="1000" b="1" dirty="0">
              <a:solidFill>
                <a:srgbClr val="002060"/>
              </a:solidFill>
            </a:endParaRPr>
          </a:p>
          <a:p>
            <a:pPr algn="just"/>
            <a:r>
              <a:rPr lang="pt-PT" sz="2400" b="1" dirty="0">
                <a:solidFill>
                  <a:srgbClr val="002060"/>
                </a:solidFill>
              </a:rPr>
              <a:t>     </a:t>
            </a:r>
            <a:r>
              <a:rPr lang="pt-PT" sz="2400" dirty="0">
                <a:solidFill>
                  <a:srgbClr val="C00000"/>
                </a:solidFill>
              </a:rPr>
              <a:t>1.1. </a:t>
            </a:r>
            <a:endParaRPr lang="pt-PT" sz="2400" b="1" dirty="0">
              <a:solidFill>
                <a:srgbClr val="002060"/>
              </a:solidFill>
            </a:endParaRPr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Aplicar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/>
              <p:cNvSpPr txBox="1"/>
              <p:nvPr/>
            </p:nvSpPr>
            <p:spPr>
              <a:xfrm>
                <a:off x="1362062" y="1443840"/>
                <a:ext cx="1036050" cy="8156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5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pt-PT" sz="2400" i="1" smtClean="0">
                          <a:latin typeface="Cambria Math"/>
                          <a:ea typeface="Cambria Math"/>
                        </a:rPr>
                        <m:t>×</m:t>
                      </m:r>
                      <m:f>
                        <m:f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i="1">
                              <a:latin typeface="Cambria Math"/>
                            </a:rPr>
                            <m:t>5</m:t>
                          </m:r>
                        </m:num>
                        <m:den>
                          <m:r>
                            <a:rPr lang="pt-PT" sz="2400" i="1">
                              <a:latin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" name="CaixaDeTexto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2062" y="1443840"/>
                <a:ext cx="1036050" cy="815673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CaixaDeTexto 4"/>
          <p:cNvSpPr txBox="1"/>
          <p:nvPr/>
        </p:nvSpPr>
        <p:spPr>
          <a:xfrm>
            <a:off x="827447" y="2405056"/>
            <a:ext cx="8989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>
                <a:solidFill>
                  <a:srgbClr val="C00000"/>
                </a:solidFill>
              </a:rPr>
              <a:t>1.2.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aixaDeTexto 10"/>
              <p:cNvSpPr txBox="1"/>
              <p:nvPr/>
            </p:nvSpPr>
            <p:spPr>
              <a:xfrm>
                <a:off x="1295315" y="2415223"/>
                <a:ext cx="226018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smtClean="0">
                          <a:latin typeface="Cambria Math"/>
                        </a:rPr>
                        <m:t>1</m:t>
                      </m:r>
                      <m:r>
                        <a:rPr lang="pt-PT" sz="2400" b="0" i="1" smtClean="0">
                          <a:latin typeface="Cambria Math"/>
                        </a:rPr>
                        <m:t>,5</m:t>
                      </m:r>
                      <m:r>
                        <a:rPr lang="pt-PT" sz="240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400" i="1">
                          <a:latin typeface="Cambria Math"/>
                        </a:rPr>
                        <m:t>1,5</m:t>
                      </m:r>
                      <m:r>
                        <a:rPr lang="pt-PT" sz="2400" i="1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400" i="1">
                          <a:latin typeface="Cambria Math"/>
                        </a:rPr>
                        <m:t>1,5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1" name="CaixaDeTexto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5315" y="2415223"/>
                <a:ext cx="2260186" cy="46166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CaixaDeTexto 11"/>
          <p:cNvSpPr txBox="1"/>
          <p:nvPr/>
        </p:nvSpPr>
        <p:spPr>
          <a:xfrm>
            <a:off x="813799" y="3171606"/>
            <a:ext cx="8989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>
                <a:solidFill>
                  <a:srgbClr val="C00000"/>
                </a:solidFill>
              </a:rPr>
              <a:t>1.3.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aixaDeTexto 12"/>
              <p:cNvSpPr txBox="1"/>
              <p:nvPr/>
            </p:nvSpPr>
            <p:spPr>
              <a:xfrm>
                <a:off x="1227075" y="2990701"/>
                <a:ext cx="2260186" cy="7913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1</m:t>
                      </m:r>
                      <m:f>
                        <m:f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pt-PT" sz="2400" i="1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pt-PT" sz="2400" i="1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400" i="1">
                          <a:latin typeface="Cambria Math"/>
                        </a:rPr>
                        <m:t>1</m:t>
                      </m:r>
                      <m:f>
                        <m:f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pt-PT" sz="2400" i="1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pt-PT" sz="2400" i="1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400" i="1">
                          <a:latin typeface="Cambria Math"/>
                        </a:rPr>
                        <m:t>1</m:t>
                      </m:r>
                      <m:f>
                        <m:f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pt-PT" sz="2400" i="1">
                              <a:latin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3" name="CaixaDeTexto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7075" y="2990701"/>
                <a:ext cx="2260186" cy="791307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CaixaDeTexto 13"/>
          <p:cNvSpPr txBox="1"/>
          <p:nvPr/>
        </p:nvSpPr>
        <p:spPr>
          <a:xfrm>
            <a:off x="800151" y="3976577"/>
            <a:ext cx="8989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>
                <a:solidFill>
                  <a:srgbClr val="C00000"/>
                </a:solidFill>
              </a:rPr>
              <a:t>1.4.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aixaDeTexto 14"/>
              <p:cNvSpPr txBox="1"/>
              <p:nvPr/>
            </p:nvSpPr>
            <p:spPr>
              <a:xfrm>
                <a:off x="1090595" y="3986744"/>
                <a:ext cx="574053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35,25</m:t>
                      </m:r>
                      <m:r>
                        <a:rPr lang="pt-PT" sz="240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400" i="1">
                          <a:latin typeface="Cambria Math"/>
                        </a:rPr>
                        <m:t>35,25</m:t>
                      </m:r>
                      <m:r>
                        <a:rPr lang="pt-PT" sz="2400" i="1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400" i="1">
                          <a:latin typeface="Cambria Math"/>
                        </a:rPr>
                        <m:t>35,25</m:t>
                      </m:r>
                      <m:r>
                        <a:rPr lang="pt-PT" sz="2400" i="1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400" i="1">
                          <a:latin typeface="Cambria Math"/>
                        </a:rPr>
                        <m:t>35,25</m:t>
                      </m:r>
                      <m:r>
                        <a:rPr lang="pt-PT" sz="2400" i="1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400" i="1">
                          <a:latin typeface="Cambria Math"/>
                        </a:rPr>
                        <m:t>35,25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5" name="CaixaDeTexto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0595" y="3986744"/>
                <a:ext cx="5740536" cy="46166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3543191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  <p:bldP spid="3" grpId="0"/>
      <p:bldP spid="5" grpId="0"/>
      <p:bldP spid="11" grpId="0"/>
      <p:bldP spid="12" grpId="0"/>
      <p:bldP spid="13" grpId="0"/>
      <p:bldP spid="14" grpId="0"/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467543" y="692696"/>
            <a:ext cx="8064896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dirty="0">
                <a:solidFill>
                  <a:srgbClr val="C00000"/>
                </a:solidFill>
              </a:rPr>
              <a:t>1. </a:t>
            </a:r>
            <a:r>
              <a:rPr lang="pt-PT" sz="2400" b="1" dirty="0">
                <a:solidFill>
                  <a:srgbClr val="002060"/>
                </a:solidFill>
              </a:rPr>
              <a:t>Escreve sob a forma de potência cada uma das expressões numéricas.</a:t>
            </a:r>
          </a:p>
          <a:p>
            <a:pPr algn="just"/>
            <a:endParaRPr lang="pt-PT" sz="1000" b="1" dirty="0">
              <a:solidFill>
                <a:srgbClr val="002060"/>
              </a:solidFill>
            </a:endParaRPr>
          </a:p>
          <a:p>
            <a:pPr algn="just"/>
            <a:r>
              <a:rPr lang="pt-PT" sz="2400" b="1" dirty="0">
                <a:solidFill>
                  <a:srgbClr val="002060"/>
                </a:solidFill>
              </a:rPr>
              <a:t>     </a:t>
            </a:r>
            <a:r>
              <a:rPr lang="pt-PT" sz="2400" dirty="0">
                <a:solidFill>
                  <a:srgbClr val="C00000"/>
                </a:solidFill>
              </a:rPr>
              <a:t>1.1. </a:t>
            </a:r>
            <a:endParaRPr lang="pt-PT" sz="2400" b="1" dirty="0">
              <a:solidFill>
                <a:srgbClr val="002060"/>
              </a:solidFill>
            </a:endParaRPr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Aplicar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/>
              <p:cNvSpPr txBox="1"/>
              <p:nvPr/>
            </p:nvSpPr>
            <p:spPr>
              <a:xfrm>
                <a:off x="1362062" y="1443840"/>
                <a:ext cx="1481746" cy="7913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5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pt-PT" sz="2400" i="1" smtClean="0">
                          <a:latin typeface="Cambria Math"/>
                          <a:ea typeface="Cambria Math"/>
                        </a:rPr>
                        <m:t>×</m:t>
                      </m:r>
                      <m:f>
                        <m:f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i="1">
                              <a:latin typeface="Cambria Math"/>
                            </a:rPr>
                            <m:t>5</m:t>
                          </m:r>
                        </m:num>
                        <m:den>
                          <m:r>
                            <a:rPr lang="pt-PT" sz="2400" i="1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" name="CaixaDeTexto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2062" y="1443840"/>
                <a:ext cx="1481746" cy="791307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CaixaDeTexto 4"/>
          <p:cNvSpPr txBox="1"/>
          <p:nvPr/>
        </p:nvSpPr>
        <p:spPr>
          <a:xfrm>
            <a:off x="827447" y="2527888"/>
            <a:ext cx="8989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>
                <a:solidFill>
                  <a:srgbClr val="C00000"/>
                </a:solidFill>
              </a:rPr>
              <a:t>1.2.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aixaDeTexto 10"/>
              <p:cNvSpPr txBox="1"/>
              <p:nvPr/>
            </p:nvSpPr>
            <p:spPr>
              <a:xfrm>
                <a:off x="1295314" y="2538055"/>
                <a:ext cx="255660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smtClean="0">
                          <a:latin typeface="Cambria Math"/>
                        </a:rPr>
                        <m:t>1</m:t>
                      </m:r>
                      <m:r>
                        <a:rPr lang="pt-PT" sz="2400" b="0" i="1" smtClean="0">
                          <a:latin typeface="Cambria Math"/>
                        </a:rPr>
                        <m:t>,5</m:t>
                      </m:r>
                      <m:r>
                        <a:rPr lang="pt-PT" sz="240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400" i="1">
                          <a:latin typeface="Cambria Math"/>
                        </a:rPr>
                        <m:t>1,5</m:t>
                      </m:r>
                      <m:r>
                        <a:rPr lang="pt-PT" sz="2400" i="1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400" i="1">
                          <a:latin typeface="Cambria Math"/>
                        </a:rPr>
                        <m:t>1,5</m:t>
                      </m:r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1" name="CaixaDeTexto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5314" y="2538055"/>
                <a:ext cx="2556605" cy="46166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CaixaDeTexto 11"/>
          <p:cNvSpPr txBox="1"/>
          <p:nvPr/>
        </p:nvSpPr>
        <p:spPr>
          <a:xfrm>
            <a:off x="813799" y="3430918"/>
            <a:ext cx="8989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>
                <a:solidFill>
                  <a:srgbClr val="C00000"/>
                </a:solidFill>
              </a:rPr>
              <a:t>1.3.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aixaDeTexto 12"/>
              <p:cNvSpPr txBox="1"/>
              <p:nvPr/>
            </p:nvSpPr>
            <p:spPr>
              <a:xfrm>
                <a:off x="1227075" y="3250013"/>
                <a:ext cx="2515202" cy="7838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1</m:t>
                      </m:r>
                      <m:f>
                        <m:f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pt-PT" sz="2400" i="1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pt-PT" sz="2400" i="1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400" i="1">
                          <a:latin typeface="Cambria Math"/>
                        </a:rPr>
                        <m:t>1</m:t>
                      </m:r>
                      <m:f>
                        <m:f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pt-PT" sz="2400" i="1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pt-PT" sz="2400" i="1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400" i="1">
                          <a:latin typeface="Cambria Math"/>
                        </a:rPr>
                        <m:t>1</m:t>
                      </m:r>
                      <m:f>
                        <m:f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pt-PT" sz="2400" i="1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3" name="CaixaDeTexto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7075" y="3250013"/>
                <a:ext cx="2515202" cy="783804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CaixaDeTexto 13"/>
          <p:cNvSpPr txBox="1"/>
          <p:nvPr/>
        </p:nvSpPr>
        <p:spPr>
          <a:xfrm>
            <a:off x="809906" y="4426961"/>
            <a:ext cx="8989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>
                <a:solidFill>
                  <a:srgbClr val="C00000"/>
                </a:solidFill>
              </a:rPr>
              <a:t>1.4.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aixaDeTexto 14"/>
              <p:cNvSpPr txBox="1"/>
              <p:nvPr/>
            </p:nvSpPr>
            <p:spPr>
              <a:xfrm>
                <a:off x="1291422" y="4437128"/>
                <a:ext cx="574053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35,25</m:t>
                      </m:r>
                      <m:r>
                        <a:rPr lang="pt-PT" sz="240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400" i="1">
                          <a:latin typeface="Cambria Math"/>
                        </a:rPr>
                        <m:t>35,25</m:t>
                      </m:r>
                      <m:r>
                        <a:rPr lang="pt-PT" sz="2400" i="1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400" i="1">
                          <a:latin typeface="Cambria Math"/>
                        </a:rPr>
                        <m:t>35,25</m:t>
                      </m:r>
                      <m:r>
                        <a:rPr lang="pt-PT" sz="2400" i="1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400" i="1">
                          <a:latin typeface="Cambria Math"/>
                        </a:rPr>
                        <m:t>35,25</m:t>
                      </m:r>
                      <m:r>
                        <a:rPr lang="pt-PT" sz="2400" i="1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400" i="1">
                          <a:latin typeface="Cambria Math"/>
                        </a:rPr>
                        <m:t>35,25</m:t>
                      </m:r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5" name="CaixaDeTexto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1422" y="4437128"/>
                <a:ext cx="5740536" cy="46166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ângulo 1"/>
              <p:cNvSpPr/>
              <p:nvPr/>
            </p:nvSpPr>
            <p:spPr>
              <a:xfrm>
                <a:off x="2680427" y="1443840"/>
                <a:ext cx="875074" cy="961216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4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4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4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5</m:t>
                                  </m:r>
                                </m:num>
                                <m:den>
                                  <m:r>
                                    <a:rPr lang="pt-PT" sz="24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pt-PT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" name="Rectângulo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80427" y="1443840"/>
                <a:ext cx="875074" cy="961216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ângulo 15"/>
              <p:cNvSpPr/>
              <p:nvPr/>
            </p:nvSpPr>
            <p:spPr>
              <a:xfrm>
                <a:off x="3742277" y="2405056"/>
                <a:ext cx="720000" cy="720000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1,5</m:t>
                          </m:r>
                        </m:e>
                        <m:sup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pt-PT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6" name="Rectângulo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42277" y="2405056"/>
                <a:ext cx="720000" cy="720000"/>
              </a:xfrm>
              <a:prstGeom prst="rect">
                <a:avLst/>
              </a:prstGeom>
              <a:blipFill rotWithShape="1">
                <a:blip r:embed="rId7"/>
                <a:stretch>
                  <a:fillRect l="-678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ângulo 16"/>
              <p:cNvSpPr/>
              <p:nvPr/>
            </p:nvSpPr>
            <p:spPr>
              <a:xfrm>
                <a:off x="3697658" y="3181773"/>
                <a:ext cx="875074" cy="961216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4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pt-PT" sz="2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1</m:t>
                              </m:r>
                              <m:f>
                                <m:fPr>
                                  <m:ctrlPr>
                                    <a:rPr lang="pt-PT" sz="24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4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pt-PT" sz="24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pt-PT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7" name="Rectângulo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97658" y="3181773"/>
                <a:ext cx="875074" cy="961216"/>
              </a:xfrm>
              <a:prstGeom prst="rect">
                <a:avLst/>
              </a:prstGeom>
              <a:blipFill rotWithShape="1">
                <a:blip r:embed="rId8"/>
                <a:stretch>
                  <a:fillRect l="-2098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ângulo 17"/>
              <p:cNvSpPr/>
              <p:nvPr/>
            </p:nvSpPr>
            <p:spPr>
              <a:xfrm>
                <a:off x="6927080" y="4307960"/>
                <a:ext cx="1080000" cy="720000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35,25</m:t>
                          </m:r>
                        </m:e>
                        <m:sup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5</m:t>
                          </m:r>
                        </m:sup>
                      </m:sSup>
                    </m:oMath>
                  </m:oMathPara>
                </a14:m>
                <a:endParaRPr lang="pt-PT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8" name="Rectângulo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27080" y="4307960"/>
                <a:ext cx="1080000" cy="720000"/>
              </a:xfrm>
              <a:prstGeom prst="rect">
                <a:avLst/>
              </a:prstGeom>
              <a:blipFill rotWithShape="1">
                <a:blip r:embed="rId9"/>
                <a:stretch>
                  <a:fillRect l="-395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3967502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  <p:bldP spid="3" grpId="0"/>
      <p:bldP spid="5" grpId="0"/>
      <p:bldP spid="11" grpId="0"/>
      <p:bldP spid="12" grpId="0"/>
      <p:bldP spid="13" grpId="0"/>
      <p:bldP spid="14" grpId="0"/>
      <p:bldP spid="15" grpId="0"/>
      <p:bldP spid="2" grpId="0" animBg="1"/>
      <p:bldP spid="16" grpId="0" animBg="1"/>
      <p:bldP spid="17" grpId="0" animBg="1"/>
      <p:bldP spid="1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467543" y="548680"/>
            <a:ext cx="8064896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dirty="0">
                <a:solidFill>
                  <a:srgbClr val="C00000"/>
                </a:solidFill>
              </a:rPr>
              <a:t>2. </a:t>
            </a:r>
            <a:r>
              <a:rPr lang="pt-PT" sz="2400" b="1" dirty="0">
                <a:solidFill>
                  <a:srgbClr val="002060"/>
                </a:solidFill>
              </a:rPr>
              <a:t>Copia e completa a tabela seguinte.</a:t>
            </a:r>
          </a:p>
          <a:p>
            <a:pPr algn="just"/>
            <a:endParaRPr lang="pt-PT" sz="1000" b="1" dirty="0">
              <a:solidFill>
                <a:srgbClr val="002060"/>
              </a:solidFill>
            </a:endParaRPr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Aplicar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6" name="Tabela 1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20853769"/>
                  </p:ext>
                </p:extLst>
              </p:nvPr>
            </p:nvGraphicFramePr>
            <p:xfrm>
              <a:off x="467545" y="1525728"/>
              <a:ext cx="8232439" cy="4707264"/>
            </p:xfrm>
            <a:graphic>
              <a:graphicData uri="http://schemas.openxmlformats.org/drawingml/2006/table">
                <a:tbl>
                  <a:tblPr firstRow="1" bandRow="1">
                    <a:tableStyleId>{00A15C55-8517-42AA-B614-E9B94910E393}</a:tableStyleId>
                  </a:tblPr>
                  <a:tblGrid>
                    <a:gridCol w="1027337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37063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099046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984386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2222939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1061668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</a:tblGrid>
                  <a:tr h="50405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1800" dirty="0">
                              <a:solidFill>
                                <a:srgbClr val="00B0F0"/>
                              </a:solidFill>
                            </a:rPr>
                            <a:t>Potência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1800" dirty="0">
                              <a:solidFill>
                                <a:srgbClr val="002060"/>
                              </a:solidFill>
                            </a:rPr>
                            <a:t>Base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1800" dirty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</a:rPr>
                            <a:t>Expoente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1800" dirty="0"/>
                            <a:t>Leitura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1800" dirty="0"/>
                            <a:t>Produto de </a:t>
                          </a:r>
                          <a:r>
                            <a:rPr lang="pt-PT" sz="1800" dirty="0" err="1"/>
                            <a:t>fatores</a:t>
                          </a:r>
                          <a:r>
                            <a:rPr lang="pt-PT" sz="1800" dirty="0"/>
                            <a:t> Iguais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1800" dirty="0"/>
                            <a:t>Valor da Potência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676688">
                    <a:tc>
                      <a:txBody>
                        <a:bodyPr/>
                        <a:lstStyle/>
                        <a:p>
                          <a:pPr algn="ctr"/>
                          <a:endParaRPr lang="pt-PT" sz="2400" b="1" dirty="0">
                            <a:solidFill>
                              <a:srgbClr val="00B0F0"/>
                            </a:solidFill>
                          </a:endParaRPr>
                        </a:p>
                      </a:txBody>
                      <a:tcPr anchor="ctr"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1" i="1" smtClean="0">
                                    <a:solidFill>
                                      <a:schemeClr val="accent5">
                                        <a:lumMod val="50000"/>
                                      </a:schemeClr>
                                    </a:solidFill>
                                    <a:latin typeface="Cambria Math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lang="pt-PT" sz="2400" b="1" dirty="0">
                            <a:solidFill>
                              <a:schemeClr val="accent5">
                                <a:lumMod val="50000"/>
                              </a:schemeClr>
                            </a:solidFill>
                          </a:endParaRPr>
                        </a:p>
                      </a:txBody>
                      <a:tcPr anchor="ctr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1" i="1" smtClean="0">
                                    <a:solidFill>
                                      <a:schemeClr val="accent6">
                                        <a:lumMod val="75000"/>
                                      </a:schemeClr>
                                    </a:solidFill>
                                    <a:latin typeface="Cambria Math"/>
                                  </a:rPr>
                                  <m:t>𝟔</m:t>
                                </m:r>
                              </m:oMath>
                            </m:oMathPara>
                          </a14:m>
                          <a:endParaRPr lang="pt-PT" sz="2400" b="1" dirty="0">
                            <a:solidFill>
                              <a:schemeClr val="accent6">
                                <a:lumMod val="75000"/>
                              </a:schemeClr>
                            </a:solidFill>
                          </a:endParaRPr>
                        </a:p>
                      </a:txBody>
                      <a:tcPr anchor="ctr"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t-PT" sz="2400" dirty="0"/>
                        </a:p>
                      </a:txBody>
                      <a:tcPr anchor="ctr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t-PT" sz="2400" dirty="0"/>
                        </a:p>
                      </a:txBody>
                      <a:tcPr anchor="ctr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t-PT" sz="2400" dirty="0"/>
                        </a:p>
                      </a:txBody>
                      <a:tcPr anchor="ctr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676688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pt-PT" sz="2400" b="1" i="1" smtClean="0">
                                        <a:solidFill>
                                          <a:srgbClr val="00B0F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pt-PT" sz="2400" b="1" i="1" smtClean="0">
                                            <a:solidFill>
                                              <a:srgbClr val="00B0F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f>
                                          <m:fPr>
                                            <m:ctrlPr>
                                              <a:rPr lang="pt-PT" sz="2400" b="1" i="1" smtClean="0">
                                                <a:solidFill>
                                                  <a:srgbClr val="00B0F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Pr>
                                          <m:num>
                                            <m:r>
                                              <a:rPr lang="pt-PT" sz="2400" b="1" i="1" smtClean="0">
                                                <a:solidFill>
                                                  <a:srgbClr val="00B0F0"/>
                                                </a:solidFill>
                                                <a:latin typeface="Cambria Math"/>
                                              </a:rPr>
                                              <m:t>𝟐</m:t>
                                            </m:r>
                                          </m:num>
                                          <m:den>
                                            <m:r>
                                              <a:rPr lang="pt-PT" sz="2400" b="1" i="1" smtClean="0">
                                                <a:solidFill>
                                                  <a:srgbClr val="00B0F0"/>
                                                </a:solidFill>
                                                <a:latin typeface="Cambria Math"/>
                                              </a:rPr>
                                              <m:t>𝟑</m:t>
                                            </m:r>
                                          </m:den>
                                        </m:f>
                                      </m:e>
                                    </m:d>
                                  </m:e>
                                  <m:sup>
                                    <m:r>
                                      <a:rPr lang="pt-PT" sz="2400" b="1" i="1" smtClean="0">
                                        <a:solidFill>
                                          <a:srgbClr val="00B0F0"/>
                                        </a:solidFill>
                                        <a:latin typeface="Cambria Math"/>
                                      </a:rPr>
                                      <m:t>𝟑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pt-PT" sz="2400" b="1" dirty="0">
                            <a:solidFill>
                              <a:srgbClr val="00B0F0"/>
                            </a:solidFill>
                          </a:endParaRPr>
                        </a:p>
                      </a:txBody>
                      <a:tcPr anchor="ctr"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t-PT" sz="2400" b="1" dirty="0">
                            <a:solidFill>
                              <a:schemeClr val="accent5">
                                <a:lumMod val="50000"/>
                              </a:schemeClr>
                            </a:solidFill>
                          </a:endParaRPr>
                        </a:p>
                      </a:txBody>
                      <a:tcPr anchor="ctr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t-PT" sz="2400" dirty="0"/>
                        </a:p>
                      </a:txBody>
                      <a:tcPr anchor="ctr"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t-PT" sz="2400" dirty="0"/>
                        </a:p>
                      </a:txBody>
                      <a:tcPr anchor="ctr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t-PT" sz="2400" dirty="0"/>
                        </a:p>
                      </a:txBody>
                      <a:tcPr anchor="ctr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t-PT" sz="2400" dirty="0"/>
                        </a:p>
                      </a:txBody>
                      <a:tcPr anchor="ctr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676688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pt-PT" sz="2400" b="1" i="1" smtClean="0">
                                        <a:solidFill>
                                          <a:schemeClr val="bg1">
                                            <a:lumMod val="9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/>
                                  <m:den/>
                                </m:f>
                              </m:oMath>
                            </m:oMathPara>
                          </a14:m>
                          <a:endParaRPr lang="pt-PT" sz="2400" b="1" dirty="0">
                            <a:solidFill>
                              <a:srgbClr val="00B0F0"/>
                            </a:solidFill>
                          </a:endParaRPr>
                        </a:p>
                      </a:txBody>
                      <a:tcPr anchor="ctr"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pt-PT" sz="2400" b="1" i="1" smtClean="0">
                                        <a:solidFill>
                                          <a:schemeClr val="accent5">
                                            <a:lumMod val="5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pt-PT" sz="2400" b="1" i="1" smtClean="0">
                                        <a:solidFill>
                                          <a:schemeClr val="accent5">
                                            <a:lumMod val="50000"/>
                                          </a:schemeClr>
                                        </a:solidFill>
                                        <a:latin typeface="Cambria Math"/>
                                      </a:rPr>
                                      <m:t>𝟓</m:t>
                                    </m:r>
                                  </m:num>
                                  <m:den>
                                    <m:r>
                                      <a:rPr lang="pt-PT" sz="2400" b="1" i="1" smtClean="0">
                                        <a:solidFill>
                                          <a:schemeClr val="accent5">
                                            <a:lumMod val="50000"/>
                                          </a:schemeClr>
                                        </a:solidFill>
                                        <a:latin typeface="Cambria Math"/>
                                      </a:rPr>
                                      <m:t>𝟏𝟐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pt-PT" sz="2400" b="1" dirty="0">
                            <a:solidFill>
                              <a:schemeClr val="accent5">
                                <a:lumMod val="50000"/>
                              </a:schemeClr>
                            </a:solidFill>
                          </a:endParaRPr>
                        </a:p>
                      </a:txBody>
                      <a:tcPr anchor="ctr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pt-PT" sz="2400" b="1" dirty="0">
                            <a:solidFill>
                              <a:schemeClr val="accent5">
                                <a:lumMod val="50000"/>
                              </a:schemeClr>
                            </a:solidFill>
                          </a:endParaRPr>
                        </a:p>
                      </a:txBody>
                      <a:tcPr anchor="ctr"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pt-PT" sz="2400" b="1" dirty="0">
                            <a:solidFill>
                              <a:schemeClr val="accent5">
                                <a:lumMod val="50000"/>
                              </a:schemeClr>
                            </a:solidFill>
                          </a:endParaRPr>
                        </a:p>
                      </a:txBody>
                      <a:tcPr anchor="ctr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pt-PT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pt-PT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5</m:t>
                                    </m:r>
                                  </m:num>
                                  <m:den>
                                    <m:r>
                                      <a:rPr lang="pt-PT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12</m:t>
                                    </m:r>
                                  </m:den>
                                </m:f>
                                <m:r>
                                  <a:rPr lang="pt-PT" sz="2400" b="0" i="0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/>
                                  </a:rPr>
                                  <m:t>×</m:t>
                                </m:r>
                                <m:f>
                                  <m:fPr>
                                    <m:ctrlPr>
                                      <a:rPr lang="pt-PT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pt-PT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5</m:t>
                                    </m:r>
                                  </m:num>
                                  <m:den>
                                    <m:r>
                                      <a:rPr lang="pt-PT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12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pt-PT" sz="2400" b="0" dirty="0">
                            <a:solidFill>
                              <a:schemeClr val="accent5">
                                <a:lumMod val="50000"/>
                              </a:schemeClr>
                            </a:solidFill>
                          </a:endParaRPr>
                        </a:p>
                      </a:txBody>
                      <a:tcPr anchor="ctr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pt-PT" sz="2400" b="1" dirty="0">
                            <a:solidFill>
                              <a:schemeClr val="accent5">
                                <a:lumMod val="50000"/>
                              </a:schemeClr>
                            </a:solidFill>
                          </a:endParaRPr>
                        </a:p>
                      </a:txBody>
                      <a:tcPr anchor="ctr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780073">
                    <a:tc>
                      <a:txBody>
                        <a:bodyPr/>
                        <a:lstStyle/>
                        <a:p>
                          <a:pPr algn="ctr"/>
                          <a:endParaRPr lang="pt-PT" sz="2400" b="1" dirty="0">
                            <a:solidFill>
                              <a:srgbClr val="00B0F0"/>
                            </a:solidFill>
                          </a:endParaRPr>
                        </a:p>
                      </a:txBody>
                      <a:tcPr anchor="ctr"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1" i="1" smtClean="0">
                                    <a:solidFill>
                                      <a:schemeClr val="accent5">
                                        <a:lumMod val="50000"/>
                                      </a:schemeClr>
                                    </a:solidFill>
                                    <a:latin typeface="Cambria Math"/>
                                  </a:rPr>
                                  <m:t>𝟎</m:t>
                                </m:r>
                                <m:r>
                                  <a:rPr lang="pt-PT" sz="2400" b="1" i="1" smtClean="0">
                                    <a:solidFill>
                                      <a:schemeClr val="accent5">
                                        <a:lumMod val="50000"/>
                                      </a:schemeClr>
                                    </a:solidFill>
                                    <a:latin typeface="Cambria Math"/>
                                  </a:rPr>
                                  <m:t>,</m:t>
                                </m:r>
                                <m:r>
                                  <a:rPr lang="pt-PT" sz="2400" b="1" i="1" smtClean="0">
                                    <a:solidFill>
                                      <a:schemeClr val="accent5">
                                        <a:lumMod val="50000"/>
                                      </a:schemeClr>
                                    </a:solidFill>
                                    <a:latin typeface="Cambria Math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lang="pt-PT" sz="2400" b="1" dirty="0">
                            <a:solidFill>
                              <a:schemeClr val="accent5">
                                <a:lumMod val="50000"/>
                              </a:schemeClr>
                            </a:solidFill>
                          </a:endParaRPr>
                        </a:p>
                      </a:txBody>
                      <a:tcPr anchor="ctr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1" i="1" smtClean="0">
                                    <a:solidFill>
                                      <a:schemeClr val="accent6">
                                        <a:lumMod val="75000"/>
                                      </a:schemeClr>
                                    </a:solidFill>
                                    <a:latin typeface="Cambria Math"/>
                                  </a:rPr>
                                  <m:t>𝟓</m:t>
                                </m:r>
                              </m:oMath>
                            </m:oMathPara>
                          </a14:m>
                          <a:endParaRPr lang="pt-PT" sz="2400" b="1" dirty="0">
                            <a:solidFill>
                              <a:schemeClr val="accent6">
                                <a:lumMod val="75000"/>
                              </a:schemeClr>
                            </a:solidFill>
                          </a:endParaRPr>
                        </a:p>
                      </a:txBody>
                      <a:tcPr anchor="ctr"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t-PT" sz="2400" dirty="0"/>
                        </a:p>
                      </a:txBody>
                      <a:tcPr anchor="ctr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t-PT" sz="2400" dirty="0"/>
                        </a:p>
                      </a:txBody>
                      <a:tcPr anchor="ctr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t-PT" sz="2400" dirty="0"/>
                        </a:p>
                      </a:txBody>
                      <a:tcPr anchor="ctr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676688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pt-PT" sz="2400" b="1" i="1" smtClean="0">
                                        <a:solidFill>
                                          <a:schemeClr val="bg1">
                                            <a:lumMod val="9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/>
                                  <m:den/>
                                </m:f>
                              </m:oMath>
                            </m:oMathPara>
                          </a14:m>
                          <a:endParaRPr lang="pt-PT" sz="2400" b="1" dirty="0">
                            <a:solidFill>
                              <a:srgbClr val="00B0F0"/>
                            </a:solidFill>
                          </a:endParaRPr>
                        </a:p>
                      </a:txBody>
                      <a:tcPr anchor="ctr"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t-PT" sz="2400" b="1" dirty="0">
                            <a:solidFill>
                              <a:schemeClr val="accent5">
                                <a:lumMod val="50000"/>
                              </a:schemeClr>
                            </a:solidFill>
                          </a:endParaRPr>
                        </a:p>
                      </a:txBody>
                      <a:tcPr anchor="ctr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1" i="1" smtClean="0">
                                    <a:solidFill>
                                      <a:schemeClr val="accent6">
                                        <a:lumMod val="75000"/>
                                      </a:schemeClr>
                                    </a:solidFill>
                                    <a:latin typeface="Cambria Math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lang="pt-PT" sz="2400" b="1" dirty="0">
                            <a:solidFill>
                              <a:schemeClr val="accent6">
                                <a:lumMod val="75000"/>
                              </a:schemeClr>
                            </a:solidFill>
                          </a:endParaRPr>
                        </a:p>
                      </a:txBody>
                      <a:tcPr anchor="ctr"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t-PT" sz="2400" dirty="0"/>
                        </a:p>
                      </a:txBody>
                      <a:tcPr anchor="ctr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t-PT" sz="2400" dirty="0"/>
                        </a:p>
                      </a:txBody>
                      <a:tcPr anchor="ctr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pt-PT" sz="2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pt-PT" sz="2400" b="0" i="1" smtClean="0">
                                        <a:latin typeface="Cambria Math"/>
                                      </a:rPr>
                                      <m:t>8</m:t>
                                    </m:r>
                                  </m:num>
                                  <m:den>
                                    <m:r>
                                      <a:rPr lang="pt-PT" sz="2400" b="0" i="1" smtClean="0">
                                        <a:latin typeface="Cambria Math"/>
                                      </a:rPr>
                                      <m:t>125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 anchor="ctr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6" name="Tabela 1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20853769"/>
                  </p:ext>
                </p:extLst>
              </p:nvPr>
            </p:nvGraphicFramePr>
            <p:xfrm>
              <a:off x="467545" y="1525728"/>
              <a:ext cx="8232439" cy="4707264"/>
            </p:xfrm>
            <a:graphic>
              <a:graphicData uri="http://schemas.openxmlformats.org/drawingml/2006/table">
                <a:tbl>
                  <a:tblPr firstRow="1" bandRow="1">
                    <a:tableStyleId>{00A15C55-8517-42AA-B614-E9B94910E393}</a:tableStyleId>
                  </a:tblPr>
                  <a:tblGrid>
                    <a:gridCol w="1027337"/>
                    <a:gridCol w="837063"/>
                    <a:gridCol w="1099046"/>
                    <a:gridCol w="1984386"/>
                    <a:gridCol w="2222939"/>
                    <a:gridCol w="1061668"/>
                  </a:tblGrid>
                  <a:tr h="6400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1800" dirty="0" smtClean="0">
                              <a:solidFill>
                                <a:srgbClr val="00B0F0"/>
                              </a:solidFill>
                            </a:rPr>
                            <a:t>Potência</a:t>
                          </a:r>
                          <a:endParaRPr lang="pt-PT" sz="1800" dirty="0">
                            <a:solidFill>
                              <a:srgbClr val="00B0F0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1800" dirty="0" smtClean="0">
                              <a:solidFill>
                                <a:srgbClr val="002060"/>
                              </a:solidFill>
                            </a:rPr>
                            <a:t>Base</a:t>
                          </a:r>
                          <a:endParaRPr lang="pt-PT" sz="1800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1800" dirty="0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</a:rPr>
                            <a:t>Expoente</a:t>
                          </a:r>
                          <a:endParaRPr lang="pt-PT" sz="1800" dirty="0">
                            <a:solidFill>
                              <a:schemeClr val="accent6">
                                <a:lumMod val="75000"/>
                              </a:schemeClr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1800" dirty="0" smtClean="0"/>
                            <a:t>Leitura</a:t>
                          </a:r>
                          <a:endParaRPr lang="pt-PT" sz="18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1800" dirty="0" smtClean="0"/>
                            <a:t>Produto de </a:t>
                          </a:r>
                          <a:r>
                            <a:rPr lang="pt-PT" sz="1800" dirty="0" err="1" smtClean="0"/>
                            <a:t>fatores</a:t>
                          </a:r>
                          <a:r>
                            <a:rPr lang="pt-PT" sz="1800" dirty="0" smtClean="0"/>
                            <a:t> Iguais</a:t>
                          </a:r>
                          <a:endParaRPr lang="pt-PT" sz="18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1800" dirty="0" smtClean="0"/>
                            <a:t>Valor da Potência</a:t>
                          </a:r>
                          <a:endParaRPr lang="pt-PT" sz="1800" dirty="0"/>
                        </a:p>
                      </a:txBody>
                      <a:tcPr anchor="ctr"/>
                    </a:tc>
                  </a:tr>
                  <a:tr h="676688">
                    <a:tc>
                      <a:txBody>
                        <a:bodyPr/>
                        <a:lstStyle/>
                        <a:p>
                          <a:pPr algn="ctr"/>
                          <a:endParaRPr lang="pt-PT" sz="2400" b="1" dirty="0">
                            <a:solidFill>
                              <a:srgbClr val="00B0F0"/>
                            </a:solidFill>
                          </a:endParaRPr>
                        </a:p>
                      </a:txBody>
                      <a:tcPr anchor="ctr"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2"/>
                          <a:stretch>
                            <a:fillRect l="-122464" t="-99099" r="-757246" b="-50180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2"/>
                          <a:stretch>
                            <a:fillRect l="-170556" t="-99099" r="-480556" b="-50180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t-PT" sz="2400" dirty="0"/>
                        </a:p>
                      </a:txBody>
                      <a:tcPr anchor="ctr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t-PT" sz="2400" dirty="0"/>
                        </a:p>
                      </a:txBody>
                      <a:tcPr anchor="ctr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t-PT" sz="2400" dirty="0"/>
                        </a:p>
                      </a:txBody>
                      <a:tcPr anchor="ctr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</a:tr>
                  <a:tr h="994855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2"/>
                          <a:stretch>
                            <a:fillRect l="-595" t="-135583" r="-704167" b="-2417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t-PT" sz="2400" b="1" dirty="0">
                            <a:solidFill>
                              <a:schemeClr val="accent5">
                                <a:lumMod val="50000"/>
                              </a:schemeClr>
                            </a:solidFill>
                          </a:endParaRPr>
                        </a:p>
                      </a:txBody>
                      <a:tcPr anchor="ctr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t-PT" sz="2400" dirty="0"/>
                        </a:p>
                      </a:txBody>
                      <a:tcPr anchor="ctr"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t-PT" sz="2400" dirty="0"/>
                        </a:p>
                      </a:txBody>
                      <a:tcPr anchor="ctr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t-PT" sz="2400" dirty="0"/>
                        </a:p>
                      </a:txBody>
                      <a:tcPr anchor="ctr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t-PT" sz="2400" dirty="0"/>
                        </a:p>
                      </a:txBody>
                      <a:tcPr anchor="ctr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</a:tr>
                  <a:tr h="807784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2"/>
                          <a:stretch>
                            <a:fillRect l="-595" t="-288722" r="-704167" b="-19624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2"/>
                          <a:stretch>
                            <a:fillRect l="-122464" t="-288722" r="-757246" b="-19624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pt-PT" sz="2400" b="1" dirty="0">
                            <a:solidFill>
                              <a:schemeClr val="accent5">
                                <a:lumMod val="50000"/>
                              </a:schemeClr>
                            </a:solidFill>
                          </a:endParaRPr>
                        </a:p>
                      </a:txBody>
                      <a:tcPr anchor="ctr"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pt-PT" sz="2400" b="1" dirty="0">
                            <a:solidFill>
                              <a:schemeClr val="accent5">
                                <a:lumMod val="50000"/>
                              </a:schemeClr>
                            </a:solidFill>
                          </a:endParaRPr>
                        </a:p>
                      </a:txBody>
                      <a:tcPr anchor="ctr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2"/>
                          <a:stretch>
                            <a:fillRect l="-222466" t="-288722" r="-47945" b="-19624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pt-PT" sz="2400" b="1" dirty="0">
                            <a:solidFill>
                              <a:schemeClr val="accent5">
                                <a:lumMod val="50000"/>
                              </a:schemeClr>
                            </a:solidFill>
                          </a:endParaRPr>
                        </a:p>
                      </a:txBody>
                      <a:tcPr anchor="ctr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</a:tr>
                  <a:tr h="780073">
                    <a:tc>
                      <a:txBody>
                        <a:bodyPr/>
                        <a:lstStyle/>
                        <a:p>
                          <a:pPr algn="ctr"/>
                          <a:endParaRPr lang="pt-PT" sz="2400" b="1" dirty="0">
                            <a:solidFill>
                              <a:srgbClr val="00B0F0"/>
                            </a:solidFill>
                          </a:endParaRPr>
                        </a:p>
                      </a:txBody>
                      <a:tcPr anchor="ctr"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2"/>
                          <a:stretch>
                            <a:fillRect l="-122464" t="-403906" r="-757246" b="-10390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2"/>
                          <a:stretch>
                            <a:fillRect l="-170556" t="-403906" r="-480556" b="-10390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t-PT" sz="2400" dirty="0"/>
                        </a:p>
                      </a:txBody>
                      <a:tcPr anchor="ctr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t-PT" sz="2400" dirty="0"/>
                        </a:p>
                      </a:txBody>
                      <a:tcPr anchor="ctr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t-PT" sz="2400" dirty="0"/>
                        </a:p>
                      </a:txBody>
                      <a:tcPr anchor="ctr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</a:tr>
                  <a:tr h="807784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2"/>
                          <a:stretch>
                            <a:fillRect l="-595" t="-488636" r="-704167" b="-75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t-PT" sz="2400" b="1" dirty="0">
                            <a:solidFill>
                              <a:schemeClr val="accent5">
                                <a:lumMod val="50000"/>
                              </a:schemeClr>
                            </a:solidFill>
                          </a:endParaRPr>
                        </a:p>
                      </a:txBody>
                      <a:tcPr anchor="ctr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2"/>
                          <a:stretch>
                            <a:fillRect l="-170556" t="-488636" r="-480556" b="-75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t-PT" sz="2400" dirty="0"/>
                        </a:p>
                      </a:txBody>
                      <a:tcPr anchor="ctr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t-PT" sz="2400" dirty="0"/>
                        </a:p>
                      </a:txBody>
                      <a:tcPr anchor="ctr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2"/>
                          <a:stretch>
                            <a:fillRect l="-676437" t="-488636" r="-575" b="-758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ixaDeTexto 1"/>
              <p:cNvSpPr txBox="1"/>
              <p:nvPr/>
            </p:nvSpPr>
            <p:spPr>
              <a:xfrm>
                <a:off x="454161" y="2298658"/>
                <a:ext cx="115212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6</m:t>
                          </m:r>
                        </m:sup>
                      </m:sSup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" name="CaixaDeTexto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161" y="2298658"/>
                <a:ext cx="1152128" cy="46166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CaixaDeTexto 6"/>
          <p:cNvSpPr txBox="1"/>
          <p:nvPr/>
        </p:nvSpPr>
        <p:spPr>
          <a:xfrm>
            <a:off x="3403880" y="2093939"/>
            <a:ext cx="20322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dirty="0"/>
              <a:t>Dois elevado a 6.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CaixaDeTexto 16"/>
              <p:cNvSpPr txBox="1"/>
              <p:nvPr/>
            </p:nvSpPr>
            <p:spPr>
              <a:xfrm>
                <a:off x="5521752" y="2077312"/>
                <a:ext cx="1944216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pt-PT" sz="2400" i="1" smtClean="0">
                          <a:latin typeface="Cambria Math"/>
                        </a:rPr>
                        <m:t>2</m:t>
                      </m:r>
                      <m:r>
                        <a:rPr lang="pt-PT" sz="240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2×2×</m:t>
                      </m:r>
                    </m:oMath>
                  </m:oMathPara>
                </a14:m>
                <a:endParaRPr lang="pt-PT" sz="2400" b="0" i="1" dirty="0">
                  <a:latin typeface="Cambria Math"/>
                  <a:ea typeface="Cambria Math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×2×2×2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7" name="CaixaDeTexto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1752" y="2077312"/>
                <a:ext cx="1944216" cy="830997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CaixaDeTexto 17"/>
              <p:cNvSpPr txBox="1"/>
              <p:nvPr/>
            </p:nvSpPr>
            <p:spPr>
              <a:xfrm>
                <a:off x="7465968" y="2311600"/>
                <a:ext cx="122413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pt-PT" sz="2400" i="1" smtClean="0">
                          <a:latin typeface="Cambria Math"/>
                        </a:rPr>
                        <m:t>6</m:t>
                      </m:r>
                      <m:r>
                        <a:rPr lang="pt-PT" sz="2400" b="0" i="1" smtClean="0">
                          <a:latin typeface="Cambria Math"/>
                        </a:rPr>
                        <m:t>4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8" name="CaixaDeTexto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65968" y="2311600"/>
                <a:ext cx="1224136" cy="46166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ixaDeTexto 7"/>
              <p:cNvSpPr txBox="1"/>
              <p:nvPr/>
            </p:nvSpPr>
            <p:spPr>
              <a:xfrm>
                <a:off x="1524401" y="2946128"/>
                <a:ext cx="744767" cy="7838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8" name="CaixaDeTexto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401" y="2946128"/>
                <a:ext cx="744767" cy="783804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CaixaDeTexto 18"/>
              <p:cNvSpPr txBox="1"/>
              <p:nvPr/>
            </p:nvSpPr>
            <p:spPr>
              <a:xfrm>
                <a:off x="2534914" y="3120845"/>
                <a:ext cx="74476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smtClean="0">
                          <a:latin typeface="Cambria Math"/>
                        </a:rPr>
                        <m:t>3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9" name="CaixaDeTexto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34914" y="3120845"/>
                <a:ext cx="744767" cy="461665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CaixaDeTexto 19"/>
          <p:cNvSpPr txBox="1"/>
          <p:nvPr/>
        </p:nvSpPr>
        <p:spPr>
          <a:xfrm>
            <a:off x="3437285" y="2958406"/>
            <a:ext cx="19988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dirty="0"/>
              <a:t>Dois terços ao cubo.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CaixaDeTexto 20"/>
              <p:cNvSpPr txBox="1"/>
              <p:nvPr/>
            </p:nvSpPr>
            <p:spPr>
              <a:xfrm>
                <a:off x="5686952" y="2965141"/>
                <a:ext cx="1669832" cy="786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3</m:t>
                          </m:r>
                        </m:den>
                      </m:f>
                      <m:r>
                        <a:rPr lang="pt-PT" sz="2400" i="1" smtClean="0">
                          <a:latin typeface="Cambria Math"/>
                          <a:ea typeface="Cambria Math"/>
                        </a:rPr>
                        <m:t>×</m:t>
                      </m:r>
                      <m:f>
                        <m:f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i="1"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a:rPr lang="pt-PT" sz="2400" i="1">
                              <a:latin typeface="Cambria Math"/>
                            </a:rPr>
                            <m:t>3</m:t>
                          </m:r>
                        </m:den>
                      </m:f>
                      <m:r>
                        <a:rPr lang="pt-PT" sz="2400" i="1">
                          <a:latin typeface="Cambria Math"/>
                          <a:ea typeface="Cambria Math"/>
                        </a:rPr>
                        <m:t>×</m:t>
                      </m:r>
                      <m:f>
                        <m:f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i="1"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a:rPr lang="pt-PT" sz="2400" i="1">
                              <a:latin typeface="Cambria Math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1" name="CaixaDeTexto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6952" y="2965141"/>
                <a:ext cx="1669832" cy="786177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aixaDeTexto 21"/>
              <p:cNvSpPr txBox="1"/>
              <p:nvPr/>
            </p:nvSpPr>
            <p:spPr>
              <a:xfrm>
                <a:off x="7705652" y="3001107"/>
                <a:ext cx="744767" cy="7838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8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27</m:t>
                          </m:r>
                        </m:den>
                      </m:f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2" name="CaixaDeTexto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05652" y="3001107"/>
                <a:ext cx="744767" cy="783804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ixaDeTexto 8"/>
              <p:cNvSpPr txBox="1"/>
              <p:nvPr/>
            </p:nvSpPr>
            <p:spPr>
              <a:xfrm>
                <a:off x="431792" y="3741984"/>
                <a:ext cx="983425" cy="10278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400" b="0" i="1" smtClean="0">
                                      <a:latin typeface="Cambria Math"/>
                                    </a:rPr>
                                    <m:t>5</m:t>
                                  </m:r>
                                </m:num>
                                <m:den>
                                  <m:r>
                                    <a:rPr lang="pt-PT" sz="2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pt-PT" sz="2400" b="0" i="1" smtClean="0">
                                      <a:latin typeface="Cambria Math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9" name="CaixaDeTexto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792" y="3741984"/>
                <a:ext cx="983425" cy="1027845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CaixaDeTexto 22"/>
              <p:cNvSpPr txBox="1"/>
              <p:nvPr/>
            </p:nvSpPr>
            <p:spPr>
              <a:xfrm>
                <a:off x="2523538" y="3996589"/>
                <a:ext cx="74476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smtClean="0">
                          <a:latin typeface="Cambria Math"/>
                        </a:rPr>
                        <m:t>3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3" name="CaixaDeTexto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23538" y="3996589"/>
                <a:ext cx="744767" cy="461665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CaixaDeTexto 23"/>
          <p:cNvSpPr txBox="1"/>
          <p:nvPr/>
        </p:nvSpPr>
        <p:spPr>
          <a:xfrm>
            <a:off x="3322088" y="3844753"/>
            <a:ext cx="22473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dirty="0"/>
              <a:t>Cinco doze avos ao quadrado.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CaixaDeTexto 24"/>
              <p:cNvSpPr txBox="1"/>
              <p:nvPr/>
            </p:nvSpPr>
            <p:spPr>
              <a:xfrm>
                <a:off x="7694276" y="3876851"/>
                <a:ext cx="744767" cy="7923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25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144</m:t>
                          </m:r>
                        </m:den>
                      </m:f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5" name="CaixaDeTexto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94276" y="3876851"/>
                <a:ext cx="744767" cy="792396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CaixaDeTexto 25"/>
              <p:cNvSpPr txBox="1"/>
              <p:nvPr/>
            </p:nvSpPr>
            <p:spPr>
              <a:xfrm>
                <a:off x="511216" y="4800920"/>
                <a:ext cx="9858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</a:rPr>
                            <m:t>0,1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5</m:t>
                          </m:r>
                        </m:sup>
                      </m:sSup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6" name="CaixaDeTexto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1216" y="4800920"/>
                <a:ext cx="985889" cy="461665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CaixaDeTexto 26"/>
          <p:cNvSpPr txBox="1"/>
          <p:nvPr/>
        </p:nvSpPr>
        <p:spPr>
          <a:xfrm>
            <a:off x="3455477" y="4628006"/>
            <a:ext cx="19806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dirty="0"/>
              <a:t>Uma décima à quinta.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CaixaDeTexto 27"/>
              <p:cNvSpPr txBox="1"/>
              <p:nvPr/>
            </p:nvSpPr>
            <p:spPr>
              <a:xfrm>
                <a:off x="5272158" y="4643652"/>
                <a:ext cx="2530322" cy="8224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0,1</m:t>
                      </m:r>
                      <m:r>
                        <a:rPr lang="pt-PT" sz="240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0,1×</m:t>
                      </m:r>
                      <m:r>
                        <a:rPr lang="pt-PT" sz="2400" i="1">
                          <a:latin typeface="Cambria Math"/>
                          <a:ea typeface="Cambria Math"/>
                        </a:rPr>
                        <m:t>0,1</m:t>
                      </m:r>
                      <m:r>
                        <a:rPr lang="pt-PT" sz="240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400" i="1">
                          <a:latin typeface="Cambria Math"/>
                          <a:ea typeface="Cambria Math"/>
                        </a:rPr>
                        <m:t>0,1</m:t>
                      </m:r>
                      <m:r>
                        <a:rPr lang="pt-PT" sz="240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400" i="1">
                          <a:latin typeface="Cambria Math"/>
                          <a:ea typeface="Cambria Math"/>
                        </a:rPr>
                        <m:t>0,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1</m:t>
                      </m:r>
                    </m:oMath>
                  </m:oMathPara>
                </a14:m>
                <a:endParaRPr lang="pt-PT" sz="2400" b="0" i="1" dirty="0">
                  <a:latin typeface="Cambria Math"/>
                  <a:ea typeface="Cambria Math"/>
                </a:endParaRPr>
              </a:p>
            </p:txBody>
          </p:sp>
        </mc:Choice>
        <mc:Fallback xmlns="">
          <p:sp>
            <p:nvSpPr>
              <p:cNvPr id="28" name="CaixaDeTexto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2158" y="4643652"/>
                <a:ext cx="2530322" cy="822469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CaixaDeTexto 28"/>
              <p:cNvSpPr txBox="1"/>
              <p:nvPr/>
            </p:nvSpPr>
            <p:spPr>
              <a:xfrm>
                <a:off x="447712" y="5305003"/>
                <a:ext cx="983425" cy="10278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400" b="0" i="1" smtClean="0">
                                      <a:latin typeface="Cambria Math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pt-PT" sz="2400" b="0" i="1" smtClean="0">
                                      <a:latin typeface="Cambria Math"/>
                                    </a:rPr>
                                    <m:t>5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9" name="CaixaDeTexto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712" y="5305003"/>
                <a:ext cx="983425" cy="1027845"/>
              </a:xfrm>
              <a:prstGeom prst="rect">
                <a:avLst/>
              </a:prstGeom>
              <a:blipFill rotWithShape="1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CaixaDeTexto 29"/>
              <p:cNvSpPr txBox="1"/>
              <p:nvPr/>
            </p:nvSpPr>
            <p:spPr>
              <a:xfrm>
                <a:off x="1522977" y="5426212"/>
                <a:ext cx="744767" cy="7838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0" name="CaixaDeTexto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2977" y="5426212"/>
                <a:ext cx="744767" cy="783804"/>
              </a:xfrm>
              <a:prstGeom prst="rect">
                <a:avLst/>
              </a:prstGeom>
              <a:blipFill rotWithShape="1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CaixaDeTexto 30"/>
          <p:cNvSpPr txBox="1"/>
          <p:nvPr/>
        </p:nvSpPr>
        <p:spPr>
          <a:xfrm>
            <a:off x="3444101" y="5449158"/>
            <a:ext cx="19806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dirty="0"/>
              <a:t>Dois quintos ao cubo.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CaixaDeTexto 31"/>
              <p:cNvSpPr txBox="1"/>
              <p:nvPr/>
            </p:nvSpPr>
            <p:spPr>
              <a:xfrm>
                <a:off x="5713536" y="5423839"/>
                <a:ext cx="1669832" cy="786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5</m:t>
                          </m:r>
                        </m:den>
                      </m:f>
                      <m:r>
                        <a:rPr lang="pt-PT" sz="2400" i="1" smtClean="0">
                          <a:latin typeface="Cambria Math"/>
                          <a:ea typeface="Cambria Math"/>
                        </a:rPr>
                        <m:t>×</m:t>
                      </m:r>
                      <m:f>
                        <m:f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i="1"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5</m:t>
                          </m:r>
                        </m:den>
                      </m:f>
                      <m:r>
                        <a:rPr lang="pt-PT" sz="2400" i="1">
                          <a:latin typeface="Cambria Math"/>
                          <a:ea typeface="Cambria Math"/>
                        </a:rPr>
                        <m:t>×</m:t>
                      </m:r>
                      <m:f>
                        <m:f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i="1"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2" name="CaixaDeTexto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3536" y="5423839"/>
                <a:ext cx="1669832" cy="786177"/>
              </a:xfrm>
              <a:prstGeom prst="rect">
                <a:avLst/>
              </a:prstGeom>
              <a:blipFill rotWithShape="1"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CaixaDeTexto 32"/>
              <p:cNvSpPr txBox="1"/>
              <p:nvPr/>
            </p:nvSpPr>
            <p:spPr>
              <a:xfrm>
                <a:off x="7593660" y="4797762"/>
                <a:ext cx="108279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pt-PT" sz="2400" i="1" smtClean="0">
                          <a:latin typeface="Cambria Math"/>
                        </a:rPr>
                        <m:t>0</m:t>
                      </m:r>
                      <m:r>
                        <a:rPr lang="pt-PT" sz="2400" b="0" i="1" smtClean="0">
                          <a:latin typeface="Cambria Math"/>
                        </a:rPr>
                        <m:t>,00001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3" name="CaixaDeTexto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93660" y="4797762"/>
                <a:ext cx="1082796" cy="461665"/>
              </a:xfrm>
              <a:prstGeom prst="rect">
                <a:avLst/>
              </a:prstGeom>
              <a:blipFill rotWithShape="1">
                <a:blip r:embed="rId18"/>
                <a:stretch>
                  <a:fillRect l="-1695" r="-18079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1317918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2" grpId="0"/>
      <p:bldP spid="7" grpId="0"/>
      <p:bldP spid="17" grpId="0"/>
      <p:bldP spid="18" grpId="0"/>
      <p:bldP spid="8" grpId="0"/>
      <p:bldP spid="19" grpId="0"/>
      <p:bldP spid="20" grpId="0"/>
      <p:bldP spid="21" grpId="0"/>
      <p:bldP spid="22" grpId="0"/>
      <p:bldP spid="9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467543" y="692696"/>
            <a:ext cx="8064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dirty="0">
                <a:solidFill>
                  <a:srgbClr val="C00000"/>
                </a:solidFill>
              </a:rPr>
              <a:t>3. </a:t>
            </a:r>
            <a:r>
              <a:rPr lang="pt-PT" sz="2400" b="1" dirty="0">
                <a:solidFill>
                  <a:srgbClr val="002060"/>
                </a:solidFill>
              </a:rPr>
              <a:t>Calcula o valor de cada uma das potências. </a:t>
            </a:r>
            <a:endParaRPr lang="pt-PT" sz="1000" b="1" dirty="0">
              <a:solidFill>
                <a:srgbClr val="002060"/>
              </a:solidFill>
            </a:endParaRPr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Aplicar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CaixaDeTexto 15"/>
              <p:cNvSpPr txBox="1"/>
              <p:nvPr/>
            </p:nvSpPr>
            <p:spPr>
              <a:xfrm>
                <a:off x="1293822" y="1361952"/>
                <a:ext cx="1036050" cy="10278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400" b="0" i="1" smtClean="0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pt-PT" sz="2400" b="0" i="1" smtClean="0">
                                      <a:latin typeface="Cambria Math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6" name="CaixaDeTexto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3822" y="1361952"/>
                <a:ext cx="1036050" cy="1027845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CaixaDeTexto 16"/>
          <p:cNvSpPr txBox="1"/>
          <p:nvPr/>
        </p:nvSpPr>
        <p:spPr>
          <a:xfrm>
            <a:off x="2664754" y="1592985"/>
            <a:ext cx="8989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>
                <a:solidFill>
                  <a:srgbClr val="C00000"/>
                </a:solidFill>
              </a:rPr>
              <a:t>3.2.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CaixaDeTexto 17"/>
              <p:cNvSpPr txBox="1"/>
              <p:nvPr/>
            </p:nvSpPr>
            <p:spPr>
              <a:xfrm>
                <a:off x="3091678" y="1357488"/>
                <a:ext cx="1085442" cy="9951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400" i="1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pt-PT" sz="2400" b="0" i="1" smtClean="0">
                                      <a:latin typeface="Cambria Math"/>
                                    </a:rPr>
                                    <m:t>10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5</m:t>
                          </m:r>
                        </m:sup>
                      </m:sSup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8" name="CaixaDeTexto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91678" y="1357488"/>
                <a:ext cx="1085442" cy="995144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CaixaDeTexto 22"/>
          <p:cNvSpPr txBox="1"/>
          <p:nvPr/>
        </p:nvSpPr>
        <p:spPr>
          <a:xfrm>
            <a:off x="845817" y="1596396"/>
            <a:ext cx="8989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>
                <a:solidFill>
                  <a:srgbClr val="C00000"/>
                </a:solidFill>
              </a:rPr>
              <a:t>3.1.</a:t>
            </a:r>
          </a:p>
        </p:txBody>
      </p:sp>
      <p:sp>
        <p:nvSpPr>
          <p:cNvPr id="25" name="CaixaDeTexto 24"/>
          <p:cNvSpPr txBox="1"/>
          <p:nvPr/>
        </p:nvSpPr>
        <p:spPr>
          <a:xfrm>
            <a:off x="4888554" y="1595257"/>
            <a:ext cx="8989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>
                <a:solidFill>
                  <a:srgbClr val="C00000"/>
                </a:solidFill>
              </a:rPr>
              <a:t>3.3.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CaixaDeTexto 25"/>
              <p:cNvSpPr txBox="1"/>
              <p:nvPr/>
            </p:nvSpPr>
            <p:spPr>
              <a:xfrm>
                <a:off x="5315478" y="1359760"/>
                <a:ext cx="1085442" cy="8709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400" b="0" i="1" smtClean="0">
                                      <a:latin typeface="Cambria Math"/>
                                    </a:rPr>
                                    <m:t>4</m:t>
                                  </m:r>
                                </m:num>
                                <m:den>
                                  <m:r>
                                    <a:rPr lang="pt-PT" sz="2400" b="0" i="1" smtClean="0">
                                      <a:latin typeface="Cambria Math"/>
                                    </a:rPr>
                                    <m:t>5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6" name="CaixaDeTexto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15478" y="1359760"/>
                <a:ext cx="1085442" cy="870944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CaixaDeTexto 26"/>
          <p:cNvSpPr txBox="1"/>
          <p:nvPr/>
        </p:nvSpPr>
        <p:spPr>
          <a:xfrm>
            <a:off x="7120802" y="1611177"/>
            <a:ext cx="8989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>
                <a:solidFill>
                  <a:srgbClr val="C00000"/>
                </a:solidFill>
              </a:rPr>
              <a:t>3.4.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CaixaDeTexto 27"/>
              <p:cNvSpPr txBox="1"/>
              <p:nvPr/>
            </p:nvSpPr>
            <p:spPr>
              <a:xfrm>
                <a:off x="7493134" y="1607696"/>
                <a:ext cx="108544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</a:rPr>
                            <m:t>0,1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8" name="CaixaDeTexto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93134" y="1607696"/>
                <a:ext cx="1085442" cy="46166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CaixaDeTexto 28"/>
              <p:cNvSpPr txBox="1"/>
              <p:nvPr/>
            </p:nvSpPr>
            <p:spPr>
              <a:xfrm>
                <a:off x="1241502" y="2651507"/>
                <a:ext cx="103605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i="1">
                              <a:latin typeface="Cambria Math"/>
                            </a:rPr>
                            <m:t>0,</m:t>
                          </m:r>
                          <m:r>
                            <a:rPr lang="pt-PT" sz="2400" b="0" i="1" smtClean="0">
                              <a:latin typeface="Cambria Math"/>
                            </a:rPr>
                            <m:t>5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9" name="CaixaDeTexto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41502" y="2651507"/>
                <a:ext cx="1036050" cy="46166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CaixaDeTexto 29"/>
          <p:cNvSpPr txBox="1"/>
          <p:nvPr/>
        </p:nvSpPr>
        <p:spPr>
          <a:xfrm>
            <a:off x="2680674" y="2636876"/>
            <a:ext cx="8989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>
                <a:solidFill>
                  <a:srgbClr val="C00000"/>
                </a:solidFill>
              </a:rPr>
              <a:t>3.6.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CaixaDeTexto 30"/>
              <p:cNvSpPr txBox="1"/>
              <p:nvPr/>
            </p:nvSpPr>
            <p:spPr>
              <a:xfrm>
                <a:off x="3107598" y="2401379"/>
                <a:ext cx="1085442" cy="9951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400" i="1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pt-PT" sz="2400" b="0" i="1" smtClean="0">
                                      <a:latin typeface="Cambria Math"/>
                                    </a:rPr>
                                    <m:t>3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1" name="CaixaDeTexto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07598" y="2401379"/>
                <a:ext cx="1085442" cy="995144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CaixaDeTexto 31"/>
          <p:cNvSpPr txBox="1"/>
          <p:nvPr/>
        </p:nvSpPr>
        <p:spPr>
          <a:xfrm>
            <a:off x="861737" y="2640287"/>
            <a:ext cx="8989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>
                <a:solidFill>
                  <a:srgbClr val="C00000"/>
                </a:solidFill>
              </a:rPr>
              <a:t>3.5.</a:t>
            </a:r>
          </a:p>
        </p:txBody>
      </p:sp>
      <p:sp>
        <p:nvSpPr>
          <p:cNvPr id="33" name="CaixaDeTexto 32"/>
          <p:cNvSpPr txBox="1"/>
          <p:nvPr/>
        </p:nvSpPr>
        <p:spPr>
          <a:xfrm>
            <a:off x="4904474" y="2639148"/>
            <a:ext cx="8989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>
                <a:solidFill>
                  <a:srgbClr val="C00000"/>
                </a:solidFill>
              </a:rPr>
              <a:t>3.7.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CaixaDeTexto 33"/>
              <p:cNvSpPr txBox="1"/>
              <p:nvPr/>
            </p:nvSpPr>
            <p:spPr>
              <a:xfrm>
                <a:off x="5331398" y="2403651"/>
                <a:ext cx="1085442" cy="10004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400" b="0" i="1" smtClean="0">
                                      <a:latin typeface="Cambria Math"/>
                                    </a:rPr>
                                    <m:t>9</m:t>
                                  </m:r>
                                </m:num>
                                <m:den>
                                  <m:r>
                                    <a:rPr lang="pt-PT" sz="2400" b="0" i="1" smtClean="0">
                                      <a:latin typeface="Cambria Math"/>
                                    </a:rPr>
                                    <m:t>7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4" name="CaixaDeTexto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1398" y="2403651"/>
                <a:ext cx="1085442" cy="1000402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CaixaDeTexto 34"/>
          <p:cNvSpPr txBox="1"/>
          <p:nvPr/>
        </p:nvSpPr>
        <p:spPr>
          <a:xfrm>
            <a:off x="7136722" y="2655068"/>
            <a:ext cx="8989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>
                <a:solidFill>
                  <a:srgbClr val="C00000"/>
                </a:solidFill>
              </a:rPr>
              <a:t>3.8.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CaixaDeTexto 35"/>
              <p:cNvSpPr txBox="1"/>
              <p:nvPr/>
            </p:nvSpPr>
            <p:spPr>
              <a:xfrm>
                <a:off x="7563646" y="2405923"/>
                <a:ext cx="1085442" cy="9951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400" b="0" i="1" smtClean="0">
                                      <a:latin typeface="Cambria Math"/>
                                    </a:rPr>
                                    <m:t>15</m:t>
                                  </m:r>
                                </m:num>
                                <m:den>
                                  <m:r>
                                    <a:rPr lang="pt-PT" sz="2400" b="0" i="1" smtClean="0">
                                      <a:latin typeface="Cambria Math"/>
                                    </a:rPr>
                                    <m:t>13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6" name="CaixaDeTexto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63646" y="2405923"/>
                <a:ext cx="1085442" cy="995144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2860398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16" grpId="0"/>
      <p:bldP spid="17" grpId="0"/>
      <p:bldP spid="18" grpId="0"/>
      <p:bldP spid="23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Aplicar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CaixaDeTexto 15"/>
              <p:cNvSpPr txBox="1"/>
              <p:nvPr/>
            </p:nvSpPr>
            <p:spPr>
              <a:xfrm>
                <a:off x="987557" y="1361952"/>
                <a:ext cx="1405970" cy="9951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400" b="0" i="1" smtClean="0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pt-PT" sz="2400" b="0" i="1" smtClean="0">
                                      <a:latin typeface="Cambria Math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4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6" name="CaixaDeTexto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7557" y="1361952"/>
                <a:ext cx="1405970" cy="995144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CaixaDeTexto 22"/>
          <p:cNvSpPr txBox="1"/>
          <p:nvPr/>
        </p:nvSpPr>
        <p:spPr>
          <a:xfrm>
            <a:off x="539552" y="1596396"/>
            <a:ext cx="8989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>
                <a:solidFill>
                  <a:srgbClr val="C00000"/>
                </a:solidFill>
              </a:rPr>
              <a:t>3.1.</a:t>
            </a:r>
          </a:p>
        </p:txBody>
      </p:sp>
      <p:sp>
        <p:nvSpPr>
          <p:cNvPr id="20" name="Rectângulo 19"/>
          <p:cNvSpPr/>
          <p:nvPr/>
        </p:nvSpPr>
        <p:spPr>
          <a:xfrm>
            <a:off x="2305922" y="1416544"/>
            <a:ext cx="735677" cy="96121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 dirty="0">
              <a:solidFill>
                <a:schemeClr val="tx1"/>
              </a:solidFill>
            </a:endParaRPr>
          </a:p>
        </p:txBody>
      </p:sp>
      <p:sp>
        <p:nvSpPr>
          <p:cNvPr id="29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  <p:grpSp>
        <p:nvGrpSpPr>
          <p:cNvPr id="30" name="Grupo 29"/>
          <p:cNvGrpSpPr/>
          <p:nvPr/>
        </p:nvGrpSpPr>
        <p:grpSpPr>
          <a:xfrm>
            <a:off x="1224541" y="2636912"/>
            <a:ext cx="592922" cy="1584176"/>
            <a:chOff x="4442216" y="2160827"/>
            <a:chExt cx="592922" cy="4096987"/>
          </a:xfrm>
        </p:grpSpPr>
        <p:cxnSp>
          <p:nvCxnSpPr>
            <p:cNvPr id="31" name="Conexão recta 30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Conexão recta 31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Conexão recta 32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ângulo 2"/>
              <p:cNvSpPr/>
              <p:nvPr/>
            </p:nvSpPr>
            <p:spPr>
              <a:xfrm>
                <a:off x="2305921" y="1500399"/>
                <a:ext cx="735677" cy="7861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pt-PT" sz="2400" i="1">
                              <a:latin typeface="Cambria Math"/>
                            </a:rPr>
                            <m:t>16</m:t>
                          </m:r>
                        </m:den>
                      </m:f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" name="Rectângulo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5921" y="1500399"/>
                <a:ext cx="735677" cy="786177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ângulo 4"/>
              <p:cNvSpPr/>
              <p:nvPr/>
            </p:nvSpPr>
            <p:spPr>
              <a:xfrm>
                <a:off x="1258550" y="2919872"/>
                <a:ext cx="1233992" cy="99360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400" i="1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pt-PT" sz="2400" i="1">
                                      <a:latin typeface="Cambria Math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400" i="1">
                              <a:latin typeface="Cambria Math"/>
                            </a:rPr>
                            <m:t>4</m:t>
                          </m:r>
                        </m:sup>
                      </m:sSup>
                      <m:r>
                        <a:rPr lang="pt-PT" sz="2400" i="1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5" name="Rectângulo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8550" y="2919872"/>
                <a:ext cx="1233992" cy="99360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/>
              <p:cNvSpPr txBox="1"/>
              <p:nvPr/>
            </p:nvSpPr>
            <p:spPr>
              <a:xfrm>
                <a:off x="2321519" y="3044992"/>
                <a:ext cx="2304256" cy="7838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pt-PT" sz="2400" i="1" smtClean="0">
                          <a:latin typeface="Cambria Math"/>
                          <a:ea typeface="Cambria Math"/>
                        </a:rPr>
                        <m:t>×</m:t>
                      </m:r>
                      <m:f>
                        <m:f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pt-PT" sz="2400" i="1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pt-PT" sz="2400" i="1">
                          <a:latin typeface="Cambria Math"/>
                          <a:ea typeface="Cambria Math"/>
                        </a:rPr>
                        <m:t>×</m:t>
                      </m:r>
                      <m:f>
                        <m:f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pt-PT" sz="2400" i="1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pt-PT" sz="2400" i="1">
                          <a:latin typeface="Cambria Math"/>
                          <a:ea typeface="Cambria Math"/>
                        </a:rPr>
                        <m:t>×</m:t>
                      </m:r>
                      <m:f>
                        <m:f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pt-PT" sz="2400" i="1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pt-PT" sz="2400" b="0" i="0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7" name="CaixaDeTexto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21519" y="3044992"/>
                <a:ext cx="2304256" cy="783804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ângulo 54"/>
              <p:cNvSpPr/>
              <p:nvPr/>
            </p:nvSpPr>
            <p:spPr>
              <a:xfrm>
                <a:off x="4394154" y="3043805"/>
                <a:ext cx="735677" cy="7861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pt-PT" sz="2400" i="1">
                              <a:latin typeface="Cambria Math"/>
                            </a:rPr>
                            <m:t>16</m:t>
                          </m:r>
                        </m:den>
                      </m:f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55" name="Rectângulo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4154" y="3043805"/>
                <a:ext cx="735677" cy="786177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56" name="Tabela 5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1735567"/>
              </p:ext>
            </p:extLst>
          </p:nvPr>
        </p:nvGraphicFramePr>
        <p:xfrm>
          <a:off x="539552" y="689640"/>
          <a:ext cx="797821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782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PT" sz="2200" b="1" dirty="0">
                          <a:solidFill>
                            <a:srgbClr val="C00000"/>
                          </a:solidFill>
                        </a:rPr>
                        <a:t>Resolução:</a:t>
                      </a:r>
                      <a:endParaRPr lang="pt-PT" sz="2200" b="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1138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3" grpId="0"/>
      <p:bldP spid="20" grpId="0" animBg="1"/>
      <p:bldP spid="3" grpId="0"/>
      <p:bldP spid="5" grpId="0"/>
      <p:bldP spid="7" grpId="0"/>
      <p:bldP spid="5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Aplicar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CaixaDeTexto 15"/>
              <p:cNvSpPr txBox="1"/>
              <p:nvPr/>
            </p:nvSpPr>
            <p:spPr>
              <a:xfrm>
                <a:off x="987557" y="1361952"/>
                <a:ext cx="1405970" cy="9951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400" i="1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pt-PT" sz="2400" i="1">
                                      <a:latin typeface="Cambria Math"/>
                                    </a:rPr>
                                    <m:t>10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400" i="1">
                              <a:latin typeface="Cambria Math"/>
                            </a:rPr>
                            <m:t>5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6" name="CaixaDeTexto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7557" y="1361952"/>
                <a:ext cx="1405970" cy="995144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CaixaDeTexto 22"/>
          <p:cNvSpPr txBox="1"/>
          <p:nvPr/>
        </p:nvSpPr>
        <p:spPr>
          <a:xfrm>
            <a:off x="539552" y="1596396"/>
            <a:ext cx="6849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>
                <a:solidFill>
                  <a:srgbClr val="C00000"/>
                </a:solidFill>
              </a:rPr>
              <a:t>3.2.</a:t>
            </a:r>
          </a:p>
        </p:txBody>
      </p:sp>
      <p:sp>
        <p:nvSpPr>
          <p:cNvPr id="20" name="Rectângulo 19"/>
          <p:cNvSpPr/>
          <p:nvPr/>
        </p:nvSpPr>
        <p:spPr>
          <a:xfrm>
            <a:off x="2305922" y="1416544"/>
            <a:ext cx="1167725" cy="96121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 dirty="0">
              <a:solidFill>
                <a:schemeClr val="tx1"/>
              </a:solidFill>
            </a:endParaRPr>
          </a:p>
        </p:txBody>
      </p:sp>
      <p:sp>
        <p:nvSpPr>
          <p:cNvPr id="29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  <p:grpSp>
        <p:nvGrpSpPr>
          <p:cNvPr id="30" name="Grupo 29"/>
          <p:cNvGrpSpPr/>
          <p:nvPr/>
        </p:nvGrpSpPr>
        <p:grpSpPr>
          <a:xfrm>
            <a:off x="1224541" y="2636912"/>
            <a:ext cx="592922" cy="1584176"/>
            <a:chOff x="4442216" y="2160827"/>
            <a:chExt cx="592922" cy="4096987"/>
          </a:xfrm>
        </p:grpSpPr>
        <p:cxnSp>
          <p:nvCxnSpPr>
            <p:cNvPr id="31" name="Conexão recta 30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Conexão recta 31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Conexão recta 32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ângulo 2"/>
              <p:cNvSpPr/>
              <p:nvPr/>
            </p:nvSpPr>
            <p:spPr>
              <a:xfrm>
                <a:off x="2565379" y="1500399"/>
                <a:ext cx="735677" cy="7861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pt-PT" sz="2400" i="1">
                              <a:latin typeface="Cambria Math"/>
                            </a:rPr>
                            <m:t>100 000</m:t>
                          </m:r>
                        </m:den>
                      </m:f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" name="Rectângulo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65379" y="1500399"/>
                <a:ext cx="735677" cy="786177"/>
              </a:xfrm>
              <a:prstGeom prst="rect">
                <a:avLst/>
              </a:prstGeom>
              <a:blipFill rotWithShape="1">
                <a:blip r:embed="rId3"/>
                <a:stretch>
                  <a:fillRect l="-28099" r="-19008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ângulo 4"/>
              <p:cNvSpPr/>
              <p:nvPr/>
            </p:nvSpPr>
            <p:spPr>
              <a:xfrm>
                <a:off x="1258550" y="2919872"/>
                <a:ext cx="1403910" cy="99360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400" i="1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pt-PT" sz="2400" b="0" i="1" smtClean="0">
                                      <a:latin typeface="Cambria Math"/>
                                    </a:rPr>
                                    <m:t>10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5</m:t>
                          </m:r>
                        </m:sup>
                      </m:sSup>
                      <m:r>
                        <a:rPr lang="pt-PT" sz="2400" i="1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5" name="Rectângulo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8550" y="2919872"/>
                <a:ext cx="1403910" cy="99360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/>
              <p:cNvSpPr txBox="1"/>
              <p:nvPr/>
            </p:nvSpPr>
            <p:spPr>
              <a:xfrm>
                <a:off x="2465534" y="3044992"/>
                <a:ext cx="3800827" cy="786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10</m:t>
                          </m:r>
                        </m:den>
                      </m:f>
                      <m:r>
                        <a:rPr lang="pt-PT" sz="2400" i="1" smtClean="0">
                          <a:latin typeface="Cambria Math"/>
                          <a:ea typeface="Cambria Math"/>
                        </a:rPr>
                        <m:t>×</m:t>
                      </m:r>
                      <m:f>
                        <m:f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10</m:t>
                          </m:r>
                        </m:den>
                      </m:f>
                      <m:r>
                        <a:rPr lang="pt-PT" sz="2400" i="1">
                          <a:latin typeface="Cambria Math"/>
                          <a:ea typeface="Cambria Math"/>
                        </a:rPr>
                        <m:t>×</m:t>
                      </m:r>
                      <m:f>
                        <m:f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10</m:t>
                          </m:r>
                        </m:den>
                      </m:f>
                      <m:r>
                        <a:rPr lang="pt-PT" sz="2400" i="1">
                          <a:latin typeface="Cambria Math"/>
                          <a:ea typeface="Cambria Math"/>
                        </a:rPr>
                        <m:t>×</m:t>
                      </m:r>
                      <m:f>
                        <m:f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10</m:t>
                          </m:r>
                        </m:den>
                      </m:f>
                      <m:r>
                        <a:rPr lang="pt-PT" sz="2400" i="1">
                          <a:latin typeface="Cambria Math"/>
                          <a:ea typeface="Cambria Math"/>
                        </a:rPr>
                        <m:t>×</m:t>
                      </m:r>
                      <m:f>
                        <m:f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pt-PT" sz="2400" i="1">
                              <a:latin typeface="Cambria Math"/>
                            </a:rPr>
                            <m:t>10</m:t>
                          </m:r>
                        </m:den>
                      </m:f>
                      <m:r>
                        <a:rPr lang="pt-PT" sz="2400" b="0" i="0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7" name="CaixaDeTexto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65534" y="3044992"/>
                <a:ext cx="3800827" cy="786177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ângulo 54"/>
              <p:cNvSpPr/>
              <p:nvPr/>
            </p:nvSpPr>
            <p:spPr>
              <a:xfrm>
                <a:off x="6065935" y="3043805"/>
                <a:ext cx="735677" cy="7861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pt-PT" sz="2400" i="1">
                              <a:latin typeface="Cambria Math"/>
                            </a:rPr>
                            <m:t>100 000</m:t>
                          </m:r>
                        </m:den>
                      </m:f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55" name="Rectângulo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65935" y="3043805"/>
                <a:ext cx="735677" cy="786177"/>
              </a:xfrm>
              <a:prstGeom prst="rect">
                <a:avLst/>
              </a:prstGeom>
              <a:blipFill rotWithShape="1">
                <a:blip r:embed="rId6"/>
                <a:stretch>
                  <a:fillRect r="-59504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7" name="Tabela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5344143"/>
              </p:ext>
            </p:extLst>
          </p:nvPr>
        </p:nvGraphicFramePr>
        <p:xfrm>
          <a:off x="539552" y="689640"/>
          <a:ext cx="797821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782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PT" sz="2200" b="1" dirty="0">
                          <a:solidFill>
                            <a:srgbClr val="C00000"/>
                          </a:solidFill>
                        </a:rPr>
                        <a:t>Resolução:</a:t>
                      </a:r>
                      <a:endParaRPr lang="pt-PT" sz="2200" b="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95316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3" grpId="0"/>
      <p:bldP spid="20" grpId="0" animBg="1"/>
      <p:bldP spid="3" grpId="0"/>
      <p:bldP spid="5" grpId="0"/>
      <p:bldP spid="7" grpId="0"/>
      <p:bldP spid="5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Aplicar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CaixaDeTexto 15"/>
              <p:cNvSpPr txBox="1"/>
              <p:nvPr/>
            </p:nvSpPr>
            <p:spPr>
              <a:xfrm>
                <a:off x="987557" y="1361952"/>
                <a:ext cx="1405970" cy="8983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pt-PT" sz="2400" b="0" i="1" smtClean="0">
                                  <a:latin typeface="Cambria Math"/>
                                </a:rPr>
                                <m:t> </m:t>
                              </m:r>
                              <m:f>
                                <m:fPr>
                                  <m:ctrlPr>
                                    <a:rPr lang="pt-PT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400" b="0" i="1" smtClean="0">
                                      <a:latin typeface="Cambria Math"/>
                                    </a:rPr>
                                    <m:t>4</m:t>
                                  </m:r>
                                </m:num>
                                <m:den>
                                  <m:r>
                                    <a:rPr lang="pt-PT" sz="2400" b="0" i="1" smtClean="0">
                                      <a:latin typeface="Cambria Math"/>
                                    </a:rPr>
                                    <m:t>5</m:t>
                                  </m:r>
                                </m:den>
                              </m:f>
                              <m:r>
                                <a:rPr lang="pt-PT" sz="2400" b="0" i="1" smtClean="0">
                                  <a:latin typeface="Cambria Math"/>
                                </a:rPr>
                                <m:t> </m:t>
                              </m:r>
                            </m:e>
                          </m:d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6" name="CaixaDeTexto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7557" y="1361952"/>
                <a:ext cx="1405970" cy="898387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CaixaDeTexto 22"/>
          <p:cNvSpPr txBox="1"/>
          <p:nvPr/>
        </p:nvSpPr>
        <p:spPr>
          <a:xfrm>
            <a:off x="539552" y="1596396"/>
            <a:ext cx="6849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>
                <a:solidFill>
                  <a:srgbClr val="C00000"/>
                </a:solidFill>
              </a:rPr>
              <a:t>3.3.</a:t>
            </a:r>
          </a:p>
        </p:txBody>
      </p:sp>
      <p:sp>
        <p:nvSpPr>
          <p:cNvPr id="20" name="Rectângulo 19"/>
          <p:cNvSpPr/>
          <p:nvPr/>
        </p:nvSpPr>
        <p:spPr>
          <a:xfrm>
            <a:off x="2321519" y="1416544"/>
            <a:ext cx="720080" cy="96121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 dirty="0">
              <a:solidFill>
                <a:schemeClr val="tx1"/>
              </a:solidFill>
            </a:endParaRPr>
          </a:p>
        </p:txBody>
      </p:sp>
      <p:sp>
        <p:nvSpPr>
          <p:cNvPr id="29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  <p:grpSp>
        <p:nvGrpSpPr>
          <p:cNvPr id="30" name="Grupo 29"/>
          <p:cNvGrpSpPr/>
          <p:nvPr/>
        </p:nvGrpSpPr>
        <p:grpSpPr>
          <a:xfrm>
            <a:off x="1224541" y="2636912"/>
            <a:ext cx="592922" cy="1584176"/>
            <a:chOff x="4442216" y="2160827"/>
            <a:chExt cx="592922" cy="4096987"/>
          </a:xfrm>
        </p:grpSpPr>
        <p:cxnSp>
          <p:nvCxnSpPr>
            <p:cNvPr id="31" name="Conexão recta 30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Conexão recta 31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Conexão recta 32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ângulo 2"/>
              <p:cNvSpPr/>
              <p:nvPr/>
            </p:nvSpPr>
            <p:spPr>
              <a:xfrm>
                <a:off x="2339830" y="1500399"/>
                <a:ext cx="735677" cy="7861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pt-PT" sz="2400" i="1">
                              <a:latin typeface="Cambria Math"/>
                            </a:rPr>
                            <m:t>6</m:t>
                          </m:r>
                        </m:num>
                        <m:den>
                          <m:r>
                            <a:rPr lang="pt-PT" sz="2400" i="1">
                              <a:latin typeface="Cambria Math"/>
                            </a:rPr>
                            <m:t>25</m:t>
                          </m:r>
                        </m:den>
                      </m:f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" name="Rectângulo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9830" y="1500399"/>
                <a:ext cx="735677" cy="78617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ângulo 4"/>
              <p:cNvSpPr/>
              <p:nvPr/>
            </p:nvSpPr>
            <p:spPr>
              <a:xfrm>
                <a:off x="1258550" y="2919872"/>
                <a:ext cx="1319656" cy="8709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pt-PT" sz="2400" b="0" i="1" smtClean="0">
                                  <a:latin typeface="Cambria Math"/>
                                </a:rPr>
                                <m:t> </m:t>
                              </m:r>
                              <m:f>
                                <m:fPr>
                                  <m:ctrlPr>
                                    <a:rPr lang="pt-PT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400" b="0" i="1" smtClean="0">
                                      <a:latin typeface="Cambria Math"/>
                                    </a:rPr>
                                    <m:t>4</m:t>
                                  </m:r>
                                </m:num>
                                <m:den>
                                  <m:r>
                                    <a:rPr lang="pt-PT" sz="2400" b="0" i="1" smtClean="0">
                                      <a:latin typeface="Cambria Math"/>
                                    </a:rPr>
                                    <m:t>5</m:t>
                                  </m:r>
                                </m:den>
                              </m:f>
                              <m:r>
                                <a:rPr lang="pt-PT" sz="2400" b="0" i="1" smtClean="0">
                                  <a:latin typeface="Cambria Math"/>
                                </a:rPr>
                                <m:t> </m:t>
                              </m:r>
                            </m:e>
                          </m:d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i="1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5" name="Rectângulo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8550" y="2919872"/>
                <a:ext cx="1319656" cy="870944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/>
              <p:cNvSpPr txBox="1"/>
              <p:nvPr/>
            </p:nvSpPr>
            <p:spPr>
              <a:xfrm>
                <a:off x="2465534" y="3044992"/>
                <a:ext cx="1224137" cy="786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4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5</m:t>
                          </m:r>
                        </m:den>
                      </m:f>
                      <m:r>
                        <a:rPr lang="pt-PT" sz="2400" i="1" smtClean="0">
                          <a:latin typeface="Cambria Math"/>
                          <a:ea typeface="Cambria Math"/>
                        </a:rPr>
                        <m:t>×</m:t>
                      </m:r>
                      <m:f>
                        <m:f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i="1">
                              <a:latin typeface="Cambria Math"/>
                            </a:rPr>
                            <m:t>4</m:t>
                          </m:r>
                        </m:num>
                        <m:den>
                          <m:r>
                            <a:rPr lang="pt-PT" sz="2400" i="1">
                              <a:latin typeface="Cambria Math"/>
                            </a:rPr>
                            <m:t>5</m:t>
                          </m:r>
                        </m:den>
                      </m:f>
                      <m:r>
                        <a:rPr lang="pt-PT" sz="2400" b="0" i="0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7" name="CaixaDeTexto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65534" y="3044992"/>
                <a:ext cx="1224137" cy="786177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ângulo 54"/>
              <p:cNvSpPr/>
              <p:nvPr/>
            </p:nvSpPr>
            <p:spPr>
              <a:xfrm>
                <a:off x="3488505" y="3043805"/>
                <a:ext cx="735677" cy="7861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pt-PT" sz="2400" b="0" i="1" smtClean="0">
                              <a:latin typeface="Cambria Math"/>
                            </a:rPr>
                            <m:t>6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25</m:t>
                          </m:r>
                        </m:den>
                      </m:f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55" name="Rectângulo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88505" y="3043805"/>
                <a:ext cx="735677" cy="78617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7" name="Tabela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0662716"/>
              </p:ext>
            </p:extLst>
          </p:nvPr>
        </p:nvGraphicFramePr>
        <p:xfrm>
          <a:off x="539552" y="689640"/>
          <a:ext cx="797821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782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PT" sz="2200" b="1" dirty="0">
                          <a:solidFill>
                            <a:srgbClr val="C00000"/>
                          </a:solidFill>
                        </a:rPr>
                        <a:t>Resolução:</a:t>
                      </a:r>
                      <a:endParaRPr lang="pt-PT" sz="2200" b="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40218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3" grpId="0"/>
      <p:bldP spid="20" grpId="0" animBg="1"/>
      <p:bldP spid="3" grpId="0"/>
      <p:bldP spid="5" grpId="0"/>
      <p:bldP spid="7" grpId="0"/>
      <p:bldP spid="5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Aplicar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CaixaDeTexto 15"/>
              <p:cNvSpPr txBox="1"/>
              <p:nvPr/>
            </p:nvSpPr>
            <p:spPr>
              <a:xfrm>
                <a:off x="843541" y="1599183"/>
                <a:ext cx="140597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i="1">
                              <a:latin typeface="Cambria Math"/>
                            </a:rPr>
                            <m:t>0,1</m:t>
                          </m:r>
                        </m:e>
                        <m:sup>
                          <m:r>
                            <a:rPr lang="pt-PT" sz="2400" i="1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6" name="CaixaDeTexto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3541" y="1599183"/>
                <a:ext cx="1405970" cy="461665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CaixaDeTexto 22"/>
          <p:cNvSpPr txBox="1"/>
          <p:nvPr/>
        </p:nvSpPr>
        <p:spPr>
          <a:xfrm>
            <a:off x="539552" y="1596396"/>
            <a:ext cx="6849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>
                <a:solidFill>
                  <a:srgbClr val="C00000"/>
                </a:solidFill>
              </a:rPr>
              <a:t>3.4.</a:t>
            </a:r>
          </a:p>
        </p:txBody>
      </p:sp>
      <p:sp>
        <p:nvSpPr>
          <p:cNvPr id="20" name="Rectângulo 19"/>
          <p:cNvSpPr/>
          <p:nvPr/>
        </p:nvSpPr>
        <p:spPr>
          <a:xfrm>
            <a:off x="2071587" y="1599183"/>
            <a:ext cx="898004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 dirty="0">
              <a:solidFill>
                <a:schemeClr val="tx1"/>
              </a:solidFill>
            </a:endParaRPr>
          </a:p>
        </p:txBody>
      </p:sp>
      <p:sp>
        <p:nvSpPr>
          <p:cNvPr id="29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  <p:grpSp>
        <p:nvGrpSpPr>
          <p:cNvPr id="30" name="Grupo 29"/>
          <p:cNvGrpSpPr/>
          <p:nvPr/>
        </p:nvGrpSpPr>
        <p:grpSpPr>
          <a:xfrm>
            <a:off x="1152533" y="2420888"/>
            <a:ext cx="592922" cy="1152128"/>
            <a:chOff x="4442216" y="2160827"/>
            <a:chExt cx="592922" cy="4096987"/>
          </a:xfrm>
        </p:grpSpPr>
        <p:cxnSp>
          <p:nvCxnSpPr>
            <p:cNvPr id="31" name="Conexão recta 30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Conexão recta 31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Conexão recta 32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ângulo 2"/>
              <p:cNvSpPr/>
              <p:nvPr/>
            </p:nvSpPr>
            <p:spPr>
              <a:xfrm>
                <a:off x="2094090" y="1594892"/>
                <a:ext cx="735677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>
                          <a:latin typeface="Cambria Math"/>
                        </a:rPr>
                        <m:t>0,001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" name="Rectângulo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94090" y="1594892"/>
                <a:ext cx="735677" cy="461665"/>
              </a:xfrm>
              <a:prstGeom prst="rect">
                <a:avLst/>
              </a:prstGeom>
              <a:blipFill rotWithShape="1">
                <a:blip r:embed="rId3"/>
                <a:stretch>
                  <a:fillRect l="-2500" r="-28333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ângulo 4"/>
              <p:cNvSpPr/>
              <p:nvPr/>
            </p:nvSpPr>
            <p:spPr>
              <a:xfrm>
                <a:off x="1186542" y="2718656"/>
                <a:ext cx="1113253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i="1">
                              <a:latin typeface="Cambria Math"/>
                            </a:rPr>
                            <m:t>0,1</m:t>
                          </m:r>
                        </m:e>
                        <m:sup>
                          <m:r>
                            <a:rPr lang="pt-PT" sz="2400" i="1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pt-PT" sz="2400" i="1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5" name="Rectângulo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6542" y="2718656"/>
                <a:ext cx="1113253" cy="46166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ângulo 54"/>
              <p:cNvSpPr/>
              <p:nvPr/>
            </p:nvSpPr>
            <p:spPr>
              <a:xfrm>
                <a:off x="4466162" y="2709508"/>
                <a:ext cx="735677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smtClean="0">
                          <a:latin typeface="Cambria Math"/>
                        </a:rPr>
                        <m:t>0</m:t>
                      </m:r>
                      <m:r>
                        <a:rPr lang="pt-PT" sz="2400" b="0" i="1" smtClean="0">
                          <a:latin typeface="Cambria Math"/>
                        </a:rPr>
                        <m:t>,001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55" name="Rectângulo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6162" y="2709508"/>
                <a:ext cx="735677" cy="461665"/>
              </a:xfrm>
              <a:prstGeom prst="rect">
                <a:avLst/>
              </a:prstGeom>
              <a:blipFill rotWithShape="1">
                <a:blip r:embed="rId5"/>
                <a:stretch>
                  <a:fillRect l="-2500" r="-28333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ixaDeTexto 1"/>
              <p:cNvSpPr txBox="1"/>
              <p:nvPr/>
            </p:nvSpPr>
            <p:spPr>
              <a:xfrm>
                <a:off x="2105495" y="2709509"/>
                <a:ext cx="252028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smtClean="0">
                          <a:latin typeface="Cambria Math"/>
                        </a:rPr>
                        <m:t>0</m:t>
                      </m:r>
                      <m:r>
                        <a:rPr lang="pt-PT" sz="2400" b="0" i="1" smtClean="0">
                          <a:latin typeface="Cambria Math"/>
                        </a:rPr>
                        <m:t>,1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×0,1×0,1=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" name="CaixaDeTexto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5495" y="2709509"/>
                <a:ext cx="2520280" cy="46166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7" name="Tabela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0662716"/>
              </p:ext>
            </p:extLst>
          </p:nvPr>
        </p:nvGraphicFramePr>
        <p:xfrm>
          <a:off x="539552" y="689640"/>
          <a:ext cx="797821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782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PT" sz="2200" b="1" dirty="0">
                          <a:solidFill>
                            <a:srgbClr val="C00000"/>
                          </a:solidFill>
                        </a:rPr>
                        <a:t>Resolução:</a:t>
                      </a:r>
                      <a:endParaRPr lang="pt-PT" sz="2200" b="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6925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3" grpId="0"/>
      <p:bldP spid="20" grpId="0" animBg="1"/>
      <p:bldP spid="3" grpId="0"/>
      <p:bldP spid="5" grpId="0"/>
      <p:bldP spid="55" grpId="0"/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Aplicar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CaixaDeTexto 15"/>
              <p:cNvSpPr txBox="1"/>
              <p:nvPr/>
            </p:nvSpPr>
            <p:spPr>
              <a:xfrm>
                <a:off x="843541" y="1599183"/>
                <a:ext cx="140597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i="1">
                              <a:latin typeface="Cambria Math"/>
                            </a:rPr>
                            <m:t>0,5</m:t>
                          </m:r>
                        </m:e>
                        <m:sup>
                          <m:r>
                            <a:rPr lang="pt-PT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6" name="CaixaDeTexto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3541" y="1599183"/>
                <a:ext cx="1405970" cy="461665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CaixaDeTexto 22"/>
          <p:cNvSpPr txBox="1"/>
          <p:nvPr/>
        </p:nvSpPr>
        <p:spPr>
          <a:xfrm>
            <a:off x="539552" y="1596396"/>
            <a:ext cx="6849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>
                <a:solidFill>
                  <a:srgbClr val="C00000"/>
                </a:solidFill>
              </a:rPr>
              <a:t>3.5.</a:t>
            </a:r>
          </a:p>
        </p:txBody>
      </p:sp>
      <p:sp>
        <p:nvSpPr>
          <p:cNvPr id="20" name="Rectângulo 19"/>
          <p:cNvSpPr/>
          <p:nvPr/>
        </p:nvSpPr>
        <p:spPr>
          <a:xfrm>
            <a:off x="2071587" y="1599183"/>
            <a:ext cx="898004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 dirty="0">
              <a:solidFill>
                <a:schemeClr val="tx1"/>
              </a:solidFill>
            </a:endParaRPr>
          </a:p>
        </p:txBody>
      </p:sp>
      <p:sp>
        <p:nvSpPr>
          <p:cNvPr id="29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  <p:grpSp>
        <p:nvGrpSpPr>
          <p:cNvPr id="30" name="Grupo 29"/>
          <p:cNvGrpSpPr/>
          <p:nvPr/>
        </p:nvGrpSpPr>
        <p:grpSpPr>
          <a:xfrm>
            <a:off x="1152533" y="2420888"/>
            <a:ext cx="592922" cy="1152128"/>
            <a:chOff x="4442216" y="2160827"/>
            <a:chExt cx="592922" cy="4096987"/>
          </a:xfrm>
        </p:grpSpPr>
        <p:cxnSp>
          <p:nvCxnSpPr>
            <p:cNvPr id="31" name="Conexão recta 30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Conexão recta 31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Conexão recta 32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ângulo 2"/>
              <p:cNvSpPr/>
              <p:nvPr/>
            </p:nvSpPr>
            <p:spPr>
              <a:xfrm>
                <a:off x="2151240" y="1594892"/>
                <a:ext cx="735677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smtClean="0">
                          <a:latin typeface="Cambria Math"/>
                        </a:rPr>
                        <m:t>0,</m:t>
                      </m:r>
                      <m:r>
                        <a:rPr lang="pt-PT" sz="2400" b="0" i="1" smtClean="0">
                          <a:latin typeface="Cambria Math"/>
                        </a:rPr>
                        <m:t>25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" name="Rectângulo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51240" y="1594892"/>
                <a:ext cx="735677" cy="461665"/>
              </a:xfrm>
              <a:prstGeom prst="rect">
                <a:avLst/>
              </a:prstGeom>
              <a:blipFill rotWithShape="1">
                <a:blip r:embed="rId3"/>
                <a:stretch>
                  <a:fillRect l="-2479" r="-4959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ângulo 4"/>
              <p:cNvSpPr/>
              <p:nvPr/>
            </p:nvSpPr>
            <p:spPr>
              <a:xfrm>
                <a:off x="1186542" y="2718656"/>
                <a:ext cx="1113253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i="1">
                              <a:latin typeface="Cambria Math"/>
                            </a:rPr>
                            <m:t>0,</m:t>
                          </m:r>
                          <m:r>
                            <a:rPr lang="pt-PT" sz="2400" b="0" i="1" smtClean="0">
                              <a:latin typeface="Cambria Math"/>
                            </a:rPr>
                            <m:t>5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i="1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5" name="Rectângulo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6542" y="2718656"/>
                <a:ext cx="1113253" cy="46166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ângulo 54"/>
              <p:cNvSpPr/>
              <p:nvPr/>
            </p:nvSpPr>
            <p:spPr>
              <a:xfrm>
                <a:off x="3689671" y="2709508"/>
                <a:ext cx="735677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smtClean="0">
                          <a:latin typeface="Cambria Math"/>
                        </a:rPr>
                        <m:t>0</m:t>
                      </m:r>
                      <m:r>
                        <a:rPr lang="pt-PT" sz="2400" b="0" i="1" smtClean="0">
                          <a:latin typeface="Cambria Math"/>
                        </a:rPr>
                        <m:t>,25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55" name="Rectângulo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89671" y="2709508"/>
                <a:ext cx="735677" cy="461665"/>
              </a:xfrm>
              <a:prstGeom prst="rect">
                <a:avLst/>
              </a:prstGeom>
              <a:blipFill rotWithShape="1">
                <a:blip r:embed="rId5"/>
                <a:stretch>
                  <a:fillRect l="-1653" r="-5785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ixaDeTexto 1"/>
              <p:cNvSpPr txBox="1"/>
              <p:nvPr/>
            </p:nvSpPr>
            <p:spPr>
              <a:xfrm>
                <a:off x="2033487" y="2709509"/>
                <a:ext cx="187220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smtClean="0">
                          <a:latin typeface="Cambria Math"/>
                        </a:rPr>
                        <m:t>0</m:t>
                      </m:r>
                      <m:r>
                        <a:rPr lang="pt-PT" sz="2400" b="0" i="1" smtClean="0">
                          <a:latin typeface="Cambria Math"/>
                        </a:rPr>
                        <m:t>,5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×0,5=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" name="CaixaDeTexto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3487" y="2709509"/>
                <a:ext cx="1872208" cy="46166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8" name="Tabela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0662716"/>
              </p:ext>
            </p:extLst>
          </p:nvPr>
        </p:nvGraphicFramePr>
        <p:xfrm>
          <a:off x="539552" y="689640"/>
          <a:ext cx="797821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782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PT" sz="2200" b="1" dirty="0">
                          <a:solidFill>
                            <a:srgbClr val="C00000"/>
                          </a:solidFill>
                        </a:rPr>
                        <a:t>Resolução:</a:t>
                      </a:r>
                      <a:endParaRPr lang="pt-PT" sz="2200" b="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83956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3" grpId="0"/>
      <p:bldP spid="20" grpId="0" animBg="1"/>
      <p:bldP spid="3" grpId="0"/>
      <p:bldP spid="5" grpId="0"/>
      <p:bldP spid="55" grpId="0"/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Aplicar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CaixaDeTexto 15"/>
              <p:cNvSpPr txBox="1"/>
              <p:nvPr/>
            </p:nvSpPr>
            <p:spPr>
              <a:xfrm>
                <a:off x="987557" y="1361952"/>
                <a:ext cx="1405970" cy="9951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pt-PT" sz="2400" b="0" i="1" smtClean="0">
                                  <a:latin typeface="Cambria Math"/>
                                </a:rPr>
                                <m:t> </m:t>
                              </m:r>
                              <m:f>
                                <m:fPr>
                                  <m:ctrlPr>
                                    <a:rPr lang="pt-PT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400" b="0" i="1" smtClean="0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pt-PT" sz="2400" b="0" i="1" smtClean="0">
                                      <a:latin typeface="Cambria Math"/>
                                    </a:rPr>
                                    <m:t>3</m:t>
                                  </m:r>
                                </m:den>
                              </m:f>
                              <m:r>
                                <a:rPr lang="pt-PT" sz="2400" b="0" i="1" smtClean="0">
                                  <a:latin typeface="Cambria Math"/>
                                </a:rPr>
                                <m:t> </m:t>
                              </m:r>
                            </m:e>
                          </m:d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6" name="CaixaDeTexto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7557" y="1361952"/>
                <a:ext cx="1405970" cy="995144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CaixaDeTexto 22"/>
          <p:cNvSpPr txBox="1"/>
          <p:nvPr/>
        </p:nvSpPr>
        <p:spPr>
          <a:xfrm>
            <a:off x="539552" y="1596396"/>
            <a:ext cx="6849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>
                <a:solidFill>
                  <a:srgbClr val="C00000"/>
                </a:solidFill>
              </a:rPr>
              <a:t>3.6.</a:t>
            </a:r>
          </a:p>
        </p:txBody>
      </p:sp>
      <p:sp>
        <p:nvSpPr>
          <p:cNvPr id="20" name="Rectângulo 19"/>
          <p:cNvSpPr/>
          <p:nvPr/>
        </p:nvSpPr>
        <p:spPr>
          <a:xfrm>
            <a:off x="2321519" y="1416544"/>
            <a:ext cx="720080" cy="96121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 dirty="0">
              <a:solidFill>
                <a:schemeClr val="tx1"/>
              </a:solidFill>
            </a:endParaRPr>
          </a:p>
        </p:txBody>
      </p:sp>
      <p:sp>
        <p:nvSpPr>
          <p:cNvPr id="29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  <p:grpSp>
        <p:nvGrpSpPr>
          <p:cNvPr id="30" name="Grupo 29"/>
          <p:cNvGrpSpPr/>
          <p:nvPr/>
        </p:nvGrpSpPr>
        <p:grpSpPr>
          <a:xfrm>
            <a:off x="1224541" y="2636912"/>
            <a:ext cx="592922" cy="1584176"/>
            <a:chOff x="4442216" y="2160827"/>
            <a:chExt cx="592922" cy="4096987"/>
          </a:xfrm>
        </p:grpSpPr>
        <p:cxnSp>
          <p:nvCxnSpPr>
            <p:cNvPr id="31" name="Conexão recta 30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Conexão recta 31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Conexão recta 32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ângulo 2"/>
              <p:cNvSpPr/>
              <p:nvPr/>
            </p:nvSpPr>
            <p:spPr>
              <a:xfrm>
                <a:off x="2339830" y="1500399"/>
                <a:ext cx="735677" cy="7861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pt-PT" sz="2400" i="1">
                              <a:latin typeface="Cambria Math"/>
                            </a:rPr>
                            <m:t>2</m:t>
                          </m:r>
                          <m:r>
                            <a:rPr lang="pt-PT" sz="2400" b="0" i="1" smtClean="0">
                              <a:latin typeface="Cambria Math"/>
                            </a:rPr>
                            <m:t>7</m:t>
                          </m:r>
                        </m:den>
                      </m:f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" name="Rectângulo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9830" y="1500399"/>
                <a:ext cx="735677" cy="786177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ângulo 4"/>
              <p:cNvSpPr/>
              <p:nvPr/>
            </p:nvSpPr>
            <p:spPr>
              <a:xfrm>
                <a:off x="1258550" y="2919872"/>
                <a:ext cx="1368643" cy="9951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pt-PT" sz="2400" b="0" i="1" smtClean="0">
                                  <a:latin typeface="Cambria Math"/>
                                </a:rPr>
                                <m:t> </m:t>
                              </m:r>
                              <m:f>
                                <m:fPr>
                                  <m:ctrlPr>
                                    <a:rPr lang="pt-PT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400" i="1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pt-PT" sz="2400" i="1">
                                      <a:latin typeface="Cambria Math"/>
                                    </a:rPr>
                                    <m:t>3</m:t>
                                  </m:r>
                                </m:den>
                              </m:f>
                              <m:r>
                                <a:rPr lang="pt-PT" sz="2400" b="0" i="1" smtClean="0">
                                  <a:latin typeface="Cambria Math"/>
                                </a:rPr>
                                <m:t> </m:t>
                              </m:r>
                            </m:e>
                          </m:d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pt-PT" sz="2400" i="1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5" name="Rectângulo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8550" y="2919872"/>
                <a:ext cx="1368643" cy="995144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/>
              <p:cNvSpPr txBox="1"/>
              <p:nvPr/>
            </p:nvSpPr>
            <p:spPr>
              <a:xfrm>
                <a:off x="2465534" y="3044992"/>
                <a:ext cx="1728192" cy="786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3</m:t>
                          </m:r>
                        </m:den>
                      </m:f>
                      <m:r>
                        <a:rPr lang="pt-PT" sz="2400" i="1" smtClean="0">
                          <a:latin typeface="Cambria Math"/>
                          <a:ea typeface="Cambria Math"/>
                        </a:rPr>
                        <m:t>×</m:t>
                      </m:r>
                      <m:f>
                        <m:f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pt-PT" sz="2400" i="1">
                              <a:latin typeface="Cambria Math"/>
                            </a:rPr>
                            <m:t>3</m:t>
                          </m:r>
                        </m:den>
                      </m:f>
                      <m:r>
                        <a:rPr lang="pt-PT" sz="2400" i="1">
                          <a:latin typeface="Cambria Math"/>
                          <a:ea typeface="Cambria Math"/>
                        </a:rPr>
                        <m:t>×</m:t>
                      </m:r>
                      <m:f>
                        <m:f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pt-PT" sz="2400" i="1">
                              <a:latin typeface="Cambria Math"/>
                            </a:rPr>
                            <m:t>3</m:t>
                          </m:r>
                        </m:den>
                      </m:f>
                      <m:r>
                        <a:rPr lang="pt-PT" sz="2400" b="0" i="0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7" name="CaixaDeTexto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65534" y="3044992"/>
                <a:ext cx="1728192" cy="786177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ângulo 54"/>
              <p:cNvSpPr/>
              <p:nvPr/>
            </p:nvSpPr>
            <p:spPr>
              <a:xfrm>
                <a:off x="3977703" y="3043805"/>
                <a:ext cx="735677" cy="7861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27</m:t>
                          </m:r>
                        </m:den>
                      </m:f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55" name="Rectângulo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7703" y="3043805"/>
                <a:ext cx="735677" cy="786177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8" name="Tabela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0662716"/>
              </p:ext>
            </p:extLst>
          </p:nvPr>
        </p:nvGraphicFramePr>
        <p:xfrm>
          <a:off x="539552" y="689640"/>
          <a:ext cx="797821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782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PT" sz="2200" b="1" dirty="0">
                          <a:solidFill>
                            <a:srgbClr val="C00000"/>
                          </a:solidFill>
                        </a:rPr>
                        <a:t>Resolução:</a:t>
                      </a:r>
                      <a:endParaRPr lang="pt-PT" sz="2200" b="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98353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3" grpId="0"/>
      <p:bldP spid="20" grpId="0" animBg="1"/>
      <p:bldP spid="3" grpId="0"/>
      <p:bldP spid="5" grpId="0"/>
      <p:bldP spid="7" grpId="0"/>
      <p:bldP spid="5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Aplicar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CaixaDeTexto 15"/>
              <p:cNvSpPr txBox="1"/>
              <p:nvPr/>
            </p:nvSpPr>
            <p:spPr>
              <a:xfrm>
                <a:off x="987557" y="1361952"/>
                <a:ext cx="1405970" cy="9951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pt-PT" sz="2400" b="0" i="1" smtClean="0">
                                  <a:latin typeface="Cambria Math"/>
                                </a:rPr>
                                <m:t> </m:t>
                              </m:r>
                              <m:f>
                                <m:fPr>
                                  <m:ctrlPr>
                                    <a:rPr lang="pt-PT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400" b="0" i="1" smtClean="0">
                                      <a:latin typeface="Cambria Math"/>
                                    </a:rPr>
                                    <m:t>9</m:t>
                                  </m:r>
                                </m:num>
                                <m:den>
                                  <m:r>
                                    <a:rPr lang="pt-PT" sz="2400" b="0" i="1" smtClean="0">
                                      <a:latin typeface="Cambria Math"/>
                                    </a:rPr>
                                    <m:t>7</m:t>
                                  </m:r>
                                </m:den>
                              </m:f>
                              <m:r>
                                <a:rPr lang="pt-PT" sz="2400" b="0" i="1" smtClean="0">
                                  <a:latin typeface="Cambria Math"/>
                                </a:rPr>
                                <m:t> </m:t>
                              </m:r>
                            </m:e>
                          </m:d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6" name="CaixaDeTexto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7557" y="1361952"/>
                <a:ext cx="1405970" cy="995144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CaixaDeTexto 22"/>
          <p:cNvSpPr txBox="1"/>
          <p:nvPr/>
        </p:nvSpPr>
        <p:spPr>
          <a:xfrm>
            <a:off x="539552" y="1596396"/>
            <a:ext cx="6849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>
                <a:solidFill>
                  <a:srgbClr val="C00000"/>
                </a:solidFill>
              </a:rPr>
              <a:t>3.7.</a:t>
            </a:r>
          </a:p>
        </p:txBody>
      </p:sp>
      <p:sp>
        <p:nvSpPr>
          <p:cNvPr id="20" name="Rectângulo 19"/>
          <p:cNvSpPr/>
          <p:nvPr/>
        </p:nvSpPr>
        <p:spPr>
          <a:xfrm>
            <a:off x="2321519" y="1416544"/>
            <a:ext cx="720080" cy="96121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 dirty="0">
              <a:solidFill>
                <a:schemeClr val="tx1"/>
              </a:solidFill>
            </a:endParaRPr>
          </a:p>
        </p:txBody>
      </p:sp>
      <p:sp>
        <p:nvSpPr>
          <p:cNvPr id="29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  <p:grpSp>
        <p:nvGrpSpPr>
          <p:cNvPr id="30" name="Grupo 29"/>
          <p:cNvGrpSpPr/>
          <p:nvPr/>
        </p:nvGrpSpPr>
        <p:grpSpPr>
          <a:xfrm>
            <a:off x="1224541" y="2636912"/>
            <a:ext cx="592922" cy="1584176"/>
            <a:chOff x="4442216" y="2160827"/>
            <a:chExt cx="592922" cy="4096987"/>
          </a:xfrm>
        </p:grpSpPr>
        <p:cxnSp>
          <p:nvCxnSpPr>
            <p:cNvPr id="31" name="Conexão recta 30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Conexão recta 31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Conexão recta 32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ângulo 2"/>
              <p:cNvSpPr/>
              <p:nvPr/>
            </p:nvSpPr>
            <p:spPr>
              <a:xfrm>
                <a:off x="2339830" y="1500399"/>
                <a:ext cx="735677" cy="7861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81</m:t>
                          </m:r>
                        </m:num>
                        <m:den>
                          <m:r>
                            <a:rPr lang="pt-PT" sz="2400" i="1" smtClean="0">
                              <a:latin typeface="Cambria Math"/>
                            </a:rPr>
                            <m:t>4</m:t>
                          </m:r>
                          <m:r>
                            <a:rPr lang="pt-PT" sz="2400" b="0" i="1" smtClean="0">
                              <a:latin typeface="Cambria Math"/>
                            </a:rPr>
                            <m:t>9</m:t>
                          </m:r>
                        </m:den>
                      </m:f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" name="Rectângulo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9830" y="1500399"/>
                <a:ext cx="735677" cy="786177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ângulo 4"/>
              <p:cNvSpPr/>
              <p:nvPr/>
            </p:nvSpPr>
            <p:spPr>
              <a:xfrm>
                <a:off x="1258550" y="2919872"/>
                <a:ext cx="1368643" cy="9951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pt-PT" sz="2400" b="0" i="1" smtClean="0">
                                  <a:latin typeface="Cambria Math"/>
                                </a:rPr>
                                <m:t> </m:t>
                              </m:r>
                              <m:f>
                                <m:fPr>
                                  <m:ctrlPr>
                                    <a:rPr lang="pt-PT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400" i="1">
                                      <a:latin typeface="Cambria Math"/>
                                    </a:rPr>
                                    <m:t>9</m:t>
                                  </m:r>
                                </m:num>
                                <m:den>
                                  <m:r>
                                    <a:rPr lang="pt-PT" sz="2400" i="1">
                                      <a:latin typeface="Cambria Math"/>
                                    </a:rPr>
                                    <m:t>7</m:t>
                                  </m:r>
                                </m:den>
                              </m:f>
                              <m:r>
                                <a:rPr lang="pt-PT" sz="2400" b="0" i="1" smtClean="0">
                                  <a:latin typeface="Cambria Math"/>
                                </a:rPr>
                                <m:t> </m:t>
                              </m:r>
                            </m:e>
                          </m:d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i="1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5" name="Rectângulo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8550" y="2919872"/>
                <a:ext cx="1368643" cy="995144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/>
              <p:cNvSpPr txBox="1"/>
              <p:nvPr/>
            </p:nvSpPr>
            <p:spPr>
              <a:xfrm>
                <a:off x="2465534" y="3044992"/>
                <a:ext cx="1224137" cy="7848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i="1">
                              <a:latin typeface="Cambria Math"/>
                            </a:rPr>
                            <m:t>9</m:t>
                          </m:r>
                        </m:num>
                        <m:den>
                          <m:r>
                            <a:rPr lang="pt-PT" sz="2400" i="1">
                              <a:latin typeface="Cambria Math"/>
                            </a:rPr>
                            <m:t>7</m:t>
                          </m:r>
                        </m:den>
                      </m:f>
                      <m:r>
                        <a:rPr lang="pt-PT" sz="2400" i="1" smtClean="0">
                          <a:latin typeface="Cambria Math"/>
                          <a:ea typeface="Cambria Math"/>
                        </a:rPr>
                        <m:t>×</m:t>
                      </m:r>
                      <m:f>
                        <m:f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i="1">
                              <a:latin typeface="Cambria Math"/>
                            </a:rPr>
                            <m:t>9</m:t>
                          </m:r>
                        </m:num>
                        <m:den>
                          <m:r>
                            <a:rPr lang="pt-PT" sz="2400" i="1">
                              <a:latin typeface="Cambria Math"/>
                            </a:rPr>
                            <m:t>7</m:t>
                          </m:r>
                        </m:den>
                      </m:f>
                      <m:r>
                        <a:rPr lang="pt-PT" sz="2400" b="0" i="0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7" name="CaixaDeTexto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65534" y="3044992"/>
                <a:ext cx="1224137" cy="78489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ângulo 54"/>
              <p:cNvSpPr/>
              <p:nvPr/>
            </p:nvSpPr>
            <p:spPr>
              <a:xfrm>
                <a:off x="3473647" y="3043805"/>
                <a:ext cx="735677" cy="7861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81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49</m:t>
                          </m:r>
                        </m:den>
                      </m:f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55" name="Rectângulo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3647" y="3043805"/>
                <a:ext cx="735677" cy="786177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8" name="Tabela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8632234"/>
              </p:ext>
            </p:extLst>
          </p:nvPr>
        </p:nvGraphicFramePr>
        <p:xfrm>
          <a:off x="539552" y="689640"/>
          <a:ext cx="797821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782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PT" sz="2200" b="1" dirty="0">
                          <a:solidFill>
                            <a:srgbClr val="C00000"/>
                          </a:solidFill>
                        </a:rPr>
                        <a:t>Resolução:</a:t>
                      </a:r>
                      <a:endParaRPr lang="pt-PT" sz="2200" b="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78621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3" grpId="0"/>
      <p:bldP spid="20" grpId="0" animBg="1"/>
      <p:bldP spid="3" grpId="0"/>
      <p:bldP spid="5" grpId="0"/>
      <p:bldP spid="7" grpId="0"/>
      <p:bldP spid="5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Aplicar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CaixaDeTexto 15"/>
              <p:cNvSpPr txBox="1"/>
              <p:nvPr/>
            </p:nvSpPr>
            <p:spPr>
              <a:xfrm>
                <a:off x="987557" y="1361952"/>
                <a:ext cx="1639636" cy="9951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pt-PT" sz="2400" b="0" i="1" smtClean="0">
                                  <a:latin typeface="Cambria Math"/>
                                </a:rPr>
                                <m:t> </m:t>
                              </m:r>
                              <m:f>
                                <m:fPr>
                                  <m:ctrlPr>
                                    <a:rPr lang="pt-PT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400" b="0" i="1" smtClean="0">
                                      <a:latin typeface="Cambria Math"/>
                                    </a:rPr>
                                    <m:t>15</m:t>
                                  </m:r>
                                </m:num>
                                <m:den>
                                  <m:r>
                                    <a:rPr lang="pt-PT" sz="2400" b="0" i="1" smtClean="0">
                                      <a:latin typeface="Cambria Math"/>
                                    </a:rPr>
                                    <m:t>13</m:t>
                                  </m:r>
                                </m:den>
                              </m:f>
                              <m:r>
                                <a:rPr lang="pt-PT" sz="2400" b="0" i="1" smtClean="0">
                                  <a:latin typeface="Cambria Math"/>
                                </a:rPr>
                                <m:t> </m:t>
                              </m:r>
                            </m:e>
                          </m:d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1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6" name="CaixaDeTexto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7557" y="1361952"/>
                <a:ext cx="1639636" cy="995144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CaixaDeTexto 22"/>
          <p:cNvSpPr txBox="1"/>
          <p:nvPr/>
        </p:nvSpPr>
        <p:spPr>
          <a:xfrm>
            <a:off x="539552" y="1596396"/>
            <a:ext cx="6849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>
                <a:solidFill>
                  <a:srgbClr val="C00000"/>
                </a:solidFill>
              </a:rPr>
              <a:t>3.8.</a:t>
            </a:r>
          </a:p>
        </p:txBody>
      </p:sp>
      <p:sp>
        <p:nvSpPr>
          <p:cNvPr id="20" name="Rectângulo 19"/>
          <p:cNvSpPr/>
          <p:nvPr/>
        </p:nvSpPr>
        <p:spPr>
          <a:xfrm>
            <a:off x="2575643" y="1416544"/>
            <a:ext cx="720080" cy="96121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 dirty="0">
              <a:solidFill>
                <a:schemeClr val="tx1"/>
              </a:solidFill>
            </a:endParaRPr>
          </a:p>
        </p:txBody>
      </p:sp>
      <p:sp>
        <p:nvSpPr>
          <p:cNvPr id="29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ângulo 2"/>
              <p:cNvSpPr/>
              <p:nvPr/>
            </p:nvSpPr>
            <p:spPr>
              <a:xfrm>
                <a:off x="2593954" y="1500399"/>
                <a:ext cx="735677" cy="7861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15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13</m:t>
                          </m:r>
                        </m:den>
                      </m:f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" name="Rectângulo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3954" y="1500399"/>
                <a:ext cx="735677" cy="786177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8" name="Tabela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288611"/>
              </p:ext>
            </p:extLst>
          </p:nvPr>
        </p:nvGraphicFramePr>
        <p:xfrm>
          <a:off x="539552" y="689640"/>
          <a:ext cx="797821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782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PT" sz="2200" b="1" dirty="0">
                          <a:solidFill>
                            <a:srgbClr val="C00000"/>
                          </a:solidFill>
                        </a:rPr>
                        <a:t>Resolução:</a:t>
                      </a:r>
                      <a:endParaRPr lang="pt-PT" sz="2200" b="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70870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3" grpId="0"/>
      <p:bldP spid="20" grpId="0" animBg="1"/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ângulo 6"/>
          <p:cNvSpPr/>
          <p:nvPr/>
        </p:nvSpPr>
        <p:spPr>
          <a:xfrm>
            <a:off x="2976520" y="1301688"/>
            <a:ext cx="3039407" cy="11192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" name="CaixaDeTexto 5"/>
          <p:cNvSpPr txBox="1"/>
          <p:nvPr/>
        </p:nvSpPr>
        <p:spPr>
          <a:xfrm>
            <a:off x="467543" y="692696"/>
            <a:ext cx="8064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dirty="0">
                <a:solidFill>
                  <a:srgbClr val="C00000"/>
                </a:solidFill>
              </a:rPr>
              <a:t>4. </a:t>
            </a:r>
            <a:r>
              <a:rPr lang="pt-PT" sz="2400" b="1" dirty="0">
                <a:solidFill>
                  <a:srgbClr val="002060"/>
                </a:solidFill>
              </a:rPr>
              <a:t>Escreve por ordem crescente os números seguintes.     </a:t>
            </a:r>
            <a:r>
              <a:rPr lang="pt-PT" sz="2400" dirty="0">
                <a:solidFill>
                  <a:srgbClr val="C00000"/>
                </a:solidFill>
              </a:rPr>
              <a:t> </a:t>
            </a:r>
            <a:endParaRPr lang="pt-PT" sz="2400" b="1" dirty="0">
              <a:solidFill>
                <a:srgbClr val="002060"/>
              </a:solidFill>
            </a:endParaRPr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Aplicar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/>
              <p:cNvSpPr txBox="1"/>
              <p:nvPr/>
            </p:nvSpPr>
            <p:spPr>
              <a:xfrm>
                <a:off x="3044760" y="1301688"/>
                <a:ext cx="2858694" cy="9951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400" b="0" i="1" smtClean="0">
                                      <a:latin typeface="Cambria Math"/>
                                    </a:rPr>
                                    <m:t>3</m:t>
                                  </m:r>
                                </m:num>
                                <m:den>
                                  <m:r>
                                    <a:rPr lang="pt-PT" sz="2400" b="0" i="1" smtClean="0">
                                      <a:latin typeface="Cambria Math"/>
                                    </a:rPr>
                                    <m:t>4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</a:rPr>
                        <m:t>;  </m:t>
                      </m:r>
                      <m:f>
                        <m:fPr>
                          <m:ctrlPr>
                            <a:rPr lang="pt-PT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pt-PT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sz="2400" b="0" i="1" smtClean="0">
                                  <a:latin typeface="Cambria Math"/>
                                </a:rPr>
                                <m:t> 3</m:t>
                              </m:r>
                            </m:e>
                            <m:sup>
                              <m:r>
                                <a:rPr lang="pt-PT" sz="2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4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</a:rPr>
                        <m:t>          </m:t>
                      </m:r>
                      <m:f>
                        <m:fPr>
                          <m:ctrlPr>
                            <a:rPr lang="pt-PT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3</m:t>
                          </m:r>
                        </m:num>
                        <m:den>
                          <m:sSup>
                            <m:sSupPr>
                              <m:ctrlPr>
                                <a:rPr lang="pt-PT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sz="2400" b="0" i="1" smtClean="0">
                                  <a:latin typeface="Cambria Math"/>
                                </a:rPr>
                                <m:t>4</m:t>
                              </m:r>
                            </m:e>
                            <m:sup>
                              <m:r>
                                <a:rPr lang="pt-PT" sz="2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" name="CaixaDeTexto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4760" y="1301688"/>
                <a:ext cx="2858694" cy="995144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CaixaDeTexto 1"/>
          <p:cNvSpPr txBox="1"/>
          <p:nvPr/>
        </p:nvSpPr>
        <p:spPr>
          <a:xfrm>
            <a:off x="4767146" y="1554779"/>
            <a:ext cx="6705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/>
              <a:t>e</a:t>
            </a:r>
          </a:p>
        </p:txBody>
      </p:sp>
      <p:sp>
        <p:nvSpPr>
          <p:cNvPr id="13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3903889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 build="p"/>
      <p:bldP spid="3" grpId="0"/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Aplicar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ângulo 7"/>
              <p:cNvSpPr/>
              <p:nvPr/>
            </p:nvSpPr>
            <p:spPr>
              <a:xfrm>
                <a:off x="4707054" y="4048793"/>
                <a:ext cx="566117" cy="78380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i="1">
                              <a:latin typeface="Cambria Math"/>
                            </a:rPr>
                            <m:t>3</m:t>
                          </m:r>
                        </m:num>
                        <m:den>
                          <m:sSup>
                            <m:sSupPr>
                              <m:ctrlPr>
                                <a:rPr lang="pt-PT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sz="2400" i="1">
                                  <a:latin typeface="Cambria Math"/>
                                </a:rPr>
                                <m:t>4</m:t>
                              </m:r>
                            </m:e>
                            <m:sup>
                              <m:r>
                                <a:rPr lang="pt-PT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8" name="Rectângulo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07054" y="4048793"/>
                <a:ext cx="566117" cy="783804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ângulo 8"/>
              <p:cNvSpPr/>
              <p:nvPr/>
            </p:nvSpPr>
            <p:spPr>
              <a:xfrm>
                <a:off x="5300467" y="4188293"/>
                <a:ext cx="594973" cy="57606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&lt;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9" name="Rectângu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0467" y="4188293"/>
                <a:ext cx="594973" cy="576064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ângulo 9"/>
              <p:cNvSpPr/>
              <p:nvPr/>
            </p:nvSpPr>
            <p:spPr>
              <a:xfrm>
                <a:off x="5956965" y="3946024"/>
                <a:ext cx="919291" cy="9951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400" i="1">
                                      <a:latin typeface="Cambria Math"/>
                                    </a:rPr>
                                    <m:t>3</m:t>
                                  </m:r>
                                </m:num>
                                <m:den>
                                  <m:r>
                                    <a:rPr lang="pt-PT" sz="2400" i="1">
                                      <a:latin typeface="Cambria Math"/>
                                    </a:rPr>
                                    <m:t>4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0" name="Rectângulo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56965" y="3946024"/>
                <a:ext cx="919291" cy="995144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ângulo 16"/>
              <p:cNvSpPr/>
              <p:nvPr/>
            </p:nvSpPr>
            <p:spPr>
              <a:xfrm>
                <a:off x="6867227" y="4204213"/>
                <a:ext cx="594973" cy="57606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&lt;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7" name="Rectângulo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67227" y="4204213"/>
                <a:ext cx="594973" cy="576064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ângulo 15"/>
              <p:cNvSpPr/>
              <p:nvPr/>
            </p:nvSpPr>
            <p:spPr>
              <a:xfrm>
                <a:off x="7538957" y="3993900"/>
                <a:ext cx="633443" cy="83106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pt-PT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sz="2400" i="1">
                                  <a:latin typeface="Cambria Math"/>
                                </a:rPr>
                                <m:t> 3</m:t>
                              </m:r>
                            </m:e>
                            <m:sup>
                              <m:r>
                                <a:rPr lang="pt-PT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pt-PT" sz="2400" i="1">
                              <a:latin typeface="Cambria Math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6" name="Rectângulo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38957" y="3993900"/>
                <a:ext cx="633443" cy="831061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  <p:graphicFrame>
        <p:nvGraphicFramePr>
          <p:cNvPr id="15" name="Tabela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8325099"/>
              </p:ext>
            </p:extLst>
          </p:nvPr>
        </p:nvGraphicFramePr>
        <p:xfrm>
          <a:off x="539552" y="689640"/>
          <a:ext cx="797821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782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PT" sz="2200" b="1" dirty="0">
                          <a:solidFill>
                            <a:srgbClr val="C00000"/>
                          </a:solidFill>
                        </a:rPr>
                        <a:t>Resolução:</a:t>
                      </a:r>
                      <a:endParaRPr lang="pt-PT" sz="2200" b="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18" name="Grupo 17"/>
          <p:cNvGrpSpPr/>
          <p:nvPr/>
        </p:nvGrpSpPr>
        <p:grpSpPr>
          <a:xfrm>
            <a:off x="531123" y="1309178"/>
            <a:ext cx="592922" cy="3515783"/>
            <a:chOff x="4442216" y="2160827"/>
            <a:chExt cx="592922" cy="4096987"/>
          </a:xfrm>
        </p:grpSpPr>
        <p:cxnSp>
          <p:nvCxnSpPr>
            <p:cNvPr id="19" name="Conexão recta 18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exão recta 19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exão recta 20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ângulo 21"/>
              <p:cNvSpPr/>
              <p:nvPr/>
            </p:nvSpPr>
            <p:spPr>
              <a:xfrm>
                <a:off x="664399" y="1484784"/>
                <a:ext cx="1233992" cy="9951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400" i="1">
                                      <a:latin typeface="Cambria Math"/>
                                    </a:rPr>
                                    <m:t>3</m:t>
                                  </m:r>
                                </m:num>
                                <m:den>
                                  <m:r>
                                    <a:rPr lang="pt-PT" sz="2400" i="1">
                                      <a:latin typeface="Cambria Math"/>
                                    </a:rPr>
                                    <m:t>4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2" name="Rectângulo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4399" y="1484784"/>
                <a:ext cx="1233992" cy="995144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ixaDeTexto 4"/>
              <p:cNvSpPr txBox="1"/>
              <p:nvPr/>
            </p:nvSpPr>
            <p:spPr>
              <a:xfrm>
                <a:off x="1619884" y="1600225"/>
                <a:ext cx="1377465" cy="7838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3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4</m:t>
                          </m:r>
                        </m:den>
                      </m:f>
                      <m:r>
                        <a:rPr lang="pt-PT" sz="2400" i="1" smtClean="0">
                          <a:latin typeface="Cambria Math"/>
                          <a:ea typeface="Cambria Math"/>
                        </a:rPr>
                        <m:t>×</m:t>
                      </m:r>
                      <m:f>
                        <m:f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i="1">
                              <a:latin typeface="Cambria Math"/>
                            </a:rPr>
                            <m:t>3</m:t>
                          </m:r>
                        </m:num>
                        <m:den>
                          <m:r>
                            <a:rPr lang="pt-PT" sz="2400" i="1">
                              <a:latin typeface="Cambria Math"/>
                            </a:rPr>
                            <m:t>4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5" name="CaixaDeTexto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9884" y="1600225"/>
                <a:ext cx="1377465" cy="783804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CaixaDeTexto 22"/>
              <p:cNvSpPr txBox="1"/>
              <p:nvPr/>
            </p:nvSpPr>
            <p:spPr>
              <a:xfrm>
                <a:off x="2584563" y="1604417"/>
                <a:ext cx="873409" cy="7838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9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16</m:t>
                          </m:r>
                        </m:den>
                      </m:f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3" name="CaixaDeTexto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4563" y="1604417"/>
                <a:ext cx="873409" cy="783804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ângulo 23"/>
              <p:cNvSpPr/>
              <p:nvPr/>
            </p:nvSpPr>
            <p:spPr>
              <a:xfrm>
                <a:off x="736619" y="2666336"/>
                <a:ext cx="948145" cy="83106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pt-PT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sz="2400" i="1">
                                  <a:latin typeface="Cambria Math"/>
                                </a:rPr>
                                <m:t> 3</m:t>
                              </m:r>
                            </m:e>
                            <m:sup>
                              <m:r>
                                <a:rPr lang="pt-PT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pt-PT" sz="2400" i="1">
                              <a:latin typeface="Cambria Math"/>
                            </a:rPr>
                            <m:t>4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4" name="Rectângulo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619" y="2666336"/>
                <a:ext cx="948145" cy="831061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ângulo 24"/>
              <p:cNvSpPr/>
              <p:nvPr/>
            </p:nvSpPr>
            <p:spPr>
              <a:xfrm>
                <a:off x="1507435" y="2717204"/>
                <a:ext cx="1264577" cy="78380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3</m:t>
                          </m:r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×3</m:t>
                          </m:r>
                        </m:num>
                        <m:den>
                          <m:r>
                            <a:rPr lang="pt-PT" sz="2400" i="1">
                              <a:latin typeface="Cambria Math"/>
                            </a:rPr>
                            <m:t>4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5" name="Rectângulo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7435" y="2717204"/>
                <a:ext cx="1264577" cy="783804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CaixaDeTexto 25"/>
              <p:cNvSpPr txBox="1"/>
              <p:nvPr/>
            </p:nvSpPr>
            <p:spPr>
              <a:xfrm>
                <a:off x="2411972" y="2713012"/>
                <a:ext cx="873409" cy="7838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9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6" name="CaixaDeTexto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1972" y="2713012"/>
                <a:ext cx="873409" cy="783804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ângulo 26"/>
              <p:cNvSpPr/>
              <p:nvPr/>
            </p:nvSpPr>
            <p:spPr>
              <a:xfrm>
                <a:off x="787480" y="3725316"/>
                <a:ext cx="880819" cy="78380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i="1">
                              <a:latin typeface="Cambria Math"/>
                            </a:rPr>
                            <m:t>3</m:t>
                          </m:r>
                        </m:num>
                        <m:den>
                          <m:sSup>
                            <m:sSupPr>
                              <m:ctrlPr>
                                <a:rPr lang="pt-PT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sz="2400" i="1">
                                  <a:latin typeface="Cambria Math"/>
                                </a:rPr>
                                <m:t>4</m:t>
                              </m:r>
                            </m:e>
                            <m:sup>
                              <m:r>
                                <a:rPr lang="pt-PT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7" name="Rectângulo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7480" y="3725316"/>
                <a:ext cx="880819" cy="783804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ângulo 27"/>
              <p:cNvSpPr/>
              <p:nvPr/>
            </p:nvSpPr>
            <p:spPr>
              <a:xfrm>
                <a:off x="1445164" y="3724075"/>
                <a:ext cx="1264577" cy="78380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3</m:t>
                          </m:r>
                        </m:num>
                        <m:den>
                          <m:r>
                            <a:rPr lang="pt-PT" sz="2400" i="1">
                              <a:latin typeface="Cambria Math"/>
                            </a:rPr>
                            <m:t>4</m:t>
                          </m:r>
                          <m:r>
                            <a:rPr lang="pt-PT" sz="2400" i="1">
                              <a:latin typeface="Cambria Math"/>
                              <a:ea typeface="Cambria Math"/>
                            </a:rPr>
                            <m:t>×</m:t>
                          </m:r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4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8" name="Rectângulo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5164" y="3724075"/>
                <a:ext cx="1264577" cy="783804"/>
              </a:xfrm>
              <a:prstGeom prst="rect">
                <a:avLst/>
              </a:prstGeom>
              <a:blipFill rotWithShape="1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CaixaDeTexto 28"/>
              <p:cNvSpPr txBox="1"/>
              <p:nvPr/>
            </p:nvSpPr>
            <p:spPr>
              <a:xfrm>
                <a:off x="2349701" y="3719883"/>
                <a:ext cx="873409" cy="7838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3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16</m:t>
                          </m:r>
                        </m:den>
                      </m:f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9" name="CaixaDeTexto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49701" y="3719883"/>
                <a:ext cx="873409" cy="783804"/>
              </a:xfrm>
              <a:prstGeom prst="rect">
                <a:avLst/>
              </a:prstGeom>
              <a:blipFill rotWithShape="1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Conexão recta 13"/>
          <p:cNvCxnSpPr/>
          <p:nvPr/>
        </p:nvCxnSpPr>
        <p:spPr>
          <a:xfrm>
            <a:off x="3923928" y="1477516"/>
            <a:ext cx="0" cy="3286841"/>
          </a:xfrm>
          <a:prstGeom prst="line">
            <a:avLst/>
          </a:prstGeom>
          <a:ln>
            <a:solidFill>
              <a:srgbClr val="FFFF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CaixaDeTexto 31"/>
              <p:cNvSpPr txBox="1"/>
              <p:nvPr/>
            </p:nvSpPr>
            <p:spPr>
              <a:xfrm>
                <a:off x="4499992" y="2161331"/>
                <a:ext cx="873409" cy="7838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3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16</m:t>
                          </m:r>
                        </m:den>
                      </m:f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2" name="CaixaDeTexto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9992" y="2161331"/>
                <a:ext cx="873409" cy="783804"/>
              </a:xfrm>
              <a:prstGeom prst="rect">
                <a:avLst/>
              </a:prstGeom>
              <a:blipFill rotWithShape="1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CaixaDeTexto 30"/>
          <p:cNvSpPr txBox="1"/>
          <p:nvPr/>
        </p:nvSpPr>
        <p:spPr>
          <a:xfrm>
            <a:off x="3995936" y="1456209"/>
            <a:ext cx="22322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/>
              <a:t>Como,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ângulo 33"/>
              <p:cNvSpPr/>
              <p:nvPr/>
            </p:nvSpPr>
            <p:spPr>
              <a:xfrm>
                <a:off x="5292080" y="2297063"/>
                <a:ext cx="594973" cy="57606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&lt;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4" name="Rectângulo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2080" y="2297063"/>
                <a:ext cx="594973" cy="576064"/>
              </a:xfrm>
              <a:prstGeom prst="rect">
                <a:avLst/>
              </a:prstGeom>
              <a:blipFill rotWithShape="1">
                <a:blip r:embed="rId1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CaixaDeTexto 34"/>
              <p:cNvSpPr txBox="1"/>
              <p:nvPr/>
            </p:nvSpPr>
            <p:spPr>
              <a:xfrm>
                <a:off x="5915981" y="2167161"/>
                <a:ext cx="873409" cy="7838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9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16</m:t>
                          </m:r>
                        </m:den>
                      </m:f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5" name="CaixaDeTexto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5981" y="2167161"/>
                <a:ext cx="873409" cy="783804"/>
              </a:xfrm>
              <a:prstGeom prst="rect">
                <a:avLst/>
              </a:prstGeom>
              <a:blipFill rotWithShape="1"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ângulo 35"/>
              <p:cNvSpPr/>
              <p:nvPr/>
            </p:nvSpPr>
            <p:spPr>
              <a:xfrm>
                <a:off x="6886277" y="2297063"/>
                <a:ext cx="594973" cy="57606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&lt;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6" name="Rectângulo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86277" y="2297063"/>
                <a:ext cx="594973" cy="576064"/>
              </a:xfrm>
              <a:prstGeom prst="rect">
                <a:avLst/>
              </a:prstGeom>
              <a:blipFill rotWithShape="1">
                <a:blip r:embed="rId19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CaixaDeTexto 40"/>
              <p:cNvSpPr txBox="1"/>
              <p:nvPr/>
            </p:nvSpPr>
            <p:spPr>
              <a:xfrm>
                <a:off x="7370999" y="2167161"/>
                <a:ext cx="873409" cy="7838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9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41" name="CaixaDeTexto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70999" y="2167161"/>
                <a:ext cx="873409" cy="783804"/>
              </a:xfrm>
              <a:prstGeom prst="rect">
                <a:avLst/>
              </a:prstGeom>
              <a:blipFill rotWithShape="1"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CaixaDeTexto 41"/>
          <p:cNvSpPr txBox="1"/>
          <p:nvPr/>
        </p:nvSpPr>
        <p:spPr>
          <a:xfrm>
            <a:off x="3995936" y="3318892"/>
            <a:ext cx="22322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/>
              <a:t>então,</a:t>
            </a:r>
          </a:p>
        </p:txBody>
      </p:sp>
    </p:spTree>
    <p:extLst>
      <p:ext uri="{BB962C8B-B14F-4D97-AF65-F5344CB8AC3E}">
        <p14:creationId xmlns:p14="http://schemas.microsoft.com/office/powerpoint/2010/main" val="771131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  <p:bldP spid="10" grpId="0"/>
      <p:bldP spid="17" grpId="0" animBg="1"/>
      <p:bldP spid="16" grpId="0"/>
      <p:bldP spid="22" grpId="0"/>
      <p:bldP spid="5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2" grpId="0"/>
      <p:bldP spid="31" grpId="0"/>
      <p:bldP spid="34" grpId="0" animBg="1"/>
      <p:bldP spid="35" grpId="0"/>
      <p:bldP spid="36" grpId="0" animBg="1"/>
      <p:bldP spid="41" grpId="0"/>
      <p:bldP spid="4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8" name="CaixaDeTexto 37"/>
              <p:cNvSpPr txBox="1"/>
              <p:nvPr/>
            </p:nvSpPr>
            <p:spPr>
              <a:xfrm>
                <a:off x="4136974" y="2447630"/>
                <a:ext cx="2171476" cy="9930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400" i="1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pt-PT" sz="2400" b="0" i="1" smtClean="0">
                                      <a:latin typeface="Cambria Math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5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t-PT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5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32</m:t>
                          </m:r>
                        </m:den>
                      </m:f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8" name="CaixaDeTexto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6974" y="2447630"/>
                <a:ext cx="2171476" cy="993029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CaixaDeTexto 5"/>
          <p:cNvSpPr txBox="1"/>
          <p:nvPr/>
        </p:nvSpPr>
        <p:spPr>
          <a:xfrm>
            <a:off x="467543" y="692696"/>
            <a:ext cx="8064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dirty="0">
                <a:solidFill>
                  <a:srgbClr val="C00000"/>
                </a:solidFill>
              </a:rPr>
              <a:t>5. </a:t>
            </a:r>
            <a:r>
              <a:rPr lang="pt-PT" sz="2400" b="1" dirty="0">
                <a:solidFill>
                  <a:srgbClr val="002060"/>
                </a:solidFill>
              </a:rPr>
              <a:t>Indica as afirmações verdadeiras e corrige as falsas. </a:t>
            </a:r>
            <a:endParaRPr lang="pt-PT" sz="1000" b="1" dirty="0">
              <a:solidFill>
                <a:srgbClr val="002060"/>
              </a:solidFill>
            </a:endParaRPr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Aplicar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CaixaDeTexto 15"/>
              <p:cNvSpPr txBox="1"/>
              <p:nvPr/>
            </p:nvSpPr>
            <p:spPr>
              <a:xfrm>
                <a:off x="966270" y="1334656"/>
                <a:ext cx="1836350" cy="9951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400" b="0" i="1" smtClean="0">
                                      <a:latin typeface="Cambria Math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pt-PT" sz="2400" b="0" i="1" smtClean="0">
                                      <a:latin typeface="Cambria Math"/>
                                    </a:rPr>
                                    <m:t>3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t-PT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6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9</m:t>
                          </m:r>
                        </m:den>
                      </m:f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6" name="CaixaDeTexto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6270" y="1334656"/>
                <a:ext cx="1836350" cy="995144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CaixaDeTexto 16"/>
          <p:cNvSpPr txBox="1"/>
          <p:nvPr/>
        </p:nvSpPr>
        <p:spPr>
          <a:xfrm>
            <a:off x="4060202" y="1563156"/>
            <a:ext cx="8989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>
                <a:solidFill>
                  <a:srgbClr val="C00000"/>
                </a:solidFill>
              </a:rPr>
              <a:t>(B)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CaixaDeTexto 17"/>
              <p:cNvSpPr txBox="1"/>
              <p:nvPr/>
            </p:nvSpPr>
            <p:spPr>
              <a:xfrm>
                <a:off x="4286182" y="1432873"/>
                <a:ext cx="1647858" cy="7936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5</m:t>
                          </m:r>
                        </m:num>
                        <m:den>
                          <m:sSup>
                            <m:sSupPr>
                              <m:ctrlPr>
                                <a:rPr lang="pt-PT" sz="2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sz="2400" b="0" i="1" smtClean="0">
                                  <a:latin typeface="Cambria Math"/>
                                </a:rPr>
                                <m:t>3</m:t>
                              </m:r>
                            </m:e>
                            <m:sup>
                              <m:r>
                                <a:rPr lang="pt-PT" sz="2400" b="0" i="1" smtClean="0">
                                  <a:latin typeface="Cambria Math"/>
                                </a:rPr>
                                <m:t>4</m:t>
                              </m:r>
                            </m:sup>
                          </m:sSup>
                        </m:den>
                      </m:f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t-PT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5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81</m:t>
                          </m:r>
                        </m:den>
                      </m:f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8" name="CaixaDeTexto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6182" y="1432873"/>
                <a:ext cx="1647858" cy="793679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CaixaDeTexto 22"/>
          <p:cNvSpPr txBox="1"/>
          <p:nvPr/>
        </p:nvSpPr>
        <p:spPr>
          <a:xfrm>
            <a:off x="750281" y="1596396"/>
            <a:ext cx="8989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>
                <a:solidFill>
                  <a:srgbClr val="C00000"/>
                </a:solidFill>
              </a:rPr>
              <a:t>(A)</a:t>
            </a:r>
          </a:p>
        </p:txBody>
      </p:sp>
      <p:sp>
        <p:nvSpPr>
          <p:cNvPr id="25" name="CaixaDeTexto 24"/>
          <p:cNvSpPr txBox="1"/>
          <p:nvPr/>
        </p:nvSpPr>
        <p:spPr>
          <a:xfrm>
            <a:off x="6335746" y="1595257"/>
            <a:ext cx="8989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>
                <a:solidFill>
                  <a:srgbClr val="C00000"/>
                </a:solidFill>
              </a:rPr>
              <a:t>(C)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CaixaDeTexto 25"/>
              <p:cNvSpPr txBox="1"/>
              <p:nvPr/>
            </p:nvSpPr>
            <p:spPr>
              <a:xfrm>
                <a:off x="6661159" y="1606719"/>
                <a:ext cx="17394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</a:rPr>
                            <m:t>0,2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</a:rPr>
                        <m:t>=0,6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6" name="CaixaDeTexto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61159" y="1606719"/>
                <a:ext cx="1739489" cy="46166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CaixaDeTexto 23"/>
              <p:cNvSpPr txBox="1"/>
              <p:nvPr/>
            </p:nvSpPr>
            <p:spPr>
              <a:xfrm>
                <a:off x="888150" y="2456064"/>
                <a:ext cx="3434417" cy="9930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400" b="0" i="1" smtClean="0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pt-PT" sz="2400" b="0" i="1" smtClean="0">
                                      <a:latin typeface="Cambria Math"/>
                                    </a:rPr>
                                    <m:t>10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7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t-PT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10 000 000</m:t>
                          </m:r>
                        </m:den>
                      </m:f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4" name="CaixaDeTexto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8150" y="2456064"/>
                <a:ext cx="3434417" cy="993029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CaixaDeTexto 36"/>
          <p:cNvSpPr txBox="1"/>
          <p:nvPr/>
        </p:nvSpPr>
        <p:spPr>
          <a:xfrm>
            <a:off x="4061122" y="2687097"/>
            <a:ext cx="8989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>
                <a:solidFill>
                  <a:srgbClr val="C00000"/>
                </a:solidFill>
              </a:rPr>
              <a:t>(E)</a:t>
            </a:r>
          </a:p>
        </p:txBody>
      </p:sp>
      <p:sp>
        <p:nvSpPr>
          <p:cNvPr id="39" name="CaixaDeTexto 38"/>
          <p:cNvSpPr txBox="1"/>
          <p:nvPr/>
        </p:nvSpPr>
        <p:spPr>
          <a:xfrm>
            <a:off x="754049" y="2690508"/>
            <a:ext cx="8989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>
                <a:solidFill>
                  <a:srgbClr val="C00000"/>
                </a:solidFill>
              </a:rPr>
              <a:t>(D)</a:t>
            </a:r>
          </a:p>
        </p:txBody>
      </p:sp>
      <p:sp>
        <p:nvSpPr>
          <p:cNvPr id="40" name="CaixaDeTexto 39"/>
          <p:cNvSpPr txBox="1"/>
          <p:nvPr/>
        </p:nvSpPr>
        <p:spPr>
          <a:xfrm>
            <a:off x="6339514" y="2689369"/>
            <a:ext cx="8989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>
                <a:solidFill>
                  <a:srgbClr val="C00000"/>
                </a:solidFill>
              </a:rPr>
              <a:t>(F)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CaixaDeTexto 40"/>
              <p:cNvSpPr txBox="1"/>
              <p:nvPr/>
            </p:nvSpPr>
            <p:spPr>
              <a:xfrm>
                <a:off x="6528447" y="2509759"/>
                <a:ext cx="1739489" cy="8637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pt-PT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sz="2400" b="0" i="1" smtClean="0">
                                  <a:latin typeface="Cambria Math"/>
                                </a:rPr>
                                <m:t>6</m:t>
                              </m:r>
                            </m:e>
                            <m:sup>
                              <m:r>
                                <a:rPr lang="pt-PT" sz="2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7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36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49</m:t>
                          </m:r>
                        </m:den>
                      </m:f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41" name="CaixaDeTexto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28447" y="2509759"/>
                <a:ext cx="1739489" cy="863763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CaixaDeTexto 41"/>
              <p:cNvSpPr txBox="1"/>
              <p:nvPr/>
            </p:nvSpPr>
            <p:spPr>
              <a:xfrm>
                <a:off x="1108045" y="3952136"/>
                <a:ext cx="183635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</a:rPr>
                            <m:t>1,5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i="1">
                          <a:latin typeface="Cambria Math"/>
                        </a:rPr>
                        <m:t>=</m:t>
                      </m:r>
                      <m:r>
                        <a:rPr lang="pt-PT" sz="2400" b="0" i="1" smtClean="0">
                          <a:latin typeface="Cambria Math"/>
                        </a:rPr>
                        <m:t>2,25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42" name="CaixaDeTexto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8045" y="3952136"/>
                <a:ext cx="1836350" cy="461665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CaixaDeTexto 42"/>
          <p:cNvSpPr txBox="1"/>
          <p:nvPr/>
        </p:nvSpPr>
        <p:spPr>
          <a:xfrm>
            <a:off x="4051849" y="3880380"/>
            <a:ext cx="8989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>
                <a:solidFill>
                  <a:srgbClr val="C00000"/>
                </a:solidFill>
              </a:rPr>
              <a:t>(H)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CaixaDeTexto 43"/>
              <p:cNvSpPr txBox="1"/>
              <p:nvPr/>
            </p:nvSpPr>
            <p:spPr>
              <a:xfrm>
                <a:off x="4277829" y="3654561"/>
                <a:ext cx="2172396" cy="10199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400" b="0" i="1" smtClean="0">
                                      <a:latin typeface="Cambria Math"/>
                                    </a:rPr>
                                    <m:t>9</m:t>
                                  </m:r>
                                </m:num>
                                <m:den>
                                  <m:r>
                                    <a:rPr lang="pt-PT" sz="2400" b="0" i="1" smtClean="0">
                                      <a:latin typeface="Cambria Math"/>
                                    </a:rPr>
                                    <m:t>11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400" i="1">
                              <a:latin typeface="Cambria Math"/>
                            </a:rPr>
                            <m:t>7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t-PT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pt-PT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sz="2400" b="0" i="1" smtClean="0">
                                  <a:latin typeface="Cambria Math"/>
                                </a:rPr>
                                <m:t>9</m:t>
                              </m:r>
                            </m:e>
                            <m:sup>
                              <m:r>
                                <a:rPr lang="pt-PT" sz="2400" b="0" i="1" smtClean="0">
                                  <a:latin typeface="Cambria Math"/>
                                </a:rPr>
                                <m:t>4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pt-PT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sz="2400" b="0" i="1" smtClean="0">
                                  <a:latin typeface="Cambria Math"/>
                                </a:rPr>
                                <m:t>11</m:t>
                              </m:r>
                            </m:e>
                            <m:sup>
                              <m:r>
                                <a:rPr lang="pt-PT" sz="2400" b="0" i="1" smtClean="0">
                                  <a:latin typeface="Cambria Math"/>
                                </a:rPr>
                                <m:t>4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44" name="CaixaDeTexto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7829" y="3654561"/>
                <a:ext cx="2172396" cy="1019959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CaixaDeTexto 44"/>
          <p:cNvSpPr txBox="1"/>
          <p:nvPr/>
        </p:nvSpPr>
        <p:spPr>
          <a:xfrm>
            <a:off x="741928" y="3913620"/>
            <a:ext cx="8989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>
                <a:solidFill>
                  <a:srgbClr val="C00000"/>
                </a:solidFill>
              </a:rPr>
              <a:t>(G)</a:t>
            </a:r>
          </a:p>
        </p:txBody>
      </p:sp>
      <p:sp>
        <p:nvSpPr>
          <p:cNvPr id="46" name="CaixaDeTexto 45"/>
          <p:cNvSpPr txBox="1"/>
          <p:nvPr/>
        </p:nvSpPr>
        <p:spPr>
          <a:xfrm>
            <a:off x="6327393" y="3912481"/>
            <a:ext cx="8989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>
                <a:solidFill>
                  <a:srgbClr val="C00000"/>
                </a:solidFill>
              </a:rPr>
              <a:t>(I)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CaixaDeTexto 46"/>
              <p:cNvSpPr txBox="1"/>
              <p:nvPr/>
            </p:nvSpPr>
            <p:spPr>
              <a:xfrm>
                <a:off x="6570918" y="3623687"/>
                <a:ext cx="2354714" cy="10004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</a:rPr>
                            <m:t>0,01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400" i="1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pt-PT" sz="2400" b="0" i="1" smtClean="0">
                                      <a:latin typeface="Cambria Math"/>
                                    </a:rPr>
                                    <m:t>10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47" name="CaixaDeTexto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70918" y="3623687"/>
                <a:ext cx="2354714" cy="1000402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104229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6" grpId="0" build="p"/>
      <p:bldP spid="16" grpId="0"/>
      <p:bldP spid="17" grpId="0"/>
      <p:bldP spid="18" grpId="0"/>
      <p:bldP spid="23" grpId="0"/>
      <p:bldP spid="25" grpId="0"/>
      <p:bldP spid="26" grpId="0"/>
      <p:bldP spid="24" grpId="0"/>
      <p:bldP spid="37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8" name="CaixaDeTexto 37"/>
              <p:cNvSpPr txBox="1"/>
              <p:nvPr/>
            </p:nvSpPr>
            <p:spPr>
              <a:xfrm>
                <a:off x="4136974" y="2447630"/>
                <a:ext cx="2171476" cy="9930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400" i="1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pt-PT" sz="2400" b="0" i="1" smtClean="0">
                                      <a:latin typeface="Cambria Math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5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t-PT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5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32</m:t>
                          </m:r>
                        </m:den>
                      </m:f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8" name="CaixaDeTexto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6974" y="2447630"/>
                <a:ext cx="2171476" cy="993029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Aplicar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CaixaDeTexto 15"/>
              <p:cNvSpPr txBox="1"/>
              <p:nvPr/>
            </p:nvSpPr>
            <p:spPr>
              <a:xfrm>
                <a:off x="966270" y="1334656"/>
                <a:ext cx="1836350" cy="9951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400" b="0" i="1" smtClean="0">
                                      <a:latin typeface="Cambria Math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pt-PT" sz="2400" b="0" i="1" smtClean="0">
                                      <a:latin typeface="Cambria Math"/>
                                    </a:rPr>
                                    <m:t>3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t-PT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6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9</m:t>
                          </m:r>
                        </m:den>
                      </m:f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6" name="CaixaDeTexto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6270" y="1334656"/>
                <a:ext cx="1836350" cy="995144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CaixaDeTexto 16"/>
          <p:cNvSpPr txBox="1"/>
          <p:nvPr/>
        </p:nvSpPr>
        <p:spPr>
          <a:xfrm>
            <a:off x="4060202" y="1563156"/>
            <a:ext cx="8989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>
                <a:solidFill>
                  <a:srgbClr val="C00000"/>
                </a:solidFill>
              </a:rPr>
              <a:t>(B)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CaixaDeTexto 17"/>
              <p:cNvSpPr txBox="1"/>
              <p:nvPr/>
            </p:nvSpPr>
            <p:spPr>
              <a:xfrm>
                <a:off x="4286182" y="1432873"/>
                <a:ext cx="1647858" cy="7936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5</m:t>
                          </m:r>
                        </m:num>
                        <m:den>
                          <m:sSup>
                            <m:sSupPr>
                              <m:ctrlPr>
                                <a:rPr lang="pt-PT" sz="2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sz="2400" b="0" i="1" smtClean="0">
                                  <a:latin typeface="Cambria Math"/>
                                </a:rPr>
                                <m:t>3</m:t>
                              </m:r>
                            </m:e>
                            <m:sup>
                              <m:r>
                                <a:rPr lang="pt-PT" sz="2400" b="0" i="1" smtClean="0">
                                  <a:latin typeface="Cambria Math"/>
                                </a:rPr>
                                <m:t>4</m:t>
                              </m:r>
                            </m:sup>
                          </m:sSup>
                        </m:den>
                      </m:f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t-PT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5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81</m:t>
                          </m:r>
                        </m:den>
                      </m:f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8" name="CaixaDeTexto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6182" y="1432873"/>
                <a:ext cx="1647858" cy="793679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CaixaDeTexto 22"/>
          <p:cNvSpPr txBox="1"/>
          <p:nvPr/>
        </p:nvSpPr>
        <p:spPr>
          <a:xfrm>
            <a:off x="750281" y="1596396"/>
            <a:ext cx="8989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>
                <a:solidFill>
                  <a:srgbClr val="C00000"/>
                </a:solidFill>
              </a:rPr>
              <a:t>(A)</a:t>
            </a:r>
          </a:p>
        </p:txBody>
      </p:sp>
      <p:sp>
        <p:nvSpPr>
          <p:cNvPr id="25" name="CaixaDeTexto 24"/>
          <p:cNvSpPr txBox="1"/>
          <p:nvPr/>
        </p:nvSpPr>
        <p:spPr>
          <a:xfrm>
            <a:off x="6335746" y="1595257"/>
            <a:ext cx="8989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>
                <a:solidFill>
                  <a:srgbClr val="C00000"/>
                </a:solidFill>
              </a:rPr>
              <a:t>(C)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CaixaDeTexto 25"/>
              <p:cNvSpPr txBox="1"/>
              <p:nvPr/>
            </p:nvSpPr>
            <p:spPr>
              <a:xfrm>
                <a:off x="6661159" y="1606719"/>
                <a:ext cx="17394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</a:rPr>
                            <m:t>0,2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</a:rPr>
                        <m:t>=0,6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6" name="CaixaDeTexto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61159" y="1606719"/>
                <a:ext cx="1739489" cy="46166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CaixaDeTexto 23"/>
              <p:cNvSpPr txBox="1"/>
              <p:nvPr/>
            </p:nvSpPr>
            <p:spPr>
              <a:xfrm>
                <a:off x="888150" y="2456064"/>
                <a:ext cx="3434417" cy="9930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400" b="0" i="1" smtClean="0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pt-PT" sz="2400" b="0" i="1" smtClean="0">
                                      <a:latin typeface="Cambria Math"/>
                                    </a:rPr>
                                    <m:t>10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7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t-PT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10 000 000</m:t>
                          </m:r>
                        </m:den>
                      </m:f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4" name="CaixaDeTexto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8150" y="2456064"/>
                <a:ext cx="3434417" cy="993029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CaixaDeTexto 36"/>
          <p:cNvSpPr txBox="1"/>
          <p:nvPr/>
        </p:nvSpPr>
        <p:spPr>
          <a:xfrm>
            <a:off x="4061122" y="2687097"/>
            <a:ext cx="8989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>
                <a:solidFill>
                  <a:srgbClr val="C00000"/>
                </a:solidFill>
              </a:rPr>
              <a:t>(E)</a:t>
            </a:r>
          </a:p>
        </p:txBody>
      </p:sp>
      <p:sp>
        <p:nvSpPr>
          <p:cNvPr id="39" name="CaixaDeTexto 38"/>
          <p:cNvSpPr txBox="1"/>
          <p:nvPr/>
        </p:nvSpPr>
        <p:spPr>
          <a:xfrm>
            <a:off x="754049" y="2690508"/>
            <a:ext cx="8989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>
                <a:solidFill>
                  <a:srgbClr val="C00000"/>
                </a:solidFill>
              </a:rPr>
              <a:t>(D)</a:t>
            </a:r>
          </a:p>
        </p:txBody>
      </p:sp>
      <p:sp>
        <p:nvSpPr>
          <p:cNvPr id="40" name="CaixaDeTexto 39"/>
          <p:cNvSpPr txBox="1"/>
          <p:nvPr/>
        </p:nvSpPr>
        <p:spPr>
          <a:xfrm>
            <a:off x="6339514" y="2689369"/>
            <a:ext cx="8989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>
                <a:solidFill>
                  <a:srgbClr val="C00000"/>
                </a:solidFill>
              </a:rPr>
              <a:t>(F)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CaixaDeTexto 40"/>
              <p:cNvSpPr txBox="1"/>
              <p:nvPr/>
            </p:nvSpPr>
            <p:spPr>
              <a:xfrm>
                <a:off x="6528447" y="2509759"/>
                <a:ext cx="1739489" cy="8637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pt-PT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sz="2400" b="0" i="1" smtClean="0">
                                  <a:latin typeface="Cambria Math"/>
                                </a:rPr>
                                <m:t>6</m:t>
                              </m:r>
                            </m:e>
                            <m:sup>
                              <m:r>
                                <a:rPr lang="pt-PT" sz="2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7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36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49</m:t>
                          </m:r>
                        </m:den>
                      </m:f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41" name="CaixaDeTexto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28447" y="2509759"/>
                <a:ext cx="1739489" cy="863763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CaixaDeTexto 41"/>
              <p:cNvSpPr txBox="1"/>
              <p:nvPr/>
            </p:nvSpPr>
            <p:spPr>
              <a:xfrm>
                <a:off x="1108045" y="3952136"/>
                <a:ext cx="183635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</a:rPr>
                            <m:t>1,5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i="1">
                          <a:latin typeface="Cambria Math"/>
                        </a:rPr>
                        <m:t>=</m:t>
                      </m:r>
                      <m:r>
                        <a:rPr lang="pt-PT" sz="2400" b="0" i="1" smtClean="0">
                          <a:latin typeface="Cambria Math"/>
                        </a:rPr>
                        <m:t>2,25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42" name="CaixaDeTexto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8045" y="3952136"/>
                <a:ext cx="1836350" cy="461665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CaixaDeTexto 42"/>
          <p:cNvSpPr txBox="1"/>
          <p:nvPr/>
        </p:nvSpPr>
        <p:spPr>
          <a:xfrm>
            <a:off x="4051849" y="3880380"/>
            <a:ext cx="8989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>
                <a:solidFill>
                  <a:srgbClr val="C00000"/>
                </a:solidFill>
              </a:rPr>
              <a:t>(H)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CaixaDeTexto 43"/>
              <p:cNvSpPr txBox="1"/>
              <p:nvPr/>
            </p:nvSpPr>
            <p:spPr>
              <a:xfrm>
                <a:off x="4277829" y="3654561"/>
                <a:ext cx="2172396" cy="10199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400" b="0" i="1" smtClean="0">
                                      <a:latin typeface="Cambria Math"/>
                                    </a:rPr>
                                    <m:t>9</m:t>
                                  </m:r>
                                </m:num>
                                <m:den>
                                  <m:r>
                                    <a:rPr lang="pt-PT" sz="2400" b="0" i="1" smtClean="0">
                                      <a:latin typeface="Cambria Math"/>
                                    </a:rPr>
                                    <m:t>11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400" i="1">
                              <a:latin typeface="Cambria Math"/>
                            </a:rPr>
                            <m:t>7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t-PT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pt-PT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sz="2400" b="0" i="1" smtClean="0">
                                  <a:latin typeface="Cambria Math"/>
                                </a:rPr>
                                <m:t>9</m:t>
                              </m:r>
                            </m:e>
                            <m:sup>
                              <m:r>
                                <a:rPr lang="pt-PT" sz="2400" b="0" i="1" smtClean="0">
                                  <a:latin typeface="Cambria Math"/>
                                </a:rPr>
                                <m:t>4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pt-PT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sz="2400" b="0" i="1" smtClean="0">
                                  <a:latin typeface="Cambria Math"/>
                                </a:rPr>
                                <m:t>11</m:t>
                              </m:r>
                            </m:e>
                            <m:sup>
                              <m:r>
                                <a:rPr lang="pt-PT" sz="2400" b="0" i="1" smtClean="0">
                                  <a:latin typeface="Cambria Math"/>
                                </a:rPr>
                                <m:t>4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44" name="CaixaDeTexto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7829" y="3654561"/>
                <a:ext cx="2172396" cy="1019959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CaixaDeTexto 44"/>
          <p:cNvSpPr txBox="1"/>
          <p:nvPr/>
        </p:nvSpPr>
        <p:spPr>
          <a:xfrm>
            <a:off x="741928" y="3913620"/>
            <a:ext cx="8989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>
                <a:solidFill>
                  <a:srgbClr val="C00000"/>
                </a:solidFill>
              </a:rPr>
              <a:t>(G)</a:t>
            </a:r>
          </a:p>
        </p:txBody>
      </p:sp>
      <p:sp>
        <p:nvSpPr>
          <p:cNvPr id="46" name="CaixaDeTexto 45"/>
          <p:cNvSpPr txBox="1"/>
          <p:nvPr/>
        </p:nvSpPr>
        <p:spPr>
          <a:xfrm>
            <a:off x="6327393" y="3912481"/>
            <a:ext cx="8989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>
                <a:solidFill>
                  <a:srgbClr val="C00000"/>
                </a:solidFill>
              </a:rPr>
              <a:t>(I)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CaixaDeTexto 46"/>
              <p:cNvSpPr txBox="1"/>
              <p:nvPr/>
            </p:nvSpPr>
            <p:spPr>
              <a:xfrm>
                <a:off x="6570918" y="3623687"/>
                <a:ext cx="2354714" cy="10004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</a:rPr>
                            <m:t>0,01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400" i="1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pt-PT" sz="2400" b="0" i="1" smtClean="0">
                                      <a:latin typeface="Cambria Math"/>
                                    </a:rPr>
                                    <m:t>10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47" name="CaixaDeTexto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70918" y="3623687"/>
                <a:ext cx="2354714" cy="1000402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Oval 10"/>
          <p:cNvSpPr/>
          <p:nvPr/>
        </p:nvSpPr>
        <p:spPr>
          <a:xfrm>
            <a:off x="4105916" y="1591636"/>
            <a:ext cx="432000" cy="4320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>
                <a:solidFill>
                  <a:schemeClr val="tx1"/>
                </a:solidFill>
              </a:rPr>
              <a:t>V</a:t>
            </a:r>
          </a:p>
        </p:txBody>
      </p:sp>
      <p:sp>
        <p:nvSpPr>
          <p:cNvPr id="48" name="Oval 47"/>
          <p:cNvSpPr/>
          <p:nvPr/>
        </p:nvSpPr>
        <p:spPr>
          <a:xfrm>
            <a:off x="812491" y="2736578"/>
            <a:ext cx="432000" cy="4320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>
                <a:solidFill>
                  <a:schemeClr val="tx1"/>
                </a:solidFill>
              </a:rPr>
              <a:t>V</a:t>
            </a:r>
          </a:p>
        </p:txBody>
      </p:sp>
      <p:sp>
        <p:nvSpPr>
          <p:cNvPr id="49" name="Oval 48"/>
          <p:cNvSpPr/>
          <p:nvPr/>
        </p:nvSpPr>
        <p:spPr>
          <a:xfrm>
            <a:off x="791302" y="3952136"/>
            <a:ext cx="432000" cy="4320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>
                <a:solidFill>
                  <a:schemeClr val="tx1"/>
                </a:solidFill>
              </a:rPr>
              <a:t>V</a:t>
            </a:r>
          </a:p>
        </p:txBody>
      </p:sp>
      <p:sp>
        <p:nvSpPr>
          <p:cNvPr id="50" name="Oval 49"/>
          <p:cNvSpPr/>
          <p:nvPr/>
        </p:nvSpPr>
        <p:spPr>
          <a:xfrm>
            <a:off x="4098348" y="3914850"/>
            <a:ext cx="432000" cy="4320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>
                <a:solidFill>
                  <a:schemeClr val="tx1"/>
                </a:solidFill>
              </a:rPr>
              <a:t>V</a:t>
            </a:r>
          </a:p>
        </p:txBody>
      </p:sp>
      <p:sp>
        <p:nvSpPr>
          <p:cNvPr id="51" name="Oval 50"/>
          <p:cNvSpPr/>
          <p:nvPr/>
        </p:nvSpPr>
        <p:spPr>
          <a:xfrm>
            <a:off x="807955" y="1610089"/>
            <a:ext cx="432000" cy="43200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>
                <a:solidFill>
                  <a:schemeClr val="tx1"/>
                </a:solidFill>
              </a:rPr>
              <a:t>F</a:t>
            </a:r>
          </a:p>
        </p:txBody>
      </p:sp>
      <p:sp>
        <p:nvSpPr>
          <p:cNvPr id="52" name="Oval 51"/>
          <p:cNvSpPr/>
          <p:nvPr/>
        </p:nvSpPr>
        <p:spPr>
          <a:xfrm>
            <a:off x="6404215" y="1583932"/>
            <a:ext cx="432000" cy="43200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>
                <a:solidFill>
                  <a:schemeClr val="tx1"/>
                </a:solidFill>
              </a:rPr>
              <a:t>F</a:t>
            </a:r>
          </a:p>
        </p:txBody>
      </p:sp>
      <p:sp>
        <p:nvSpPr>
          <p:cNvPr id="53" name="Oval 52"/>
          <p:cNvSpPr/>
          <p:nvPr/>
        </p:nvSpPr>
        <p:spPr>
          <a:xfrm>
            <a:off x="4111126" y="2704156"/>
            <a:ext cx="432000" cy="43200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>
                <a:solidFill>
                  <a:schemeClr val="tx1"/>
                </a:solidFill>
              </a:rPr>
              <a:t>F</a:t>
            </a:r>
          </a:p>
        </p:txBody>
      </p:sp>
      <p:sp>
        <p:nvSpPr>
          <p:cNvPr id="54" name="Oval 53"/>
          <p:cNvSpPr/>
          <p:nvPr/>
        </p:nvSpPr>
        <p:spPr>
          <a:xfrm>
            <a:off x="6376690" y="2714393"/>
            <a:ext cx="432000" cy="43200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>
                <a:solidFill>
                  <a:schemeClr val="tx1"/>
                </a:solidFill>
              </a:rPr>
              <a:t>F</a:t>
            </a:r>
          </a:p>
        </p:txBody>
      </p:sp>
      <p:sp>
        <p:nvSpPr>
          <p:cNvPr id="55" name="Oval 54"/>
          <p:cNvSpPr/>
          <p:nvPr/>
        </p:nvSpPr>
        <p:spPr>
          <a:xfrm>
            <a:off x="6353244" y="3916778"/>
            <a:ext cx="432000" cy="43200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>
                <a:solidFill>
                  <a:schemeClr val="tx1"/>
                </a:solidFill>
              </a:rPr>
              <a:t>F</a:t>
            </a:r>
          </a:p>
        </p:txBody>
      </p:sp>
      <p:sp>
        <p:nvSpPr>
          <p:cNvPr id="31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  <p:graphicFrame>
        <p:nvGraphicFramePr>
          <p:cNvPr id="32" name="Tabela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4144345"/>
              </p:ext>
            </p:extLst>
          </p:nvPr>
        </p:nvGraphicFramePr>
        <p:xfrm>
          <a:off x="539552" y="689640"/>
          <a:ext cx="797821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782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PT" sz="2200" b="1" dirty="0">
                          <a:solidFill>
                            <a:srgbClr val="C00000"/>
                          </a:solidFill>
                        </a:rPr>
                        <a:t>Resolução:</a:t>
                      </a:r>
                      <a:endParaRPr lang="pt-PT" sz="2200" b="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21522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16" grpId="0"/>
      <p:bldP spid="17" grpId="0"/>
      <p:bldP spid="18" grpId="0"/>
      <p:bldP spid="23" grpId="0"/>
      <p:bldP spid="25" grpId="0"/>
      <p:bldP spid="26" grpId="0"/>
      <p:bldP spid="24" grpId="0"/>
      <p:bldP spid="37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11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Aplicar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CaixaDeTexto 15"/>
              <p:cNvSpPr txBox="1"/>
              <p:nvPr/>
            </p:nvSpPr>
            <p:spPr>
              <a:xfrm>
                <a:off x="966270" y="1334656"/>
                <a:ext cx="1836350" cy="9951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400" b="0" i="1" smtClean="0">
                                      <a:latin typeface="Cambria Math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pt-PT" sz="2400" b="0" i="1" smtClean="0">
                                      <a:latin typeface="Cambria Math"/>
                                    </a:rPr>
                                    <m:t>3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t-PT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6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9</m:t>
                          </m:r>
                        </m:den>
                      </m:f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6" name="CaixaDeTexto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6270" y="1334656"/>
                <a:ext cx="1836350" cy="995144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CaixaDeTexto 22"/>
          <p:cNvSpPr txBox="1"/>
          <p:nvPr/>
        </p:nvSpPr>
        <p:spPr>
          <a:xfrm>
            <a:off x="750281" y="1596396"/>
            <a:ext cx="8989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>
                <a:solidFill>
                  <a:srgbClr val="C00000"/>
                </a:solidFill>
              </a:rPr>
              <a:t>(A)</a:t>
            </a:r>
          </a:p>
        </p:txBody>
      </p:sp>
      <p:sp>
        <p:nvSpPr>
          <p:cNvPr id="51" name="Oval 50"/>
          <p:cNvSpPr/>
          <p:nvPr/>
        </p:nvSpPr>
        <p:spPr>
          <a:xfrm>
            <a:off x="807955" y="1610089"/>
            <a:ext cx="432000" cy="43200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>
                <a:solidFill>
                  <a:schemeClr val="tx1"/>
                </a:solidFill>
              </a:rPr>
              <a:t>F</a:t>
            </a:r>
          </a:p>
        </p:txBody>
      </p:sp>
      <p:grpSp>
        <p:nvGrpSpPr>
          <p:cNvPr id="31" name="Grupo 30"/>
          <p:cNvGrpSpPr/>
          <p:nvPr/>
        </p:nvGrpSpPr>
        <p:grpSpPr>
          <a:xfrm>
            <a:off x="1314782" y="2564904"/>
            <a:ext cx="592922" cy="1039701"/>
            <a:chOff x="4442216" y="2160827"/>
            <a:chExt cx="592922" cy="4096987"/>
          </a:xfrm>
        </p:grpSpPr>
        <p:cxnSp>
          <p:nvCxnSpPr>
            <p:cNvPr id="32" name="Conexão recta 31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Conexão recta 32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Conexão recta 33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ângulo 1"/>
              <p:cNvSpPr/>
              <p:nvPr/>
            </p:nvSpPr>
            <p:spPr>
              <a:xfrm>
                <a:off x="1323922" y="2590881"/>
                <a:ext cx="1233992" cy="9951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400" i="1">
                                      <a:latin typeface="Cambria Math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pt-PT" sz="2400" i="1">
                                      <a:latin typeface="Cambria Math"/>
                                    </a:rPr>
                                    <m:t>3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400" i="1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pt-PT" sz="2400" i="1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" name="Rectângulo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23922" y="2590881"/>
                <a:ext cx="1233992" cy="995144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ângulo 2"/>
              <p:cNvSpPr/>
              <p:nvPr/>
            </p:nvSpPr>
            <p:spPr>
              <a:xfrm>
                <a:off x="2394392" y="2696980"/>
                <a:ext cx="593432" cy="78489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i="1">
                              <a:latin typeface="Cambria Math"/>
                            </a:rPr>
                            <m:t>8</m:t>
                          </m:r>
                        </m:num>
                        <m:den>
                          <m:r>
                            <a:rPr lang="pt-PT" sz="2400" i="1">
                              <a:latin typeface="Cambria Math"/>
                            </a:rPr>
                            <m:t>27</m:t>
                          </m:r>
                        </m:den>
                      </m:f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" name="Rectângulo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4392" y="2696980"/>
                <a:ext cx="593432" cy="78489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CaixaDeTexto 55"/>
              <p:cNvSpPr txBox="1"/>
              <p:nvPr/>
            </p:nvSpPr>
            <p:spPr>
              <a:xfrm>
                <a:off x="5013904" y="1606719"/>
                <a:ext cx="17394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</a:rPr>
                            <m:t>0,2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</a:rPr>
                        <m:t>=0,6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56" name="CaixaDeTexto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3904" y="1606719"/>
                <a:ext cx="1739489" cy="46166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7" name="Oval 56"/>
          <p:cNvSpPr/>
          <p:nvPr/>
        </p:nvSpPr>
        <p:spPr>
          <a:xfrm>
            <a:off x="4716016" y="1583932"/>
            <a:ext cx="432000" cy="43200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>
                <a:solidFill>
                  <a:schemeClr val="tx1"/>
                </a:solidFill>
              </a:rPr>
              <a:t>F</a:t>
            </a:r>
          </a:p>
        </p:txBody>
      </p:sp>
      <p:grpSp>
        <p:nvGrpSpPr>
          <p:cNvPr id="58" name="Grupo 57"/>
          <p:cNvGrpSpPr/>
          <p:nvPr/>
        </p:nvGrpSpPr>
        <p:grpSpPr>
          <a:xfrm>
            <a:off x="5131206" y="2567176"/>
            <a:ext cx="592922" cy="1039701"/>
            <a:chOff x="4442216" y="2160827"/>
            <a:chExt cx="592922" cy="4096987"/>
          </a:xfrm>
        </p:grpSpPr>
        <p:cxnSp>
          <p:nvCxnSpPr>
            <p:cNvPr id="59" name="Conexão recta 58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Conexão recta 59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Conexão recta 60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ângulo 4"/>
              <p:cNvSpPr/>
              <p:nvPr/>
            </p:nvSpPr>
            <p:spPr>
              <a:xfrm>
                <a:off x="5160235" y="2836521"/>
                <a:ext cx="1113253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i="1">
                              <a:latin typeface="Cambria Math"/>
                            </a:rPr>
                            <m:t>0,2</m:t>
                          </m:r>
                        </m:e>
                        <m:sup>
                          <m:r>
                            <a:rPr lang="pt-PT" sz="2400" i="1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pt-PT" sz="2400" i="1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5" name="Rectângulo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60235" y="2836521"/>
                <a:ext cx="1113253" cy="46166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/>
              <p:cNvSpPr txBox="1"/>
              <p:nvPr/>
            </p:nvSpPr>
            <p:spPr>
              <a:xfrm>
                <a:off x="6065000" y="2836521"/>
                <a:ext cx="103481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0,008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7" name="CaixaDeTexto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65000" y="2836521"/>
                <a:ext cx="1034816" cy="461665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CaixaDeTexto 61"/>
              <p:cNvSpPr txBox="1"/>
              <p:nvPr/>
            </p:nvSpPr>
            <p:spPr>
              <a:xfrm>
                <a:off x="952736" y="3948139"/>
                <a:ext cx="2171476" cy="9930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400" i="1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pt-PT" sz="2400" b="0" i="1" smtClean="0">
                                      <a:latin typeface="Cambria Math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5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t-PT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5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32</m:t>
                          </m:r>
                        </m:den>
                      </m:f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62" name="CaixaDeTexto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2736" y="3948139"/>
                <a:ext cx="2171476" cy="993029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3" name="Oval 62"/>
          <p:cNvSpPr/>
          <p:nvPr/>
        </p:nvSpPr>
        <p:spPr>
          <a:xfrm>
            <a:off x="858648" y="4204665"/>
            <a:ext cx="432000" cy="43200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>
                <a:solidFill>
                  <a:schemeClr val="tx1"/>
                </a:solidFill>
              </a:rPr>
              <a:t>F</a:t>
            </a:r>
          </a:p>
        </p:txBody>
      </p:sp>
      <p:grpSp>
        <p:nvGrpSpPr>
          <p:cNvPr id="64" name="Grupo 63"/>
          <p:cNvGrpSpPr/>
          <p:nvPr/>
        </p:nvGrpSpPr>
        <p:grpSpPr>
          <a:xfrm>
            <a:off x="1314224" y="5108187"/>
            <a:ext cx="592922" cy="1039701"/>
            <a:chOff x="4442216" y="2160827"/>
            <a:chExt cx="592922" cy="4096987"/>
          </a:xfrm>
        </p:grpSpPr>
        <p:cxnSp>
          <p:nvCxnSpPr>
            <p:cNvPr id="65" name="Conexão recta 64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Conexão recta 65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Conexão recta 66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8" name="CaixaDeTexto 67"/>
              <p:cNvSpPr txBox="1"/>
              <p:nvPr/>
            </p:nvSpPr>
            <p:spPr>
              <a:xfrm>
                <a:off x="1323922" y="5131522"/>
                <a:ext cx="1367186" cy="10004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400" i="1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pt-PT" sz="2400" b="0" i="1" smtClean="0">
                                      <a:latin typeface="Cambria Math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5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68" name="CaixaDeTexto 6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23922" y="5131522"/>
                <a:ext cx="1367186" cy="1000402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ângulo 8"/>
              <p:cNvSpPr/>
              <p:nvPr/>
            </p:nvSpPr>
            <p:spPr>
              <a:xfrm>
                <a:off x="2451328" y="5236993"/>
                <a:ext cx="593432" cy="79367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pt-PT" sz="2400" i="1">
                              <a:latin typeface="Cambria Math"/>
                            </a:rPr>
                            <m:t>32</m:t>
                          </m:r>
                        </m:den>
                      </m:f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9" name="Rectângu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51328" y="5236993"/>
                <a:ext cx="593432" cy="793679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CaixaDeTexto 68"/>
              <p:cNvSpPr txBox="1"/>
              <p:nvPr/>
            </p:nvSpPr>
            <p:spPr>
              <a:xfrm>
                <a:off x="5160235" y="4005397"/>
                <a:ext cx="1439491" cy="8637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pt-PT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sz="2400" b="0" i="1" smtClean="0">
                                  <a:latin typeface="Cambria Math"/>
                                </a:rPr>
                                <m:t>6</m:t>
                              </m:r>
                            </m:e>
                            <m:sup>
                              <m:r>
                                <a:rPr lang="pt-PT" sz="2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7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36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49</m:t>
                          </m:r>
                        </m:den>
                      </m:f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69" name="CaixaDeTexto 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60235" y="4005397"/>
                <a:ext cx="1439491" cy="863763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0" name="Oval 69"/>
          <p:cNvSpPr/>
          <p:nvPr/>
        </p:nvSpPr>
        <p:spPr>
          <a:xfrm>
            <a:off x="4708480" y="4210031"/>
            <a:ext cx="432000" cy="43200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>
                <a:solidFill>
                  <a:schemeClr val="tx1"/>
                </a:solidFill>
              </a:rPr>
              <a:t>F</a:t>
            </a:r>
          </a:p>
        </p:txBody>
      </p:sp>
      <p:grpSp>
        <p:nvGrpSpPr>
          <p:cNvPr id="71" name="Grupo 70"/>
          <p:cNvGrpSpPr/>
          <p:nvPr/>
        </p:nvGrpSpPr>
        <p:grpSpPr>
          <a:xfrm>
            <a:off x="5133478" y="5100651"/>
            <a:ext cx="592922" cy="1039701"/>
            <a:chOff x="4442216" y="2160827"/>
            <a:chExt cx="592922" cy="4096987"/>
          </a:xfrm>
        </p:grpSpPr>
        <p:cxnSp>
          <p:nvCxnSpPr>
            <p:cNvPr id="72" name="Conexão recta 71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Conexão recta 72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Conexão recta 73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5" name="CaixaDeTexto 74"/>
              <p:cNvSpPr txBox="1"/>
              <p:nvPr/>
            </p:nvSpPr>
            <p:spPr>
              <a:xfrm>
                <a:off x="5131207" y="5201950"/>
                <a:ext cx="933793" cy="8637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pt-PT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sz="2400" b="0" i="1" smtClean="0">
                                  <a:latin typeface="Cambria Math"/>
                                </a:rPr>
                                <m:t>6</m:t>
                              </m:r>
                            </m:e>
                            <m:sup>
                              <m:r>
                                <a:rPr lang="pt-PT" sz="2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7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75" name="CaixaDeTexto 7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31207" y="5201950"/>
                <a:ext cx="933793" cy="863763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aixaDeTexto 19"/>
              <p:cNvSpPr txBox="1"/>
              <p:nvPr/>
            </p:nvSpPr>
            <p:spPr>
              <a:xfrm>
                <a:off x="5776968" y="5266519"/>
                <a:ext cx="883264" cy="7838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36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7</m:t>
                          </m:r>
                        </m:den>
                      </m:f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0" name="CaixaDeTexto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6968" y="5266519"/>
                <a:ext cx="883264" cy="783804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  <p:graphicFrame>
        <p:nvGraphicFramePr>
          <p:cNvPr id="38" name="Tabela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8471899"/>
              </p:ext>
            </p:extLst>
          </p:nvPr>
        </p:nvGraphicFramePr>
        <p:xfrm>
          <a:off x="539552" y="689640"/>
          <a:ext cx="797821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782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PT" sz="2200" b="1" dirty="0">
                          <a:solidFill>
                            <a:srgbClr val="C00000"/>
                          </a:solidFill>
                        </a:rPr>
                        <a:t>Resolução:</a:t>
                      </a:r>
                      <a:endParaRPr lang="pt-PT" sz="2200" b="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29287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6" grpId="0"/>
      <p:bldP spid="57" grpId="0" animBg="1"/>
      <p:bldP spid="5" grpId="0"/>
      <p:bldP spid="7" grpId="0"/>
      <p:bldP spid="62" grpId="0"/>
      <p:bldP spid="63" grpId="0" animBg="1"/>
      <p:bldP spid="68" grpId="0"/>
      <p:bldP spid="9" grpId="0"/>
      <p:bldP spid="69" grpId="0"/>
      <p:bldP spid="70" grpId="0" animBg="1"/>
      <p:bldP spid="75" grpId="0"/>
      <p:bldP spid="2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Aplicar</a:t>
            </a:r>
          </a:p>
        </p:txBody>
      </p:sp>
      <p:grpSp>
        <p:nvGrpSpPr>
          <p:cNvPr id="31" name="Grupo 30"/>
          <p:cNvGrpSpPr/>
          <p:nvPr/>
        </p:nvGrpSpPr>
        <p:grpSpPr>
          <a:xfrm>
            <a:off x="1314782" y="2564904"/>
            <a:ext cx="592922" cy="1039701"/>
            <a:chOff x="4442216" y="2160827"/>
            <a:chExt cx="592922" cy="4096987"/>
          </a:xfrm>
        </p:grpSpPr>
        <p:cxnSp>
          <p:nvCxnSpPr>
            <p:cNvPr id="32" name="Conexão recta 31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Conexão recta 32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Conexão recta 33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ângulo 1"/>
              <p:cNvSpPr/>
              <p:nvPr/>
            </p:nvSpPr>
            <p:spPr>
              <a:xfrm>
                <a:off x="1323922" y="2817160"/>
                <a:ext cx="128317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i="1">
                              <a:latin typeface="Cambria Math"/>
                            </a:rPr>
                            <m:t>0,01</m:t>
                          </m:r>
                        </m:e>
                        <m:sup>
                          <m:r>
                            <a:rPr lang="pt-PT" sz="2400" i="1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" name="Rectângulo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23922" y="2817160"/>
                <a:ext cx="1283172" cy="461665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ângulo 2"/>
              <p:cNvSpPr/>
              <p:nvPr/>
            </p:nvSpPr>
            <p:spPr>
              <a:xfrm>
                <a:off x="2394392" y="2519556"/>
                <a:ext cx="1259127" cy="9951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400" i="1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pt-PT" sz="2400" i="1">
                                      <a:latin typeface="Cambria Math"/>
                                    </a:rPr>
                                    <m:t>1</m:t>
                                  </m:r>
                                  <m:r>
                                    <a:rPr lang="pt-PT" sz="2400" b="0" i="1" smtClean="0">
                                      <a:latin typeface="Cambria Math"/>
                                    </a:rPr>
                                    <m:t>0</m:t>
                                  </m:r>
                                  <m:r>
                                    <a:rPr lang="pt-PT" sz="2400" i="1">
                                      <a:latin typeface="Cambria Math"/>
                                    </a:rPr>
                                    <m:t>0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400" i="1">
                              <a:latin typeface="Cambria Math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" name="Rectângulo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4392" y="2519556"/>
                <a:ext cx="1259127" cy="995144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CaixaDeTexto 36"/>
              <p:cNvSpPr txBox="1"/>
              <p:nvPr/>
            </p:nvSpPr>
            <p:spPr>
              <a:xfrm>
                <a:off x="1111848" y="1340768"/>
                <a:ext cx="2354714" cy="10004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</a:rPr>
                            <m:t>0,01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400" i="1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pt-PT" sz="2400" b="0" i="1" smtClean="0">
                                      <a:latin typeface="Cambria Math"/>
                                    </a:rPr>
                                    <m:t>10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7" name="CaixaDeTexto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1848" y="1340768"/>
                <a:ext cx="2354714" cy="100040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Oval 37"/>
          <p:cNvSpPr/>
          <p:nvPr/>
        </p:nvSpPr>
        <p:spPr>
          <a:xfrm>
            <a:off x="825934" y="1633859"/>
            <a:ext cx="432000" cy="43200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>
                <a:solidFill>
                  <a:schemeClr val="tx1"/>
                </a:solidFill>
              </a:rPr>
              <a:t>F</a:t>
            </a:r>
          </a:p>
        </p:txBody>
      </p:sp>
      <p:sp>
        <p:nvSpPr>
          <p:cNvPr id="12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  <p:graphicFrame>
        <p:nvGraphicFramePr>
          <p:cNvPr id="13" name="Tabela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8471899"/>
              </p:ext>
            </p:extLst>
          </p:nvPr>
        </p:nvGraphicFramePr>
        <p:xfrm>
          <a:off x="539552" y="689640"/>
          <a:ext cx="797821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782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PT" sz="2200" b="1" dirty="0">
                          <a:solidFill>
                            <a:srgbClr val="C00000"/>
                          </a:solidFill>
                        </a:rPr>
                        <a:t>Resolução:</a:t>
                      </a:r>
                      <a:endParaRPr lang="pt-PT" sz="2200" b="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93948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37" grpId="0"/>
      <p:bldP spid="3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ixaDeTexto 5"/>
              <p:cNvSpPr txBox="1"/>
              <p:nvPr/>
            </p:nvSpPr>
            <p:spPr>
              <a:xfrm>
                <a:off x="467543" y="692696"/>
                <a:ext cx="8064896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6. </a:t>
                </a:r>
                <a:r>
                  <a:rPr lang="pt-PT" sz="2400" b="1" dirty="0">
                    <a:solidFill>
                      <a:srgbClr val="002060"/>
                    </a:solidFill>
                  </a:rPr>
                  <a:t>Identifica, em cada uma das igualdades seguintes, o valor de </a:t>
                </a:r>
                <a14:m>
                  <m:oMath xmlns:m="http://schemas.openxmlformats.org/officeDocument/2006/math">
                    <m:r>
                      <a:rPr lang="pt-PT" sz="2400" b="1" i="1" dirty="0">
                        <a:solidFill>
                          <a:srgbClr val="002060"/>
                        </a:solidFill>
                        <a:latin typeface="Cambria Math"/>
                      </a:rPr>
                      <m:t>𝒂</m:t>
                    </m:r>
                  </m:oMath>
                </a14:m>
                <a:r>
                  <a:rPr lang="pt-PT" sz="2400" b="1" dirty="0">
                    <a:solidFill>
                      <a:srgbClr val="002060"/>
                    </a:solidFill>
                  </a:rPr>
                  <a:t>. </a:t>
                </a:r>
                <a:endParaRPr lang="pt-PT" sz="10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6" name="CaixaDeTexto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3" y="692696"/>
                <a:ext cx="8064896" cy="830997"/>
              </a:xfrm>
              <a:prstGeom prst="rect">
                <a:avLst/>
              </a:prstGeom>
              <a:blipFill rotWithShape="1">
                <a:blip r:embed="rId2"/>
                <a:stretch>
                  <a:fillRect l="-1209" t="-5882" r="-1134" b="-16176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Aplicar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CaixaDeTexto 15"/>
              <p:cNvSpPr txBox="1"/>
              <p:nvPr/>
            </p:nvSpPr>
            <p:spPr>
              <a:xfrm>
                <a:off x="911678" y="1825984"/>
                <a:ext cx="1836350" cy="4658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</a:rPr>
                            <m:t>𝑎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5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</a:rPr>
                        <m:t>=1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6" name="CaixaDeTexto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1678" y="1825984"/>
                <a:ext cx="1836350" cy="465833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CaixaDeTexto 16"/>
          <p:cNvSpPr txBox="1"/>
          <p:nvPr/>
        </p:nvSpPr>
        <p:spPr>
          <a:xfrm>
            <a:off x="3009306" y="1836116"/>
            <a:ext cx="8989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>
                <a:solidFill>
                  <a:srgbClr val="C00000"/>
                </a:solidFill>
              </a:rPr>
              <a:t>6.2.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CaixaDeTexto 17"/>
              <p:cNvSpPr txBox="1"/>
              <p:nvPr/>
            </p:nvSpPr>
            <p:spPr>
              <a:xfrm>
                <a:off x="3435447" y="1828945"/>
                <a:ext cx="2205880" cy="4658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i="1">
                              <a:latin typeface="Cambria Math"/>
                            </a:rPr>
                            <m:t>𝑎</m:t>
                          </m:r>
                        </m:e>
                        <m:sup>
                          <m:r>
                            <a:rPr lang="pt-PT" sz="2400" i="1">
                              <a:latin typeface="Cambria Math"/>
                            </a:rPr>
                            <m:t>5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</a:rPr>
                        <m:t>=100 000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8" name="CaixaDeTexto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35447" y="1828945"/>
                <a:ext cx="2205880" cy="465833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CaixaDeTexto 22"/>
          <p:cNvSpPr txBox="1"/>
          <p:nvPr/>
        </p:nvSpPr>
        <p:spPr>
          <a:xfrm>
            <a:off x="750281" y="1828412"/>
            <a:ext cx="8989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>
                <a:solidFill>
                  <a:srgbClr val="C00000"/>
                </a:solidFill>
              </a:rPr>
              <a:t>6.1.</a:t>
            </a:r>
          </a:p>
        </p:txBody>
      </p:sp>
      <p:sp>
        <p:nvSpPr>
          <p:cNvPr id="25" name="CaixaDeTexto 24"/>
          <p:cNvSpPr txBox="1"/>
          <p:nvPr/>
        </p:nvSpPr>
        <p:spPr>
          <a:xfrm>
            <a:off x="6021842" y="1827273"/>
            <a:ext cx="8989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>
                <a:solidFill>
                  <a:srgbClr val="C00000"/>
                </a:solidFill>
              </a:rPr>
              <a:t>6.3.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CaixaDeTexto 23"/>
              <p:cNvSpPr txBox="1"/>
              <p:nvPr/>
            </p:nvSpPr>
            <p:spPr>
              <a:xfrm>
                <a:off x="970038" y="2729024"/>
                <a:ext cx="1804105" cy="786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i="1">
                              <a:latin typeface="Cambria Math"/>
                            </a:rPr>
                            <m:t>𝑎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t-PT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64</m:t>
                          </m:r>
                        </m:den>
                      </m:f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4" name="CaixaDeTexto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0038" y="2729024"/>
                <a:ext cx="1804105" cy="786177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CaixaDeTexto 36"/>
          <p:cNvSpPr txBox="1"/>
          <p:nvPr/>
        </p:nvSpPr>
        <p:spPr>
          <a:xfrm>
            <a:off x="3005240" y="2919113"/>
            <a:ext cx="8989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>
                <a:solidFill>
                  <a:srgbClr val="C00000"/>
                </a:solidFill>
              </a:rPr>
              <a:t>6.5.</a:t>
            </a:r>
          </a:p>
        </p:txBody>
      </p:sp>
      <p:sp>
        <p:nvSpPr>
          <p:cNvPr id="39" name="CaixaDeTexto 38"/>
          <p:cNvSpPr txBox="1"/>
          <p:nvPr/>
        </p:nvSpPr>
        <p:spPr>
          <a:xfrm>
            <a:off x="740401" y="2922524"/>
            <a:ext cx="8989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>
                <a:solidFill>
                  <a:srgbClr val="C00000"/>
                </a:solidFill>
              </a:rPr>
              <a:t>6.4</a:t>
            </a:r>
          </a:p>
        </p:txBody>
      </p:sp>
      <p:sp>
        <p:nvSpPr>
          <p:cNvPr id="40" name="CaixaDeTexto 39"/>
          <p:cNvSpPr txBox="1"/>
          <p:nvPr/>
        </p:nvSpPr>
        <p:spPr>
          <a:xfrm>
            <a:off x="6011962" y="2921385"/>
            <a:ext cx="8989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>
                <a:solidFill>
                  <a:srgbClr val="C00000"/>
                </a:solidFill>
              </a:rPr>
              <a:t>6.6.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CaixaDeTexto 40"/>
              <p:cNvSpPr txBox="1"/>
              <p:nvPr/>
            </p:nvSpPr>
            <p:spPr>
              <a:xfrm>
                <a:off x="6255487" y="2700831"/>
                <a:ext cx="1739489" cy="786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i="1">
                              <a:latin typeface="Cambria Math"/>
                            </a:rPr>
                            <m:t>𝑎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1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35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41</m:t>
                          </m:r>
                        </m:den>
                      </m:f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41" name="CaixaDeTexto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55487" y="2700831"/>
                <a:ext cx="1739489" cy="786177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CaixaDeTexto 31"/>
              <p:cNvSpPr txBox="1"/>
              <p:nvPr/>
            </p:nvSpPr>
            <p:spPr>
              <a:xfrm>
                <a:off x="6335520" y="1803921"/>
                <a:ext cx="2205880" cy="4658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i="1">
                              <a:latin typeface="Cambria Math"/>
                            </a:rPr>
                            <m:t>𝑎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4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</a:rPr>
                        <m:t>=0,0001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2" name="CaixaDeTexto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35520" y="1803921"/>
                <a:ext cx="2205880" cy="465833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CaixaDeTexto 32"/>
              <p:cNvSpPr txBox="1"/>
              <p:nvPr/>
            </p:nvSpPr>
            <p:spPr>
              <a:xfrm>
                <a:off x="3404978" y="2717648"/>
                <a:ext cx="1490995" cy="786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i="1">
                              <a:latin typeface="Cambria Math"/>
                            </a:rPr>
                            <m:t>𝑎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4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t-PT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16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81</m:t>
                          </m:r>
                        </m:den>
                      </m:f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3" name="CaixaDeTexto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04978" y="2717648"/>
                <a:ext cx="1490995" cy="786177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1833197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16" grpId="0"/>
      <p:bldP spid="17" grpId="0"/>
      <p:bldP spid="18" grpId="0"/>
      <p:bldP spid="23" grpId="0"/>
      <p:bldP spid="25" grpId="0"/>
      <p:bldP spid="24" grpId="0"/>
      <p:bldP spid="37" grpId="0"/>
      <p:bldP spid="39" grpId="0"/>
      <p:bldP spid="40" grpId="0"/>
      <p:bldP spid="41" grpId="0"/>
      <p:bldP spid="32" grpId="0"/>
      <p:bldP spid="3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Aplicar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CaixaDeTexto 15"/>
              <p:cNvSpPr txBox="1"/>
              <p:nvPr/>
            </p:nvSpPr>
            <p:spPr>
              <a:xfrm>
                <a:off x="911678" y="1506112"/>
                <a:ext cx="1836350" cy="4658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</a:rPr>
                            <m:t>𝑎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5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</a:rPr>
                        <m:t>=1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6" name="CaixaDeTexto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1678" y="1506112"/>
                <a:ext cx="1836350" cy="465833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CaixaDeTexto 22"/>
          <p:cNvSpPr txBox="1"/>
          <p:nvPr/>
        </p:nvSpPr>
        <p:spPr>
          <a:xfrm>
            <a:off x="750281" y="1508540"/>
            <a:ext cx="8989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>
                <a:solidFill>
                  <a:srgbClr val="C00000"/>
                </a:solidFill>
              </a:rPr>
              <a:t>6.1.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ângulo 1"/>
              <p:cNvSpPr/>
              <p:nvPr/>
            </p:nvSpPr>
            <p:spPr>
              <a:xfrm>
                <a:off x="1295870" y="2106252"/>
                <a:ext cx="1067965" cy="648072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𝑎</m:t>
                      </m:r>
                      <m:r>
                        <a:rPr lang="pt-PT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=1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" name="Rectângulo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5870" y="2106252"/>
                <a:ext cx="1067965" cy="64807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CaixaDeTexto 18"/>
          <p:cNvSpPr txBox="1"/>
          <p:nvPr/>
        </p:nvSpPr>
        <p:spPr>
          <a:xfrm>
            <a:off x="3009306" y="1516244"/>
            <a:ext cx="8989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>
                <a:solidFill>
                  <a:srgbClr val="C00000"/>
                </a:solidFill>
              </a:rPr>
              <a:t>6.2.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aixaDeTexto 19"/>
              <p:cNvSpPr txBox="1"/>
              <p:nvPr/>
            </p:nvSpPr>
            <p:spPr>
              <a:xfrm>
                <a:off x="3435447" y="1509073"/>
                <a:ext cx="2205880" cy="4658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i="1">
                              <a:latin typeface="Cambria Math"/>
                            </a:rPr>
                            <m:t>𝑎</m:t>
                          </m:r>
                        </m:e>
                        <m:sup>
                          <m:r>
                            <a:rPr lang="pt-PT" sz="2400" i="1">
                              <a:latin typeface="Cambria Math"/>
                            </a:rPr>
                            <m:t>5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</a:rPr>
                        <m:t>=100 000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0" name="CaixaDeTexto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35447" y="1509073"/>
                <a:ext cx="2205880" cy="465833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ângulo 20"/>
              <p:cNvSpPr/>
              <p:nvPr/>
            </p:nvSpPr>
            <p:spPr>
              <a:xfrm>
                <a:off x="3864075" y="2122172"/>
                <a:ext cx="1283989" cy="648072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𝑎</m:t>
                      </m:r>
                      <m:r>
                        <a:rPr lang="pt-PT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=1</m:t>
                      </m:r>
                      <m:r>
                        <a:rPr lang="pt-PT" sz="2400" b="0" i="0" smtClean="0">
                          <a:solidFill>
                            <a:schemeClr val="tx1"/>
                          </a:solidFill>
                          <a:latin typeface="Cambria Math"/>
                        </a:rPr>
                        <m:t>0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1" name="Rectângulo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64075" y="2122172"/>
                <a:ext cx="1283989" cy="64807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CaixaDeTexto 21"/>
          <p:cNvSpPr txBox="1"/>
          <p:nvPr/>
        </p:nvSpPr>
        <p:spPr>
          <a:xfrm>
            <a:off x="6021842" y="1507401"/>
            <a:ext cx="8989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>
                <a:solidFill>
                  <a:srgbClr val="C00000"/>
                </a:solidFill>
              </a:rPr>
              <a:t>6.3.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CaixaDeTexto 25"/>
              <p:cNvSpPr txBox="1"/>
              <p:nvPr/>
            </p:nvSpPr>
            <p:spPr>
              <a:xfrm>
                <a:off x="6335520" y="1484049"/>
                <a:ext cx="2205880" cy="4658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i="1">
                              <a:latin typeface="Cambria Math"/>
                            </a:rPr>
                            <m:t>𝑎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4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</a:rPr>
                        <m:t>=0,0001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6" name="CaixaDeTexto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35520" y="1484049"/>
                <a:ext cx="2205880" cy="465833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ângulo 26"/>
              <p:cNvSpPr/>
              <p:nvPr/>
            </p:nvSpPr>
            <p:spPr>
              <a:xfrm>
                <a:off x="6888411" y="2151740"/>
                <a:ext cx="1283989" cy="648072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𝑎</m:t>
                      </m:r>
                      <m:r>
                        <a:rPr lang="pt-PT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r>
                        <a:rPr lang="pt-PT" sz="2400" b="0" i="0" smtClean="0">
                          <a:solidFill>
                            <a:schemeClr val="tx1"/>
                          </a:solidFill>
                          <a:latin typeface="Cambria Math"/>
                        </a:rPr>
                        <m:t>0,1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7" name="Rectângulo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88411" y="2151740"/>
                <a:ext cx="1283989" cy="64807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CaixaDeTexto 27"/>
              <p:cNvSpPr txBox="1"/>
              <p:nvPr/>
            </p:nvSpPr>
            <p:spPr>
              <a:xfrm>
                <a:off x="970038" y="3050608"/>
                <a:ext cx="1804105" cy="786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i="1">
                              <a:latin typeface="Cambria Math"/>
                            </a:rPr>
                            <m:t>𝑎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t-PT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64</m:t>
                          </m:r>
                        </m:den>
                      </m:f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8" name="CaixaDeTexto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0038" y="3050608"/>
                <a:ext cx="1804105" cy="786177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CaixaDeTexto 28"/>
          <p:cNvSpPr txBox="1"/>
          <p:nvPr/>
        </p:nvSpPr>
        <p:spPr>
          <a:xfrm>
            <a:off x="740401" y="3244108"/>
            <a:ext cx="8989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>
                <a:solidFill>
                  <a:srgbClr val="C00000"/>
                </a:solidFill>
              </a:rPr>
              <a:t>6.4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ângulo 29"/>
              <p:cNvSpPr/>
              <p:nvPr/>
            </p:nvSpPr>
            <p:spPr>
              <a:xfrm>
                <a:off x="1284494" y="3973224"/>
                <a:ext cx="1067965" cy="864096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𝑎</m:t>
                      </m:r>
                      <m:r>
                        <a:rPr lang="pt-PT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0" name="Rectângulo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4494" y="3973224"/>
                <a:ext cx="1067965" cy="864096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CaixaDeTexto 30"/>
          <p:cNvSpPr txBox="1"/>
          <p:nvPr/>
        </p:nvSpPr>
        <p:spPr>
          <a:xfrm>
            <a:off x="3005240" y="3230848"/>
            <a:ext cx="8989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>
                <a:solidFill>
                  <a:srgbClr val="C00000"/>
                </a:solidFill>
              </a:rPr>
              <a:t>6.5.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CaixaDeTexto 33"/>
              <p:cNvSpPr txBox="1"/>
              <p:nvPr/>
            </p:nvSpPr>
            <p:spPr>
              <a:xfrm>
                <a:off x="3404978" y="3029383"/>
                <a:ext cx="1490995" cy="786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i="1">
                              <a:latin typeface="Cambria Math"/>
                            </a:rPr>
                            <m:t>𝑎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4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t-PT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16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81</m:t>
                          </m:r>
                        </m:den>
                      </m:f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4" name="CaixaDeTexto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04978" y="3029383"/>
                <a:ext cx="1490995" cy="786177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ângulo 34"/>
              <p:cNvSpPr/>
              <p:nvPr/>
            </p:nvSpPr>
            <p:spPr>
              <a:xfrm>
                <a:off x="3877723" y="3989144"/>
                <a:ext cx="1067965" cy="864096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𝑎</m:t>
                      </m:r>
                      <m:r>
                        <a:rPr lang="pt-PT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5" name="Rectângulo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77723" y="3989144"/>
                <a:ext cx="1067965" cy="864096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CaixaDeTexto 35"/>
          <p:cNvSpPr txBox="1"/>
          <p:nvPr/>
        </p:nvSpPr>
        <p:spPr>
          <a:xfrm>
            <a:off x="6011962" y="3257473"/>
            <a:ext cx="8989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>
                <a:solidFill>
                  <a:srgbClr val="C00000"/>
                </a:solidFill>
              </a:rPr>
              <a:t>6.6.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CaixaDeTexto 37"/>
              <p:cNvSpPr txBox="1"/>
              <p:nvPr/>
            </p:nvSpPr>
            <p:spPr>
              <a:xfrm>
                <a:off x="6255487" y="3036919"/>
                <a:ext cx="1739489" cy="786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i="1">
                              <a:latin typeface="Cambria Math"/>
                            </a:rPr>
                            <m:t>𝑎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1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35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41</m:t>
                          </m:r>
                        </m:den>
                      </m:f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8" name="CaixaDeTexto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55487" y="3036919"/>
                <a:ext cx="1739489" cy="786177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ângulo 41"/>
              <p:cNvSpPr/>
              <p:nvPr/>
            </p:nvSpPr>
            <p:spPr>
              <a:xfrm>
                <a:off x="6896016" y="4005064"/>
                <a:ext cx="1276384" cy="864096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𝑎</m:t>
                      </m:r>
                      <m:r>
                        <a:rPr lang="pt-PT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35</m:t>
                          </m:r>
                        </m:num>
                        <m:den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41</m:t>
                          </m:r>
                        </m:den>
                      </m:f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42" name="Rectângulo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96016" y="4005064"/>
                <a:ext cx="1276384" cy="864096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  <p:graphicFrame>
        <p:nvGraphicFramePr>
          <p:cNvPr id="25" name="Tabela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8471899"/>
              </p:ext>
            </p:extLst>
          </p:nvPr>
        </p:nvGraphicFramePr>
        <p:xfrm>
          <a:off x="539552" y="689640"/>
          <a:ext cx="797821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782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PT" sz="2200" b="1" dirty="0">
                          <a:solidFill>
                            <a:srgbClr val="C00000"/>
                          </a:solidFill>
                        </a:rPr>
                        <a:t>Resolução:</a:t>
                      </a:r>
                      <a:endParaRPr lang="pt-PT" sz="2200" b="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39649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3" grpId="0"/>
      <p:bldP spid="2" grpId="0" animBg="1"/>
      <p:bldP spid="19" grpId="0"/>
      <p:bldP spid="20" grpId="0"/>
      <p:bldP spid="21" grpId="0" animBg="1"/>
      <p:bldP spid="22" grpId="0"/>
      <p:bldP spid="26" grpId="0"/>
      <p:bldP spid="27" grpId="0" animBg="1"/>
      <p:bldP spid="28" grpId="0"/>
      <p:bldP spid="29" grpId="0"/>
      <p:bldP spid="30" grpId="0" animBg="1"/>
      <p:bldP spid="31" grpId="0"/>
      <p:bldP spid="34" grpId="0"/>
      <p:bldP spid="35" grpId="0" animBg="1"/>
      <p:bldP spid="36" grpId="0"/>
      <p:bldP spid="38" grpId="0"/>
      <p:bldP spid="42" grpId="0" animBg="1"/>
    </p:bldLst>
  </p:timing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5775</TotalTime>
  <Words>736</Words>
  <Application>Microsoft Office PowerPoint</Application>
  <PresentationFormat>On-screen Show (4:3)</PresentationFormat>
  <Paragraphs>304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Calibri</vt:lpstr>
      <vt:lpstr>Cambria Math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 ano da Morte de Ricardo Reis, José Saramago</dc:title>
  <dc:creator>Maria João Sousa Pereira</dc:creator>
  <cp:lastModifiedBy>Ângela Maia</cp:lastModifiedBy>
  <cp:revision>337</cp:revision>
  <dcterms:created xsi:type="dcterms:W3CDTF">2016-09-17T09:49:10Z</dcterms:created>
  <dcterms:modified xsi:type="dcterms:W3CDTF">2017-06-13T09:04:30Z</dcterms:modified>
</cp:coreProperties>
</file>