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91" r:id="rId2"/>
    <p:sldId id="293" r:id="rId3"/>
    <p:sldId id="296" r:id="rId4"/>
    <p:sldId id="297" r:id="rId5"/>
    <p:sldId id="298" r:id="rId6"/>
    <p:sldId id="295" r:id="rId7"/>
    <p:sldId id="299" r:id="rId8"/>
    <p:sldId id="300" r:id="rId9"/>
    <p:sldId id="301" r:id="rId10"/>
    <p:sldId id="302" r:id="rId11"/>
    <p:sldId id="303" r:id="rId12"/>
    <p:sldId id="304" r:id="rId13"/>
    <p:sldId id="305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6CA7AB"/>
    <a:srgbClr val="EFF7F5"/>
    <a:srgbClr val="CEE4DE"/>
    <a:srgbClr val="E9F3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29-05-2017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635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5900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25025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0.png"/><Relationship Id="rId26" Type="http://schemas.openxmlformats.org/officeDocument/2006/relationships/image" Target="../media/image12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34" Type="http://schemas.openxmlformats.org/officeDocument/2006/relationships/image" Target="../media/image25.png"/><Relationship Id="rId7" Type="http://schemas.openxmlformats.org/officeDocument/2006/relationships/image" Target="../media/image9.png"/><Relationship Id="rId25" Type="http://schemas.openxmlformats.org/officeDocument/2006/relationships/image" Target="../media/image11.png"/><Relationship Id="rId33" Type="http://schemas.openxmlformats.org/officeDocument/2006/relationships/image" Target="../media/image19.png"/><Relationship Id="rId2" Type="http://schemas.openxmlformats.org/officeDocument/2006/relationships/image" Target="../media/image4.png"/><Relationship Id="rId20" Type="http://schemas.openxmlformats.org/officeDocument/2006/relationships/image" Target="../media/image22.png"/><Relationship Id="rId29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24" Type="http://schemas.openxmlformats.org/officeDocument/2006/relationships/image" Target="../media/image26.png"/><Relationship Id="rId32" Type="http://schemas.openxmlformats.org/officeDocument/2006/relationships/image" Target="../media/image18.png"/><Relationship Id="rId5" Type="http://schemas.openxmlformats.org/officeDocument/2006/relationships/image" Target="../media/image7.png"/><Relationship Id="rId23" Type="http://schemas.openxmlformats.org/officeDocument/2006/relationships/image" Target="../media/image10.png"/><Relationship Id="rId28" Type="http://schemas.openxmlformats.org/officeDocument/2006/relationships/image" Target="../media/image14.png"/><Relationship Id="rId19" Type="http://schemas.openxmlformats.org/officeDocument/2006/relationships/image" Target="../media/image21.png"/><Relationship Id="rId31" Type="http://schemas.openxmlformats.org/officeDocument/2006/relationships/image" Target="../media/image17.png"/><Relationship Id="rId4" Type="http://schemas.openxmlformats.org/officeDocument/2006/relationships/image" Target="../media/image6.png"/><Relationship Id="rId22" Type="http://schemas.openxmlformats.org/officeDocument/2006/relationships/image" Target="../media/image24.png"/><Relationship Id="rId27" Type="http://schemas.openxmlformats.org/officeDocument/2006/relationships/image" Target="../media/image13.png"/><Relationship Id="rId30" Type="http://schemas.openxmlformats.org/officeDocument/2006/relationships/image" Target="../media/image16.png"/><Relationship Id="rId35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3.png"/><Relationship Id="rId39" Type="http://schemas.openxmlformats.org/officeDocument/2006/relationships/image" Target="../media/image47.png"/><Relationship Id="rId3" Type="http://schemas.openxmlformats.org/officeDocument/2006/relationships/image" Target="../media/image28.png"/><Relationship Id="rId34" Type="http://schemas.openxmlformats.org/officeDocument/2006/relationships/image" Target="../media/image38.png"/><Relationship Id="rId42" Type="http://schemas.openxmlformats.org/officeDocument/2006/relationships/image" Target="../media/image50.png"/><Relationship Id="rId7" Type="http://schemas.openxmlformats.org/officeDocument/2006/relationships/image" Target="../media/image32.png"/><Relationship Id="rId17" Type="http://schemas.openxmlformats.org/officeDocument/2006/relationships/image" Target="../media/image43.png"/><Relationship Id="rId33" Type="http://schemas.openxmlformats.org/officeDocument/2006/relationships/image" Target="../media/image37.png"/><Relationship Id="rId38" Type="http://schemas.openxmlformats.org/officeDocument/2006/relationships/image" Target="../media/image46.png"/><Relationship Id="rId46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2.png"/><Relationship Id="rId29" Type="http://schemas.openxmlformats.org/officeDocument/2006/relationships/image" Target="../media/image34.png"/><Relationship Id="rId41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32" Type="http://schemas.openxmlformats.org/officeDocument/2006/relationships/image" Target="../media/image36.png"/><Relationship Id="rId37" Type="http://schemas.openxmlformats.org/officeDocument/2006/relationships/image" Target="../media/image44.png"/><Relationship Id="rId40" Type="http://schemas.openxmlformats.org/officeDocument/2006/relationships/image" Target="../media/image48.png"/><Relationship Id="rId45" Type="http://schemas.openxmlformats.org/officeDocument/2006/relationships/image" Target="../media/image55.png"/><Relationship Id="rId5" Type="http://schemas.openxmlformats.org/officeDocument/2006/relationships/image" Target="../media/image30.png"/><Relationship Id="rId15" Type="http://schemas.openxmlformats.org/officeDocument/2006/relationships/image" Target="../media/image41.png"/><Relationship Id="rId28" Type="http://schemas.openxmlformats.org/officeDocument/2006/relationships/image" Target="../media/image54.png"/><Relationship Id="rId36" Type="http://schemas.openxmlformats.org/officeDocument/2006/relationships/image" Target="../media/image40.png"/><Relationship Id="rId19" Type="http://schemas.openxmlformats.org/officeDocument/2006/relationships/image" Target="../media/image45.png"/><Relationship Id="rId31" Type="http://schemas.openxmlformats.org/officeDocument/2006/relationships/image" Target="../media/image35.png"/><Relationship Id="rId44" Type="http://schemas.openxmlformats.org/officeDocument/2006/relationships/image" Target="../media/image52.png"/><Relationship Id="rId4" Type="http://schemas.openxmlformats.org/officeDocument/2006/relationships/image" Target="../media/image29.png"/><Relationship Id="rId27" Type="http://schemas.openxmlformats.org/officeDocument/2006/relationships/image" Target="../media/image53.png"/><Relationship Id="rId30" Type="http://schemas.openxmlformats.org/officeDocument/2006/relationships/image" Target="../media/image56.png"/><Relationship Id="rId35" Type="http://schemas.openxmlformats.org/officeDocument/2006/relationships/image" Target="../media/image39.png"/><Relationship Id="rId43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81.png"/><Relationship Id="rId39" Type="http://schemas.openxmlformats.org/officeDocument/2006/relationships/image" Target="../media/image97.png"/><Relationship Id="rId51" Type="http://schemas.openxmlformats.org/officeDocument/2006/relationships/image" Target="../media/image86.png"/><Relationship Id="rId21" Type="http://schemas.openxmlformats.org/officeDocument/2006/relationships/image" Target="../media/image84.png"/><Relationship Id="rId42" Type="http://schemas.openxmlformats.org/officeDocument/2006/relationships/image" Target="../media/image73.png"/><Relationship Id="rId47" Type="http://schemas.openxmlformats.org/officeDocument/2006/relationships/image" Target="../media/image78.png"/><Relationship Id="rId50" Type="http://schemas.openxmlformats.org/officeDocument/2006/relationships/image" Target="../media/image85.png"/><Relationship Id="rId55" Type="http://schemas.openxmlformats.org/officeDocument/2006/relationships/image" Target="../media/image90.png"/><Relationship Id="rId63" Type="http://schemas.openxmlformats.org/officeDocument/2006/relationships/image" Target="../media/image100.png"/><Relationship Id="rId7" Type="http://schemas.openxmlformats.org/officeDocument/2006/relationships/image" Target="../media/image70.png"/><Relationship Id="rId38" Type="http://schemas.openxmlformats.org/officeDocument/2006/relationships/image" Target="../media/image96.png"/><Relationship Id="rId46" Type="http://schemas.openxmlformats.org/officeDocument/2006/relationships/image" Target="../media/image77.png"/><Relationship Id="rId59" Type="http://schemas.openxmlformats.org/officeDocument/2006/relationships/image" Target="../media/image94.png"/><Relationship Id="rId2" Type="http://schemas.openxmlformats.org/officeDocument/2006/relationships/image" Target="../media/image66.png"/><Relationship Id="rId20" Type="http://schemas.openxmlformats.org/officeDocument/2006/relationships/image" Target="../media/image83.png"/><Relationship Id="rId41" Type="http://schemas.openxmlformats.org/officeDocument/2006/relationships/image" Target="../media/image72.png"/><Relationship Id="rId54" Type="http://schemas.openxmlformats.org/officeDocument/2006/relationships/image" Target="../media/image89.png"/><Relationship Id="rId6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40" Type="http://schemas.openxmlformats.org/officeDocument/2006/relationships/image" Target="../media/image71.png"/><Relationship Id="rId45" Type="http://schemas.openxmlformats.org/officeDocument/2006/relationships/image" Target="../media/image76.png"/><Relationship Id="rId53" Type="http://schemas.openxmlformats.org/officeDocument/2006/relationships/image" Target="../media/image88.png"/><Relationship Id="rId58" Type="http://schemas.openxmlformats.org/officeDocument/2006/relationships/image" Target="../media/image93.png"/><Relationship Id="rId5" Type="http://schemas.openxmlformats.org/officeDocument/2006/relationships/image" Target="../media/image68.png"/><Relationship Id="rId49" Type="http://schemas.openxmlformats.org/officeDocument/2006/relationships/image" Target="../media/image80.png"/><Relationship Id="rId57" Type="http://schemas.openxmlformats.org/officeDocument/2006/relationships/image" Target="../media/image92.png"/><Relationship Id="rId61" Type="http://schemas.openxmlformats.org/officeDocument/2006/relationships/image" Target="../media/image98.png"/><Relationship Id="rId19" Type="http://schemas.openxmlformats.org/officeDocument/2006/relationships/image" Target="../media/image82.png"/><Relationship Id="rId44" Type="http://schemas.openxmlformats.org/officeDocument/2006/relationships/image" Target="../media/image75.png"/><Relationship Id="rId52" Type="http://schemas.openxmlformats.org/officeDocument/2006/relationships/image" Target="../media/image87.png"/><Relationship Id="rId60" Type="http://schemas.openxmlformats.org/officeDocument/2006/relationships/image" Target="../media/image95.png"/><Relationship Id="rId4" Type="http://schemas.openxmlformats.org/officeDocument/2006/relationships/image" Target="../media/image67.png"/><Relationship Id="rId43" Type="http://schemas.openxmlformats.org/officeDocument/2006/relationships/image" Target="../media/image74.png"/><Relationship Id="rId48" Type="http://schemas.openxmlformats.org/officeDocument/2006/relationships/image" Target="../media/image79.png"/><Relationship Id="rId56" Type="http://schemas.openxmlformats.org/officeDocument/2006/relationships/image" Target="../media/image91.png"/><Relationship Id="rId64" Type="http://schemas.openxmlformats.org/officeDocument/2006/relationships/image" Target="../media/image10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0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10.png"/><Relationship Id="rId7" Type="http://schemas.openxmlformats.org/officeDocument/2006/relationships/image" Target="../media/image112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0.png"/><Relationship Id="rId5" Type="http://schemas.openxmlformats.org/officeDocument/2006/relationships/image" Target="../media/image1100.png"/><Relationship Id="rId4" Type="http://schemas.openxmlformats.org/officeDocument/2006/relationships/image" Target="../media/image111.png"/><Relationship Id="rId9" Type="http://schemas.openxmlformats.org/officeDocument/2006/relationships/image" Target="../media/image1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6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12" Type="http://schemas.openxmlformats.org/officeDocument/2006/relationships/image" Target="../media/image125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0.png"/><Relationship Id="rId11" Type="http://schemas.openxmlformats.org/officeDocument/2006/relationships/image" Target="../media/image107.png"/><Relationship Id="rId5" Type="http://schemas.openxmlformats.org/officeDocument/2006/relationships/image" Target="../media/image11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6" y="2132856"/>
            <a:ext cx="4366529" cy="938719"/>
          </a:xfrm>
        </p:spPr>
        <p:txBody>
          <a:bodyPr/>
          <a:lstStyle/>
          <a:p>
            <a:r>
              <a:rPr lang="pt-PT" sz="2400" dirty="0"/>
              <a:t>Novo MSI6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4006489" cy="397032"/>
          </a:xfrm>
        </p:spPr>
        <p:txBody>
          <a:bodyPr/>
          <a:lstStyle/>
          <a:p>
            <a:r>
              <a:rPr lang="pt-PT" dirty="0"/>
              <a:t>Multiplicação de Potências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ângulo 46"/>
          <p:cNvSpPr/>
          <p:nvPr/>
        </p:nvSpPr>
        <p:spPr>
          <a:xfrm>
            <a:off x="3455876" y="2237631"/>
            <a:ext cx="1521219" cy="5413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611561" y="908720"/>
            <a:ext cx="7848872" cy="55446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2" descr="C:\Users\Susana\Desktop\Areal\tarefa_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44" y="598216"/>
            <a:ext cx="1054800" cy="767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/>
          <p:cNvSpPr txBox="1"/>
          <p:nvPr/>
        </p:nvSpPr>
        <p:spPr>
          <a:xfrm>
            <a:off x="602830" y="1311151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Multiplicação de potências com a mesma base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11559" y="1772816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Recorrendo à definição de potência de expoente natural, calcula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563888" y="2275711"/>
                <a:ext cx="1289158" cy="438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2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275711"/>
                <a:ext cx="1289158" cy="43858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25532" y="3319040"/>
                <a:ext cx="2016224" cy="438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latin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200" b="1" i="1" smtClean="0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𝟑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32" y="3319040"/>
                <a:ext cx="2016224" cy="438582"/>
              </a:xfrm>
              <a:prstGeom prst="rect">
                <a:avLst/>
              </a:prstGeom>
              <a:blipFill rotWithShape="1">
                <a:blip r:embed="rId4"/>
                <a:stretch>
                  <a:fillRect l="-30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2048226" y="3319039"/>
                <a:ext cx="504405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   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        </m:t>
                          </m:r>
                        </m:e>
                      </m:d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        ×        ×        </m:t>
                          </m:r>
                        </m:e>
                      </m:d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8226" y="3319039"/>
                <a:ext cx="5044053" cy="4308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1633644" y="3759423"/>
                <a:ext cx="495458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=        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644" y="3759423"/>
                <a:ext cx="4954580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1622992" y="4225652"/>
                <a:ext cx="3927709" cy="550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/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992" y="4225652"/>
                <a:ext cx="3927709" cy="55085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ixaDeTexto 26"/>
          <p:cNvSpPr txBox="1"/>
          <p:nvPr/>
        </p:nvSpPr>
        <p:spPr>
          <a:xfrm>
            <a:off x="637737" y="2708920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Para isso, completa:</a:t>
            </a:r>
          </a:p>
        </p:txBody>
      </p:sp>
      <p:sp>
        <p:nvSpPr>
          <p:cNvPr id="39" name="Rectângulo 38"/>
          <p:cNvSpPr/>
          <p:nvPr/>
        </p:nvSpPr>
        <p:spPr>
          <a:xfrm>
            <a:off x="2319348" y="4221088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ângulo 39"/>
              <p:cNvSpPr/>
              <p:nvPr/>
            </p:nvSpPr>
            <p:spPr>
              <a:xfrm>
                <a:off x="2293479" y="4160946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â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479" y="4160946"/>
                <a:ext cx="327309" cy="33428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ângulo 40"/>
          <p:cNvSpPr/>
          <p:nvPr/>
        </p:nvSpPr>
        <p:spPr>
          <a:xfrm>
            <a:off x="1963495" y="435165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1964259" y="4328089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4259" y="4328089"/>
                <a:ext cx="360040" cy="334287"/>
              </a:xfrm>
              <a:prstGeom prst="rect">
                <a:avLst/>
              </a:prstGeom>
              <a:blipFill rotWithShape="1">
                <a:blip r:embed="rId19"/>
                <a:stretch>
                  <a:fillRect l="-5085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CaixaDeTexto 47"/>
          <p:cNvSpPr txBox="1"/>
          <p:nvPr/>
        </p:nvSpPr>
        <p:spPr>
          <a:xfrm>
            <a:off x="611558" y="4869160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Então: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ixaDeTexto 48"/>
              <p:cNvSpPr txBox="1"/>
              <p:nvPr/>
            </p:nvSpPr>
            <p:spPr>
              <a:xfrm>
                <a:off x="2825752" y="5433689"/>
                <a:ext cx="1502509" cy="438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9" name="CaixaDe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752" y="5433689"/>
                <a:ext cx="1502509" cy="438582"/>
              </a:xfrm>
              <a:prstGeom prst="rect">
                <a:avLst/>
              </a:prstGeom>
              <a:blipFill rotWithShape="1">
                <a:blip r:embed="rId20"/>
                <a:stretch>
                  <a:fillRect l="-4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ixaDeTexto 51"/>
              <p:cNvSpPr txBox="1"/>
              <p:nvPr/>
            </p:nvSpPr>
            <p:spPr>
              <a:xfrm>
                <a:off x="4127364" y="5433282"/>
                <a:ext cx="138074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              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</a:rPr>
                        <m:t> 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2" name="CaixaDeTexto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364" y="5433282"/>
                <a:ext cx="1380740" cy="430887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/>
              <p:cNvSpPr txBox="1"/>
              <p:nvPr/>
            </p:nvSpPr>
            <p:spPr>
              <a:xfrm>
                <a:off x="5283721" y="5433689"/>
                <a:ext cx="530174" cy="443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3" name="CaixaDeTexto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3721" y="5433689"/>
                <a:ext cx="530174" cy="443583"/>
              </a:xfrm>
              <a:prstGeom prst="rect">
                <a:avLst/>
              </a:prstGeom>
              <a:blipFill rotWithShape="1">
                <a:blip r:embed="rId22"/>
                <a:stretch>
                  <a:fillRect l="-114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ângulo 53"/>
          <p:cNvSpPr/>
          <p:nvPr/>
        </p:nvSpPr>
        <p:spPr>
          <a:xfrm>
            <a:off x="4367851" y="5365355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5" name="Rectângulo 54"/>
          <p:cNvSpPr/>
          <p:nvPr/>
        </p:nvSpPr>
        <p:spPr>
          <a:xfrm>
            <a:off x="4824056" y="5367208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ângulo 55"/>
              <p:cNvSpPr/>
              <p:nvPr/>
            </p:nvSpPr>
            <p:spPr>
              <a:xfrm>
                <a:off x="4369920" y="5365355"/>
                <a:ext cx="252001" cy="229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ângulo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920" y="5365355"/>
                <a:ext cx="252001" cy="229824"/>
              </a:xfrm>
              <a:prstGeom prst="rect">
                <a:avLst/>
              </a:prstGeom>
              <a:blipFill rotWithShape="1">
                <a:blip r:embed="rId23"/>
                <a:stretch>
                  <a:fillRect l="-4878"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aixaDeTexto 56"/>
              <p:cNvSpPr txBox="1"/>
              <p:nvPr/>
            </p:nvSpPr>
            <p:spPr>
              <a:xfrm>
                <a:off x="4530636" y="5308178"/>
                <a:ext cx="2703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57" name="CaixaDeTexto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636" y="5308178"/>
                <a:ext cx="270389" cy="369332"/>
              </a:xfrm>
              <a:prstGeom prst="rect">
                <a:avLst/>
              </a:prstGeom>
              <a:blipFill rotWithShape="1">
                <a:blip r:embed="rId24"/>
                <a:stretch>
                  <a:fillRect r="-2444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ângulo 57"/>
              <p:cNvSpPr/>
              <p:nvPr/>
            </p:nvSpPr>
            <p:spPr>
              <a:xfrm>
                <a:off x="4825432" y="5365355"/>
                <a:ext cx="224088" cy="2276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Rectângulo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5432" y="5365355"/>
                <a:ext cx="224088" cy="227635"/>
              </a:xfrm>
              <a:prstGeom prst="rect">
                <a:avLst/>
              </a:prstGeom>
              <a:blipFill rotWithShape="1">
                <a:blip r:embed="rId25"/>
                <a:stretch>
                  <a:fillRect l="-13889" b="-81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ângulo 37"/>
          <p:cNvSpPr/>
          <p:nvPr/>
        </p:nvSpPr>
        <p:spPr>
          <a:xfrm>
            <a:off x="2359623" y="338145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Rectângulo 42"/>
          <p:cNvSpPr/>
          <p:nvPr/>
        </p:nvSpPr>
        <p:spPr>
          <a:xfrm>
            <a:off x="3049985" y="338209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Rectângulo 43"/>
          <p:cNvSpPr/>
          <p:nvPr/>
        </p:nvSpPr>
        <p:spPr>
          <a:xfrm>
            <a:off x="4142463" y="3371939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Rectângulo 44"/>
          <p:cNvSpPr/>
          <p:nvPr/>
        </p:nvSpPr>
        <p:spPr>
          <a:xfrm>
            <a:off x="4800763" y="3376193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Rectângulo 45"/>
          <p:cNvSpPr/>
          <p:nvPr/>
        </p:nvSpPr>
        <p:spPr>
          <a:xfrm>
            <a:off x="5486959" y="338146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2370733" y="3348608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733" y="3348608"/>
                <a:ext cx="360040" cy="334287"/>
              </a:xfrm>
              <a:prstGeom prst="rect">
                <a:avLst/>
              </a:prstGeom>
              <a:blipFill rotWithShape="1">
                <a:blip r:embed="rId26"/>
                <a:stretch>
                  <a:fillRect l="-6780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3033663" y="3353382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663" y="3353382"/>
                <a:ext cx="396044" cy="334287"/>
              </a:xfrm>
              <a:prstGeom prst="rect">
                <a:avLst/>
              </a:prstGeom>
              <a:blipFill rotWithShape="1">
                <a:blip r:embed="rId27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4123662" y="3341523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662" y="3341523"/>
                <a:ext cx="396044" cy="334287"/>
              </a:xfrm>
              <a:prstGeom prst="rect">
                <a:avLst/>
              </a:prstGeom>
              <a:blipFill rotWithShape="1">
                <a:blip r:embed="rId28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4765742" y="3356930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5742" y="3356930"/>
                <a:ext cx="435648" cy="334287"/>
              </a:xfrm>
              <a:prstGeom prst="rect">
                <a:avLst/>
              </a:prstGeom>
              <a:blipFill rotWithShape="1">
                <a:blip r:embed="rId29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5434310" y="3348459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310" y="3348459"/>
                <a:ext cx="435648" cy="334287"/>
              </a:xfrm>
              <a:prstGeom prst="rect">
                <a:avLst/>
              </a:prstGeom>
              <a:blipFill rotWithShape="1">
                <a:blip r:embed="rId30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ângulo 49"/>
          <p:cNvSpPr/>
          <p:nvPr/>
        </p:nvSpPr>
        <p:spPr>
          <a:xfrm>
            <a:off x="2048226" y="382184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1" name="Rectângulo 50"/>
          <p:cNvSpPr/>
          <p:nvPr/>
        </p:nvSpPr>
        <p:spPr>
          <a:xfrm>
            <a:off x="2732351" y="381679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9" name="Rectângulo 58"/>
          <p:cNvSpPr/>
          <p:nvPr/>
        </p:nvSpPr>
        <p:spPr>
          <a:xfrm>
            <a:off x="3400538" y="3823596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Rectângulo 59"/>
          <p:cNvSpPr/>
          <p:nvPr/>
        </p:nvSpPr>
        <p:spPr>
          <a:xfrm>
            <a:off x="4084663" y="381855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2" name="Rectângulo 61"/>
          <p:cNvSpPr/>
          <p:nvPr/>
        </p:nvSpPr>
        <p:spPr>
          <a:xfrm>
            <a:off x="4818774" y="3826323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2013467" y="3788708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467" y="3788708"/>
                <a:ext cx="360040" cy="334287"/>
              </a:xfrm>
              <a:prstGeom prst="rect">
                <a:avLst/>
              </a:prstGeom>
              <a:blipFill rotWithShape="1">
                <a:blip r:embed="rId31"/>
                <a:stretch>
                  <a:fillRect l="-5085"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2733547" y="3793482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547" y="3793482"/>
                <a:ext cx="396044" cy="334287"/>
              </a:xfrm>
              <a:prstGeom prst="rect">
                <a:avLst/>
              </a:prstGeom>
              <a:blipFill rotWithShape="1">
                <a:blip r:embed="rId32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3383024" y="3781623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024" y="3781623"/>
                <a:ext cx="396044" cy="334287"/>
              </a:xfrm>
              <a:prstGeom prst="rect">
                <a:avLst/>
              </a:prstGeom>
              <a:blipFill rotWithShape="1">
                <a:blip r:embed="rId33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4053804" y="3797030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3804" y="3797030"/>
                <a:ext cx="435648" cy="334287"/>
              </a:xfrm>
              <a:prstGeom prst="rect">
                <a:avLst/>
              </a:prstGeom>
              <a:blipFill rotWithShape="1">
                <a:blip r:embed="rId34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4769997" y="3788559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997" y="3788559"/>
                <a:ext cx="435648" cy="334287"/>
              </a:xfrm>
              <a:prstGeom prst="rect">
                <a:avLst/>
              </a:prstGeom>
              <a:blipFill rotWithShape="1">
                <a:blip r:embed="rId35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730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1" grpId="0" animBg="1"/>
      <p:bldP spid="13" grpId="0"/>
      <p:bldP spid="14" grpId="0"/>
      <p:bldP spid="15" grpId="0"/>
      <p:bldP spid="17" grpId="0"/>
      <p:bldP spid="18" grpId="0"/>
      <p:bldP spid="21" grpId="0"/>
      <p:bldP spid="24" grpId="0"/>
      <p:bldP spid="27" grpId="0"/>
      <p:bldP spid="39" grpId="0" animBg="1"/>
      <p:bldP spid="40" grpId="0"/>
      <p:bldP spid="41" grpId="0" animBg="1"/>
      <p:bldP spid="42" grpId="0"/>
      <p:bldP spid="48" grpId="0"/>
      <p:bldP spid="49" grpId="0"/>
      <p:bldP spid="52" grpId="0"/>
      <p:bldP spid="53" grpId="0"/>
      <p:bldP spid="54" grpId="0" animBg="1"/>
      <p:bldP spid="55" grpId="0" animBg="1"/>
      <p:bldP spid="56" grpId="0"/>
      <p:bldP spid="57" grpId="0"/>
      <p:bldP spid="58" grpId="0"/>
      <p:bldP spid="38" grpId="0" animBg="1"/>
      <p:bldP spid="43" grpId="0" animBg="1"/>
      <p:bldP spid="44" grpId="0" animBg="1"/>
      <p:bldP spid="45" grpId="0" animBg="1"/>
      <p:bldP spid="46" grpId="0" animBg="1"/>
      <p:bldP spid="28" grpId="0"/>
      <p:bldP spid="29" grpId="0"/>
      <p:bldP spid="30" grpId="0"/>
      <p:bldP spid="31" grpId="0"/>
      <p:bldP spid="32" grpId="0"/>
      <p:bldP spid="50" grpId="0" animBg="1"/>
      <p:bldP spid="51" grpId="0" animBg="1"/>
      <p:bldP spid="59" grpId="0" animBg="1"/>
      <p:bldP spid="60" grpId="0" animBg="1"/>
      <p:bldP spid="62" grpId="0" animBg="1"/>
      <p:bldP spid="33" grpId="0"/>
      <p:bldP spid="34" grpId="0"/>
      <p:bldP spid="35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CaixaDeTexto 47"/>
          <p:cNvSpPr txBox="1"/>
          <p:nvPr/>
        </p:nvSpPr>
        <p:spPr>
          <a:xfrm>
            <a:off x="825542" y="5024268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Então: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1369878" y="3759324"/>
                <a:ext cx="547247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        ×        ×        </m:t>
                        </m:r>
                      </m:e>
                    </m:d>
                  </m:oMath>
                </a14:m>
                <a:r>
                  <a:rPr lang="pt-PT" sz="22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d>
                      <m:d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        ×        ×        </m:t>
                        </m:r>
                      </m:e>
                    </m:d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878" y="3759324"/>
                <a:ext cx="5472470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611561" y="908720"/>
            <a:ext cx="7848872" cy="55446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602830" y="1311151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Potência de potência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611559" y="1772816"/>
            <a:ext cx="7776865" cy="986483"/>
            <a:chOff x="611559" y="1772816"/>
            <a:chExt cx="7776865" cy="986483"/>
          </a:xfrm>
        </p:grpSpPr>
        <p:sp>
          <p:nvSpPr>
            <p:cNvPr id="47" name="Rectângulo 46"/>
            <p:cNvSpPr/>
            <p:nvPr/>
          </p:nvSpPr>
          <p:spPr>
            <a:xfrm>
              <a:off x="3441157" y="2217920"/>
              <a:ext cx="1521219" cy="5413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611559" y="1772816"/>
              <a:ext cx="77768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2200" dirty="0">
                  <a:solidFill>
                    <a:srgbClr val="FF0000"/>
                  </a:solidFill>
                </a:rPr>
                <a:t>1. </a:t>
              </a:r>
              <a:r>
                <a:rPr lang="pt-PT" sz="2200" dirty="0"/>
                <a:t>Recorrendo à definição de potência de expoente natural, calcula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563888" y="2275711"/>
                <a:ext cx="128915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275711"/>
                <a:ext cx="1289158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25532" y="3319040"/>
                <a:ext cx="128432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32" y="3319040"/>
                <a:ext cx="1284328" cy="4308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1700626" y="3319039"/>
                <a:ext cx="504405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        ×        ×</m:t>
                              </m:r>
                              <m:r>
                                <a:rPr lang="pt-PT" sz="2200" b="0" i="1" smtClean="0">
                                  <a:latin typeface="Cambria Math"/>
                                  <a:ea typeface="Cambria Math"/>
                                </a:rPr>
                                <m:t>        </m:t>
                              </m:r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626" y="3319039"/>
                <a:ext cx="5044053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1372838" y="4602755"/>
                <a:ext cx="3927709" cy="550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/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838" y="4602755"/>
                <a:ext cx="3927709" cy="55085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ixaDeTexto 26"/>
          <p:cNvSpPr txBox="1"/>
          <p:nvPr/>
        </p:nvSpPr>
        <p:spPr>
          <a:xfrm>
            <a:off x="637737" y="2710081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Para isso, completa: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ixaDeTexto 48"/>
              <p:cNvSpPr txBox="1"/>
              <p:nvPr/>
            </p:nvSpPr>
            <p:spPr>
              <a:xfrm>
                <a:off x="2716180" y="5433282"/>
                <a:ext cx="114638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9" name="CaixaDe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6180" y="5433282"/>
                <a:ext cx="1146385" cy="43088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ixaDeTexto 51"/>
              <p:cNvSpPr txBox="1"/>
              <p:nvPr/>
            </p:nvSpPr>
            <p:spPr>
              <a:xfrm>
                <a:off x="3705961" y="5433282"/>
                <a:ext cx="154936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         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</a:rPr>
                        <m:t>    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2" name="CaixaDeTexto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961" y="5433282"/>
                <a:ext cx="1549368" cy="430887"/>
              </a:xfrm>
              <a:prstGeom prst="rect">
                <a:avLst/>
              </a:prstGeom>
              <a:blipFill rotWithShape="1">
                <a:blip r:embed="rId16"/>
                <a:stretch>
                  <a:fillRect l="-3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CaixaDeTexto 52"/>
              <p:cNvSpPr txBox="1"/>
              <p:nvPr/>
            </p:nvSpPr>
            <p:spPr>
              <a:xfrm>
                <a:off x="4898083" y="5428548"/>
                <a:ext cx="583191" cy="443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3" name="CaixaDeTexto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083" y="5428548"/>
                <a:ext cx="583191" cy="443583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Picture 2" descr="C:\Users\Susana\Desktop\Areal\figura_tarefa.png"/>
          <p:cNvPicPr>
            <a:picLocks noChangeAspect="1" noChangeArrowheads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" y="569668"/>
            <a:ext cx="1055188" cy="77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aixaDeTexto 42"/>
              <p:cNvSpPr txBox="1"/>
              <p:nvPr/>
            </p:nvSpPr>
            <p:spPr>
              <a:xfrm>
                <a:off x="1376214" y="4199194"/>
                <a:ext cx="546613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=        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 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     =      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3" name="CaixaDeTexto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6214" y="4199194"/>
                <a:ext cx="5466134" cy="43088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Rectângulo 56"/>
          <p:cNvSpPr/>
          <p:nvPr/>
        </p:nvSpPr>
        <p:spPr>
          <a:xfrm>
            <a:off x="2087214" y="4639388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Rectângulo 57"/>
          <p:cNvSpPr/>
          <p:nvPr/>
        </p:nvSpPr>
        <p:spPr>
          <a:xfrm>
            <a:off x="1731361" y="476995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1747163" y="4748686"/>
                <a:ext cx="28621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163" y="4748686"/>
                <a:ext cx="286218" cy="334287"/>
              </a:xfrm>
              <a:prstGeom prst="rect">
                <a:avLst/>
              </a:prstGeom>
              <a:blipFill rotWithShape="1">
                <a:blip r:embed="rId27"/>
                <a:stretch>
                  <a:fillRect l="-21277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ângulo 39"/>
              <p:cNvSpPr/>
              <p:nvPr/>
            </p:nvSpPr>
            <p:spPr>
              <a:xfrm>
                <a:off x="2048003" y="4576978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â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8003" y="4576978"/>
                <a:ext cx="327309" cy="334287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Rectângulo 58"/>
          <p:cNvSpPr/>
          <p:nvPr/>
        </p:nvSpPr>
        <p:spPr>
          <a:xfrm>
            <a:off x="3949767" y="5336525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Rectângulo 59"/>
          <p:cNvSpPr/>
          <p:nvPr/>
        </p:nvSpPr>
        <p:spPr>
          <a:xfrm>
            <a:off x="4379542" y="5329155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ângulo 60"/>
              <p:cNvSpPr/>
              <p:nvPr/>
            </p:nvSpPr>
            <p:spPr>
              <a:xfrm>
                <a:off x="3921849" y="5341968"/>
                <a:ext cx="327309" cy="229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Rectângulo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849" y="5341968"/>
                <a:ext cx="327309" cy="229824"/>
              </a:xfrm>
              <a:prstGeom prst="rect">
                <a:avLst/>
              </a:prstGeom>
              <a:blipFill rotWithShape="1">
                <a:blip r:embed="rId29"/>
                <a:stretch>
                  <a:fillRect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ixaDeTexto 61"/>
              <p:cNvSpPr txBox="1"/>
              <p:nvPr/>
            </p:nvSpPr>
            <p:spPr>
              <a:xfrm>
                <a:off x="4122278" y="5279393"/>
                <a:ext cx="2703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×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62" name="CaixaDeTexto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278" y="5279393"/>
                <a:ext cx="270389" cy="369332"/>
              </a:xfrm>
              <a:prstGeom prst="rect">
                <a:avLst/>
              </a:prstGeom>
              <a:blipFill rotWithShape="1">
                <a:blip r:embed="rId30"/>
                <a:stretch>
                  <a:fillRect r="-20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ângulo 62"/>
              <p:cNvSpPr/>
              <p:nvPr/>
            </p:nvSpPr>
            <p:spPr>
              <a:xfrm>
                <a:off x="4421242" y="5346009"/>
                <a:ext cx="187653" cy="2276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Rectângulo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242" y="5346009"/>
                <a:ext cx="187653" cy="227635"/>
              </a:xfrm>
              <a:prstGeom prst="rect">
                <a:avLst/>
              </a:prstGeom>
              <a:blipFill rotWithShape="1">
                <a:blip r:embed="rId31"/>
                <a:stretch>
                  <a:fillRect l="-22581" r="-3226" b="-54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ângulo 43"/>
          <p:cNvSpPr/>
          <p:nvPr/>
        </p:nvSpPr>
        <p:spPr>
          <a:xfrm>
            <a:off x="2006231" y="338650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4" name="Rectângulo 63"/>
          <p:cNvSpPr/>
          <p:nvPr/>
        </p:nvSpPr>
        <p:spPr>
          <a:xfrm>
            <a:off x="2728456" y="338145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5" name="Rectângulo 64"/>
          <p:cNvSpPr/>
          <p:nvPr/>
        </p:nvSpPr>
        <p:spPr>
          <a:xfrm>
            <a:off x="3422248" y="3376977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2023767" y="3353311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767" y="3353311"/>
                <a:ext cx="360040" cy="334287"/>
              </a:xfrm>
              <a:prstGeom prst="rect">
                <a:avLst/>
              </a:prstGeom>
              <a:blipFill rotWithShape="1">
                <a:blip r:embed="rId32"/>
                <a:stretch>
                  <a:fillRect l="-6780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2709054" y="3364269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054" y="3364269"/>
                <a:ext cx="396044" cy="334287"/>
              </a:xfrm>
              <a:prstGeom prst="rect">
                <a:avLst/>
              </a:prstGeom>
              <a:blipFill rotWithShape="1">
                <a:blip r:embed="rId33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3390299" y="3367788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299" y="3367788"/>
                <a:ext cx="396044" cy="334287"/>
              </a:xfrm>
              <a:prstGeom prst="rect">
                <a:avLst/>
              </a:prstGeom>
              <a:blipFill rotWithShape="1">
                <a:blip r:embed="rId34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ectângulo 65"/>
          <p:cNvSpPr/>
          <p:nvPr/>
        </p:nvSpPr>
        <p:spPr>
          <a:xfrm>
            <a:off x="1980849" y="3825900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7" name="Rectângulo 66"/>
          <p:cNvSpPr/>
          <p:nvPr/>
        </p:nvSpPr>
        <p:spPr>
          <a:xfrm>
            <a:off x="2671306" y="3825900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8" name="Rectângulo 67"/>
          <p:cNvSpPr/>
          <p:nvPr/>
        </p:nvSpPr>
        <p:spPr>
          <a:xfrm>
            <a:off x="3346217" y="3832899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9" name="Rectângulo 68"/>
          <p:cNvSpPr/>
          <p:nvPr/>
        </p:nvSpPr>
        <p:spPr>
          <a:xfrm>
            <a:off x="4421235" y="3825900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0" name="Rectângulo 69"/>
          <p:cNvSpPr/>
          <p:nvPr/>
        </p:nvSpPr>
        <p:spPr>
          <a:xfrm>
            <a:off x="5111692" y="3825900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1" name="Rectângulo 70"/>
          <p:cNvSpPr/>
          <p:nvPr/>
        </p:nvSpPr>
        <p:spPr>
          <a:xfrm>
            <a:off x="5786603" y="3832899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1944964" y="3795221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964" y="3795221"/>
                <a:ext cx="360040" cy="334287"/>
              </a:xfrm>
              <a:prstGeom prst="rect">
                <a:avLst/>
              </a:prstGeom>
              <a:blipFill rotWithShape="1">
                <a:blip r:embed="rId35"/>
                <a:stretch>
                  <a:fillRect l="-6780"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2665044" y="3799995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5044" y="3799995"/>
                <a:ext cx="396044" cy="334287"/>
              </a:xfrm>
              <a:prstGeom prst="rect">
                <a:avLst/>
              </a:prstGeom>
              <a:blipFill rotWithShape="1">
                <a:blip r:embed="rId36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3323796" y="3788136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3796" y="3788136"/>
                <a:ext cx="396044" cy="334287"/>
              </a:xfrm>
              <a:prstGeom prst="rect">
                <a:avLst/>
              </a:prstGeom>
              <a:blipFill rotWithShape="1">
                <a:blip r:embed="rId37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4384924" y="3802981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924" y="3802981"/>
                <a:ext cx="435648" cy="334287"/>
              </a:xfrm>
              <a:prstGeom prst="rect">
                <a:avLst/>
              </a:prstGeom>
              <a:blipFill rotWithShape="1">
                <a:blip r:embed="rId38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5046628" y="3806587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628" y="3806587"/>
                <a:ext cx="435648" cy="334287"/>
              </a:xfrm>
              <a:prstGeom prst="rect">
                <a:avLst/>
              </a:prstGeom>
              <a:blipFill rotWithShape="1">
                <a:blip r:embed="rId39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ângulo 44"/>
              <p:cNvSpPr/>
              <p:nvPr/>
            </p:nvSpPr>
            <p:spPr>
              <a:xfrm>
                <a:off x="5767159" y="3807623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ângulo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7159" y="3807623"/>
                <a:ext cx="435648" cy="334287"/>
              </a:xfrm>
              <a:prstGeom prst="rect">
                <a:avLst/>
              </a:prstGeom>
              <a:blipFill rotWithShape="1">
                <a:blip r:embed="rId40"/>
                <a:stretch>
                  <a:fillRect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ângulo 74"/>
          <p:cNvSpPr/>
          <p:nvPr/>
        </p:nvSpPr>
        <p:spPr>
          <a:xfrm>
            <a:off x="1778338" y="425461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6" name="Rectângulo 75"/>
          <p:cNvSpPr/>
          <p:nvPr/>
        </p:nvSpPr>
        <p:spPr>
          <a:xfrm>
            <a:off x="2468795" y="425461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7" name="Rectângulo 76"/>
          <p:cNvSpPr/>
          <p:nvPr/>
        </p:nvSpPr>
        <p:spPr>
          <a:xfrm>
            <a:off x="3143706" y="4261613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8" name="Rectângulo 77"/>
          <p:cNvSpPr/>
          <p:nvPr/>
        </p:nvSpPr>
        <p:spPr>
          <a:xfrm>
            <a:off x="3865197" y="4266041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9" name="Rectângulo 78"/>
          <p:cNvSpPr/>
          <p:nvPr/>
        </p:nvSpPr>
        <p:spPr>
          <a:xfrm>
            <a:off x="4555654" y="4266041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0" name="Rectângulo 79"/>
          <p:cNvSpPr/>
          <p:nvPr/>
        </p:nvSpPr>
        <p:spPr>
          <a:xfrm>
            <a:off x="5230565" y="4273040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ângulo 45"/>
              <p:cNvSpPr/>
              <p:nvPr/>
            </p:nvSpPr>
            <p:spPr>
              <a:xfrm>
                <a:off x="1751390" y="4244201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ângulo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1390" y="4244201"/>
                <a:ext cx="360040" cy="334287"/>
              </a:xfrm>
              <a:prstGeom prst="rect">
                <a:avLst/>
              </a:prstGeom>
              <a:blipFill rotWithShape="1">
                <a:blip r:embed="rId41"/>
                <a:stretch>
                  <a:fillRect l="-5085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ângulo 49"/>
              <p:cNvSpPr/>
              <p:nvPr/>
            </p:nvSpPr>
            <p:spPr>
              <a:xfrm>
                <a:off x="2471470" y="4248975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â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470" y="4248975"/>
                <a:ext cx="396044" cy="334287"/>
              </a:xfrm>
              <a:prstGeom prst="rect">
                <a:avLst/>
              </a:prstGeom>
              <a:blipFill rotWithShape="1">
                <a:blip r:embed="rId42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ângulo 50"/>
              <p:cNvSpPr/>
              <p:nvPr/>
            </p:nvSpPr>
            <p:spPr>
              <a:xfrm>
                <a:off x="3180322" y="4237116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ângulo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322" y="4237116"/>
                <a:ext cx="396044" cy="334287"/>
              </a:xfrm>
              <a:prstGeom prst="rect">
                <a:avLst/>
              </a:prstGeom>
              <a:blipFill rotWithShape="1">
                <a:blip r:embed="rId43"/>
                <a:stretch>
                  <a:fillRect l="-1538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ângulo 53"/>
              <p:cNvSpPr/>
              <p:nvPr/>
            </p:nvSpPr>
            <p:spPr>
              <a:xfrm>
                <a:off x="3830663" y="4239823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â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663" y="4239823"/>
                <a:ext cx="435648" cy="334287"/>
              </a:xfrm>
              <a:prstGeom prst="rect">
                <a:avLst/>
              </a:prstGeom>
              <a:blipFill rotWithShape="1">
                <a:blip r:embed="rId44"/>
                <a:stretch>
                  <a:fillRect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ângulo 54"/>
              <p:cNvSpPr/>
              <p:nvPr/>
            </p:nvSpPr>
            <p:spPr>
              <a:xfrm>
                <a:off x="4531292" y="4243429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ângulo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292" y="4243429"/>
                <a:ext cx="435648" cy="334287"/>
              </a:xfrm>
              <a:prstGeom prst="rect">
                <a:avLst/>
              </a:prstGeom>
              <a:blipFill rotWithShape="1">
                <a:blip r:embed="rId45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ângulo 55"/>
              <p:cNvSpPr/>
              <p:nvPr/>
            </p:nvSpPr>
            <p:spPr>
              <a:xfrm>
                <a:off x="5201023" y="4244465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ângulo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023" y="4244465"/>
                <a:ext cx="435648" cy="334287"/>
              </a:xfrm>
              <a:prstGeom prst="rect">
                <a:avLst/>
              </a:prstGeom>
              <a:blipFill rotWithShape="1">
                <a:blip r:embed="rId46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 Placeholder 5"/>
          <p:cNvSpPr>
            <a:spLocks noGrp="1"/>
          </p:cNvSpPr>
          <p:nvPr/>
        </p:nvSpPr>
        <p:spPr>
          <a:xfrm>
            <a:off x="705883" y="6469652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2127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" grpId="0"/>
      <p:bldP spid="11" grpId="0" animBg="1"/>
      <p:bldP spid="13" grpId="0"/>
      <p:bldP spid="15" grpId="0"/>
      <p:bldP spid="17" grpId="0"/>
      <p:bldP spid="18" grpId="0"/>
      <p:bldP spid="24" grpId="0"/>
      <p:bldP spid="27" grpId="0"/>
      <p:bldP spid="49" grpId="0"/>
      <p:bldP spid="52" grpId="0"/>
      <p:bldP spid="53" grpId="0"/>
      <p:bldP spid="43" grpId="0"/>
      <p:bldP spid="57" grpId="0" animBg="1"/>
      <p:bldP spid="58" grpId="0" animBg="1"/>
      <p:bldP spid="42" grpId="0"/>
      <p:bldP spid="40" grpId="0"/>
      <p:bldP spid="59" grpId="0" animBg="1"/>
      <p:bldP spid="60" grpId="0" animBg="1"/>
      <p:bldP spid="61" grpId="0"/>
      <p:bldP spid="62" grpId="0"/>
      <p:bldP spid="63" grpId="0"/>
      <p:bldP spid="44" grpId="0" animBg="1"/>
      <p:bldP spid="64" grpId="0" animBg="1"/>
      <p:bldP spid="65" grpId="0" animBg="1"/>
      <p:bldP spid="28" grpId="0"/>
      <p:bldP spid="29" grpId="0"/>
      <p:bldP spid="30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33" grpId="0"/>
      <p:bldP spid="34" grpId="0"/>
      <p:bldP spid="35" grpId="0"/>
      <p:bldP spid="36" grpId="0"/>
      <p:bldP spid="37" grpId="0"/>
      <p:bldP spid="45" grpId="0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46" grpId="0"/>
      <p:bldP spid="50" grpId="0"/>
      <p:bldP spid="51" grpId="0"/>
      <p:bldP spid="54" grpId="0"/>
      <p:bldP spid="55" grpId="0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611561" y="908720"/>
            <a:ext cx="7848872" cy="55446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602830" y="1311151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Potência de potência</a:t>
            </a:r>
          </a:p>
        </p:txBody>
      </p:sp>
      <p:pic>
        <p:nvPicPr>
          <p:cNvPr id="38" name="Picture 2" descr="C:\Users\Susana\Desktop\Areal\figura_tarefa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04" y="569668"/>
            <a:ext cx="1055188" cy="77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611559" y="1733282"/>
            <a:ext cx="7776865" cy="477438"/>
            <a:chOff x="611559" y="1733282"/>
            <a:chExt cx="7776865" cy="477438"/>
          </a:xfrm>
        </p:grpSpPr>
        <p:sp>
          <p:nvSpPr>
            <p:cNvPr id="14" name="CaixaDeTexto 13"/>
            <p:cNvSpPr txBox="1"/>
            <p:nvPr/>
          </p:nvSpPr>
          <p:spPr>
            <a:xfrm>
              <a:off x="611559" y="1772816"/>
              <a:ext cx="777686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pt-PT" sz="2200" dirty="0">
                  <a:solidFill>
                    <a:srgbClr val="FF0000"/>
                  </a:solidFill>
                </a:rPr>
                <a:t>2.</a:t>
              </a:r>
              <a:r>
                <a:rPr lang="pt-PT" sz="2200" dirty="0"/>
                <a:t> Será que              é igual        ?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CaixaDeTexto 14"/>
                <p:cNvSpPr txBox="1"/>
                <p:nvPr/>
              </p:nvSpPr>
              <p:spPr>
                <a:xfrm>
                  <a:off x="1978068" y="1773160"/>
                  <a:ext cx="712288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15" name="CaixaDeTexto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068" y="1773160"/>
                  <a:ext cx="712288" cy="43088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1282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CaixaDeTexto 43"/>
                <p:cNvSpPr txBox="1"/>
                <p:nvPr/>
              </p:nvSpPr>
              <p:spPr>
                <a:xfrm>
                  <a:off x="3527033" y="1733282"/>
                  <a:ext cx="712288" cy="4774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sSup>
                              <m:sSup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44" name="CaixaDeTexto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27033" y="1733282"/>
                  <a:ext cx="712288" cy="477438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upo 31"/>
          <p:cNvGrpSpPr/>
          <p:nvPr/>
        </p:nvGrpSpPr>
        <p:grpSpPr>
          <a:xfrm>
            <a:off x="2334212" y="2624688"/>
            <a:ext cx="1612615" cy="543740"/>
            <a:chOff x="2334212" y="2924944"/>
            <a:chExt cx="1612615" cy="543740"/>
          </a:xfrm>
        </p:grpSpPr>
        <p:sp>
          <p:nvSpPr>
            <p:cNvPr id="12" name="Rectângulo 11"/>
            <p:cNvSpPr/>
            <p:nvPr/>
          </p:nvSpPr>
          <p:spPr>
            <a:xfrm>
              <a:off x="2334212" y="2924944"/>
              <a:ext cx="1612615" cy="5437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aixaDeTexto 16"/>
                <p:cNvSpPr txBox="1"/>
                <p:nvPr/>
              </p:nvSpPr>
              <p:spPr>
                <a:xfrm>
                  <a:off x="2378363" y="3031425"/>
                  <a:ext cx="1284328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200" i="1">
                                        <a:latin typeface="Cambria Math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lang="pt-PT" sz="2200" i="1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pt-PT" sz="22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200" b="0" i="0" smtClean="0">
                            <a:latin typeface="Cambria Math"/>
                            <a:ea typeface="Cambria Math"/>
                          </a:rPr>
                          <m:t>=</m:t>
                        </m:r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17" name="CaixaDeTexto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8363" y="3031425"/>
                  <a:ext cx="1284328" cy="430887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CaixaDeTexto 6"/>
                <p:cNvSpPr txBox="1"/>
                <p:nvPr/>
              </p:nvSpPr>
              <p:spPr>
                <a:xfrm>
                  <a:off x="3380199" y="3031425"/>
                  <a:ext cx="566628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7" name="CaixaDeTexto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0199" y="3031425"/>
                  <a:ext cx="566628" cy="43088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upo 30"/>
          <p:cNvGrpSpPr/>
          <p:nvPr/>
        </p:nvGrpSpPr>
        <p:grpSpPr>
          <a:xfrm>
            <a:off x="4954786" y="2624688"/>
            <a:ext cx="1612615" cy="543740"/>
            <a:chOff x="4954786" y="2924944"/>
            <a:chExt cx="1612615" cy="543740"/>
          </a:xfrm>
        </p:grpSpPr>
        <p:sp>
          <p:nvSpPr>
            <p:cNvPr id="66" name="Rectângulo 65"/>
            <p:cNvSpPr/>
            <p:nvPr/>
          </p:nvSpPr>
          <p:spPr>
            <a:xfrm>
              <a:off x="4954786" y="2924944"/>
              <a:ext cx="1612615" cy="5437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CaixaDeTexto 63"/>
                <p:cNvSpPr txBox="1"/>
                <p:nvPr/>
              </p:nvSpPr>
              <p:spPr>
                <a:xfrm>
                  <a:off x="5082332" y="2983486"/>
                  <a:ext cx="1284328" cy="4774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e>
                          <m:sup>
                            <m:sSup>
                              <m:sSup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pt-PT" sz="2200" b="0" i="0" smtClean="0">
                            <a:latin typeface="Cambria Math"/>
                            <a:ea typeface="Cambria Math"/>
                          </a:rPr>
                          <m:t>=</m:t>
                        </m:r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64" name="CaixaDeTexto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2332" y="2983486"/>
                  <a:ext cx="1284328" cy="477438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CaixaDeTexto 64"/>
                <p:cNvSpPr txBox="1"/>
                <p:nvPr/>
              </p:nvSpPr>
              <p:spPr>
                <a:xfrm>
                  <a:off x="5940152" y="3037797"/>
                  <a:ext cx="566628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9</m:t>
                            </m:r>
                          </m:sup>
                        </m:sSup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65" name="CaixaDeTexto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0152" y="3037797"/>
                  <a:ext cx="566628" cy="430887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upo 25"/>
          <p:cNvGrpSpPr/>
          <p:nvPr/>
        </p:nvGrpSpPr>
        <p:grpSpPr>
          <a:xfrm>
            <a:off x="3733793" y="3648381"/>
            <a:ext cx="1612615" cy="543740"/>
            <a:chOff x="3733793" y="3948637"/>
            <a:chExt cx="1612615" cy="543740"/>
          </a:xfrm>
        </p:grpSpPr>
        <p:sp>
          <p:nvSpPr>
            <p:cNvPr id="67" name="Rectângulo 66"/>
            <p:cNvSpPr/>
            <p:nvPr/>
          </p:nvSpPr>
          <p:spPr>
            <a:xfrm>
              <a:off x="3733793" y="3948637"/>
              <a:ext cx="1612615" cy="5437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CaixaDeTexto 9"/>
                <p:cNvSpPr txBox="1"/>
                <p:nvPr/>
              </p:nvSpPr>
              <p:spPr>
                <a:xfrm>
                  <a:off x="3820021" y="4005064"/>
                  <a:ext cx="1440160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i="1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pt-PT" sz="2200" i="1">
                                <a:latin typeface="Cambria Math"/>
                              </a:rPr>
                              <m:t>6</m:t>
                            </m:r>
                          </m:sup>
                        </m:sSup>
                        <m:r>
                          <a:rPr lang="pt-PT" sz="2200">
                            <a:latin typeface="Cambria Math"/>
                            <a:ea typeface="Cambria Math"/>
                          </a:rPr>
                          <m:t>≠</m:t>
                        </m:r>
                        <m:sSup>
                          <m:sSup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i="1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pt-PT" sz="2200" i="1">
                                <a:latin typeface="Cambria Math"/>
                              </a:rPr>
                              <m:t>9</m:t>
                            </m:r>
                          </m:sup>
                        </m:sSup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10" name="CaixaDeTexto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20021" y="4005064"/>
                  <a:ext cx="1440160" cy="430887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" name="Grupo 4"/>
          <p:cNvGrpSpPr/>
          <p:nvPr/>
        </p:nvGrpSpPr>
        <p:grpSpPr>
          <a:xfrm>
            <a:off x="3140519" y="3163242"/>
            <a:ext cx="2570171" cy="485139"/>
            <a:chOff x="3140519" y="3163242"/>
            <a:chExt cx="2570171" cy="485139"/>
          </a:xfrm>
        </p:grpSpPr>
        <p:cxnSp>
          <p:nvCxnSpPr>
            <p:cNvPr id="19" name="Conexão recta 18"/>
            <p:cNvCxnSpPr>
              <a:stCxn id="12" idx="2"/>
            </p:cNvCxnSpPr>
            <p:nvPr/>
          </p:nvCxnSpPr>
          <p:spPr>
            <a:xfrm flipH="1">
              <a:off x="3140519" y="3168428"/>
              <a:ext cx="1" cy="21234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xão recta 67"/>
            <p:cNvCxnSpPr/>
            <p:nvPr/>
          </p:nvCxnSpPr>
          <p:spPr>
            <a:xfrm flipH="1">
              <a:off x="5710689" y="3163242"/>
              <a:ext cx="1" cy="212344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3140519" y="3375019"/>
              <a:ext cx="257017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unidireccional 22"/>
            <p:cNvCxnSpPr>
              <a:endCxn id="67" idx="0"/>
            </p:cNvCxnSpPr>
            <p:nvPr/>
          </p:nvCxnSpPr>
          <p:spPr>
            <a:xfrm>
              <a:off x="4535997" y="3383645"/>
              <a:ext cx="4104" cy="264736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CaixaDeTexto 24"/>
          <p:cNvSpPr txBox="1"/>
          <p:nvPr/>
        </p:nvSpPr>
        <p:spPr>
          <a:xfrm>
            <a:off x="611559" y="4284051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Logo,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CaixaDeTexto 68"/>
              <p:cNvSpPr txBox="1"/>
              <p:nvPr/>
            </p:nvSpPr>
            <p:spPr>
              <a:xfrm>
                <a:off x="3745590" y="4771280"/>
                <a:ext cx="1682337" cy="477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2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pt-PT" sz="2200">
                        <a:latin typeface="Cambria Math"/>
                        <a:ea typeface="Cambria Math"/>
                      </a:rPr>
                      <m:t>≠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4</m:t>
                        </m:r>
                      </m:e>
                      <m:sup>
                        <m:sSup>
                          <m:sSup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i="1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9" name="CaixaDeTexto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590" y="4771280"/>
                <a:ext cx="1682337" cy="477438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90143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25" grpId="0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aixaDeTexto 67"/>
              <p:cNvSpPr txBox="1"/>
              <p:nvPr/>
            </p:nvSpPr>
            <p:spPr>
              <a:xfrm>
                <a:off x="1194367" y="4139927"/>
                <a:ext cx="3927709" cy="493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     </m:t>
                              </m:r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×     </m:t>
                              </m:r>
                            </m:e>
                          </m:d>
                        </m:e>
                        <m:sup/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8" name="CaixaDeTexto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367" y="4139927"/>
                <a:ext cx="3927709" cy="49327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CaixaDeTexto 47"/>
          <p:cNvSpPr txBox="1"/>
          <p:nvPr/>
        </p:nvSpPr>
        <p:spPr>
          <a:xfrm>
            <a:off x="637737" y="4869159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Então:</a:t>
            </a:r>
          </a:p>
        </p:txBody>
      </p:sp>
      <p:sp>
        <p:nvSpPr>
          <p:cNvPr id="47" name="Rectângulo 46"/>
          <p:cNvSpPr/>
          <p:nvPr/>
        </p:nvSpPr>
        <p:spPr>
          <a:xfrm>
            <a:off x="3455876" y="2237631"/>
            <a:ext cx="1521219" cy="5413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611561" y="908720"/>
            <a:ext cx="7848872" cy="55446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602830" y="1311151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Multiplicação de potências com o mesmo expoente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11559" y="1772816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Recorrendo à definição de potência de expoente natural, calcula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563888" y="2275711"/>
                <a:ext cx="1289158" cy="443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latin typeface="Cambria Math"/>
                            </a:rPr>
                            <m:t>𝟔</m:t>
                          </m:r>
                        </m:e>
                        <m:sup>
                          <m:r>
                            <a:rPr lang="pt-PT" sz="2200" b="1" i="1" smtClean="0">
                              <a:latin typeface="Cambria Math"/>
                            </a:rPr>
                            <m:t>𝟓</m:t>
                          </m:r>
                        </m:sup>
                      </m:sSup>
                      <m:r>
                        <a:rPr lang="pt-PT" sz="2200" b="1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200" b="1" i="1" smtClean="0">
                              <a:latin typeface="Cambria Math"/>
                              <a:ea typeface="Cambria Math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275711"/>
                <a:ext cx="1289158" cy="4435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25531" y="3319040"/>
                <a:ext cx="1518748" cy="443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</a:rPr>
                            <m:t>𝟔</m:t>
                          </m:r>
                        </m:e>
                        <m:sup>
                          <m:r>
                            <a:rPr lang="pt-PT" sz="2200" b="1" i="1">
                              <a:latin typeface="Cambria Math"/>
                            </a:rPr>
                            <m:t>𝟓</m:t>
                          </m:r>
                        </m:sup>
                      </m:sSup>
                      <m:r>
                        <a:rPr lang="pt-PT" sz="2200" b="1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𝟓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531" y="3319040"/>
                <a:ext cx="1518748" cy="443583"/>
              </a:xfrm>
              <a:prstGeom prst="rect">
                <a:avLst/>
              </a:prstGeom>
              <a:blipFill rotWithShape="1">
                <a:blip r:embed="rId5"/>
                <a:stretch>
                  <a:fillRect l="-40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1881255" y="3319039"/>
                <a:ext cx="657917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 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     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      ×      ×     </m:t>
                          </m:r>
                        </m:e>
                      </m:d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    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 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      </m:t>
                          </m:r>
                        </m:e>
                      </m:d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1255" y="3319039"/>
                <a:ext cx="6579178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1187624" y="3757685"/>
                <a:ext cx="743938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t-PT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 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     </m:t>
                          </m:r>
                        </m:e>
                      </m:d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    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     </m:t>
                          </m:r>
                        </m:e>
                      </m:d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    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     </m:t>
                          </m:r>
                        </m:e>
                      </m:d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    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     </m:t>
                          </m:r>
                        </m:e>
                      </m:d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     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     </m:t>
                          </m:r>
                        </m:e>
                      </m:d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757685"/>
                <a:ext cx="7439389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ixaDeTexto 26"/>
          <p:cNvSpPr txBox="1"/>
          <p:nvPr/>
        </p:nvSpPr>
        <p:spPr>
          <a:xfrm>
            <a:off x="637737" y="2708920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Para isso, completa:</a:t>
            </a:r>
          </a:p>
        </p:txBody>
      </p:sp>
      <p:sp>
        <p:nvSpPr>
          <p:cNvPr id="39" name="Rectângulo 38"/>
          <p:cNvSpPr/>
          <p:nvPr/>
        </p:nvSpPr>
        <p:spPr>
          <a:xfrm>
            <a:off x="2766427" y="4179047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ângulo 39"/>
              <p:cNvSpPr/>
              <p:nvPr/>
            </p:nvSpPr>
            <p:spPr>
              <a:xfrm>
                <a:off x="2756902" y="4216124"/>
                <a:ext cx="327309" cy="1671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â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6902" y="4216124"/>
                <a:ext cx="327309" cy="167144"/>
              </a:xfrm>
              <a:prstGeom prst="rect">
                <a:avLst/>
              </a:prstGeom>
              <a:blipFill rotWithShape="1">
                <a:blip r:embed="rId18"/>
                <a:stretch>
                  <a:fillRect t="-14815" b="-296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CaixaDeTexto 48"/>
              <p:cNvSpPr txBox="1"/>
              <p:nvPr/>
            </p:nvSpPr>
            <p:spPr>
              <a:xfrm>
                <a:off x="2825752" y="5433689"/>
                <a:ext cx="1502509" cy="4435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</a:rPr>
                            <m:t>𝟔</m:t>
                          </m:r>
                        </m:e>
                        <m:sup>
                          <m:r>
                            <a:rPr lang="pt-PT" sz="2200" b="1" i="1">
                              <a:latin typeface="Cambria Math"/>
                            </a:rPr>
                            <m:t>𝟓</m:t>
                          </m:r>
                        </m:sup>
                      </m:sSup>
                      <m:r>
                        <a:rPr lang="pt-PT" sz="2200" b="1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𝟓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9" name="CaixaDeTexto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752" y="5433689"/>
                <a:ext cx="1502509" cy="443583"/>
              </a:xfrm>
              <a:prstGeom prst="rect">
                <a:avLst/>
              </a:prstGeom>
              <a:blipFill rotWithShape="1">
                <a:blip r:embed="rId19"/>
                <a:stretch>
                  <a:fillRect l="-4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aixaDeTexto 51"/>
              <p:cNvSpPr txBox="1"/>
              <p:nvPr/>
            </p:nvSpPr>
            <p:spPr>
              <a:xfrm>
                <a:off x="4127364" y="5433282"/>
                <a:ext cx="220543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     </m:t>
                          </m:r>
                        </m:e>
                      </m:d>
                      <m:r>
                        <a:rPr lang="pt-PT" sz="2200" b="0" i="1" smtClean="0">
                          <a:latin typeface="Cambria Math"/>
                        </a:rPr>
                        <m:t>     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2" name="CaixaDeTexto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364" y="5433282"/>
                <a:ext cx="2205430" cy="430887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ângulo 53"/>
          <p:cNvSpPr/>
          <p:nvPr/>
        </p:nvSpPr>
        <p:spPr>
          <a:xfrm>
            <a:off x="5255046" y="5384294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ângulo 55"/>
              <p:cNvSpPr/>
              <p:nvPr/>
            </p:nvSpPr>
            <p:spPr>
              <a:xfrm>
                <a:off x="5255045" y="5384294"/>
                <a:ext cx="252001" cy="229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ângulo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045" y="5384294"/>
                <a:ext cx="252001" cy="229824"/>
              </a:xfrm>
              <a:prstGeom prst="rect">
                <a:avLst/>
              </a:prstGeom>
              <a:blipFill rotWithShape="1">
                <a:blip r:embed="rId21"/>
                <a:stretch>
                  <a:fillRect l="-7317" b="-78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ângulo 52"/>
          <p:cNvSpPr/>
          <p:nvPr/>
        </p:nvSpPr>
        <p:spPr>
          <a:xfrm>
            <a:off x="6594543" y="5398289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6565968" y="5357197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968" y="5357197"/>
                <a:ext cx="327309" cy="334287"/>
              </a:xfrm>
              <a:prstGeom prst="rect">
                <a:avLst/>
              </a:prstGeom>
              <a:blipFill rotWithShape="1">
                <a:blip r:embed="rId3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Rectângulo 59"/>
          <p:cNvSpPr/>
          <p:nvPr/>
        </p:nvSpPr>
        <p:spPr>
          <a:xfrm>
            <a:off x="5971990" y="5528853"/>
            <a:ext cx="57273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ângulo 60"/>
              <p:cNvSpPr/>
              <p:nvPr/>
            </p:nvSpPr>
            <p:spPr>
              <a:xfrm>
                <a:off x="6109505" y="5505290"/>
                <a:ext cx="406711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Rectângulo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505" y="5505290"/>
                <a:ext cx="406711" cy="334287"/>
              </a:xfrm>
              <a:prstGeom prst="rect">
                <a:avLst/>
              </a:prstGeom>
              <a:blipFill rotWithShape="1">
                <a:blip r:embed="rId39"/>
                <a:stretch>
                  <a:fillRect l="-17910" r="-447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0" name="Picture 2" descr="C:\Users\Susana\Desktop\tarefa7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3" y="622599"/>
            <a:ext cx="1054800" cy="749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ângulo 54"/>
          <p:cNvSpPr/>
          <p:nvPr/>
        </p:nvSpPr>
        <p:spPr>
          <a:xfrm>
            <a:off x="2107589" y="3378306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7" name="Rectângulo 56"/>
          <p:cNvSpPr/>
          <p:nvPr/>
        </p:nvSpPr>
        <p:spPr>
          <a:xfrm>
            <a:off x="2674221" y="3378306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Rectângulo 57"/>
          <p:cNvSpPr/>
          <p:nvPr/>
        </p:nvSpPr>
        <p:spPr>
          <a:xfrm>
            <a:off x="3262102" y="3376709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2" name="Rectângulo 71"/>
          <p:cNvSpPr/>
          <p:nvPr/>
        </p:nvSpPr>
        <p:spPr>
          <a:xfrm>
            <a:off x="3813526" y="3378306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3" name="Rectângulo 72"/>
          <p:cNvSpPr/>
          <p:nvPr/>
        </p:nvSpPr>
        <p:spPr>
          <a:xfrm>
            <a:off x="4401407" y="3376709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2156654" y="3349398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6654" y="3349398"/>
                <a:ext cx="327309" cy="334287"/>
              </a:xfrm>
              <a:prstGeom prst="rect">
                <a:avLst/>
              </a:prstGeom>
              <a:blipFill rotWithShape="1">
                <a:blip r:embed="rId41"/>
                <a:stretch>
                  <a:fillRect l="-1320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2684564" y="3343539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64" y="3343539"/>
                <a:ext cx="396044" cy="334287"/>
              </a:xfrm>
              <a:prstGeom prst="rect">
                <a:avLst/>
              </a:prstGeom>
              <a:blipFill rotWithShape="1">
                <a:blip r:embed="rId42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3277498" y="3352946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7498" y="3352946"/>
                <a:ext cx="396044" cy="334287"/>
              </a:xfrm>
              <a:prstGeom prst="rect">
                <a:avLst/>
              </a:prstGeom>
              <a:blipFill rotWithShape="1">
                <a:blip r:embed="rId43"/>
                <a:stretch>
                  <a:fillRect l="-1538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3806435" y="3347451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6435" y="3347451"/>
                <a:ext cx="435648" cy="334287"/>
              </a:xfrm>
              <a:prstGeom prst="rect">
                <a:avLst/>
              </a:prstGeom>
              <a:blipFill rotWithShape="1">
                <a:blip r:embed="rId44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4355214" y="3350067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214" y="3350067"/>
                <a:ext cx="435648" cy="334287"/>
              </a:xfrm>
              <a:prstGeom prst="rect">
                <a:avLst/>
              </a:prstGeom>
              <a:blipFill rotWithShape="1">
                <a:blip r:embed="rId45"/>
                <a:stretch>
                  <a:fillRect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Rectângulo 73"/>
          <p:cNvSpPr/>
          <p:nvPr/>
        </p:nvSpPr>
        <p:spPr>
          <a:xfrm>
            <a:off x="5233340" y="3378261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5" name="Rectângulo 74"/>
          <p:cNvSpPr/>
          <p:nvPr/>
        </p:nvSpPr>
        <p:spPr>
          <a:xfrm>
            <a:off x="5802171" y="337666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6" name="Rectângulo 75"/>
          <p:cNvSpPr/>
          <p:nvPr/>
        </p:nvSpPr>
        <p:spPr>
          <a:xfrm>
            <a:off x="6401537" y="3377885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7" name="Rectângulo 76"/>
          <p:cNvSpPr/>
          <p:nvPr/>
        </p:nvSpPr>
        <p:spPr>
          <a:xfrm>
            <a:off x="6970368" y="337628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8" name="Rectângulo 77"/>
          <p:cNvSpPr/>
          <p:nvPr/>
        </p:nvSpPr>
        <p:spPr>
          <a:xfrm>
            <a:off x="7547133" y="3381639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ângulo 42"/>
              <p:cNvSpPr/>
              <p:nvPr/>
            </p:nvSpPr>
            <p:spPr>
              <a:xfrm>
                <a:off x="5281696" y="3353992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ângulo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1696" y="3353992"/>
                <a:ext cx="327309" cy="334287"/>
              </a:xfrm>
              <a:prstGeom prst="rect">
                <a:avLst/>
              </a:prstGeom>
              <a:blipFill rotWithShape="1">
                <a:blip r:embed="rId46"/>
                <a:stretch>
                  <a:fillRect l="-11111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ângulo 43"/>
              <p:cNvSpPr/>
              <p:nvPr/>
            </p:nvSpPr>
            <p:spPr>
              <a:xfrm>
                <a:off x="5809606" y="3348133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4" name="Rectângulo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606" y="3348133"/>
                <a:ext cx="396044" cy="334287"/>
              </a:xfrm>
              <a:prstGeom prst="rect">
                <a:avLst/>
              </a:prstGeom>
              <a:blipFill rotWithShape="1">
                <a:blip r:embed="rId47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ângulo 44"/>
              <p:cNvSpPr/>
              <p:nvPr/>
            </p:nvSpPr>
            <p:spPr>
              <a:xfrm>
                <a:off x="6402540" y="3357540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Rectângulo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2540" y="3357540"/>
                <a:ext cx="396044" cy="334287"/>
              </a:xfrm>
              <a:prstGeom prst="rect">
                <a:avLst/>
              </a:prstGeom>
              <a:blipFill rotWithShape="1">
                <a:blip r:embed="rId48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ângulo 45"/>
              <p:cNvSpPr/>
              <p:nvPr/>
            </p:nvSpPr>
            <p:spPr>
              <a:xfrm>
                <a:off x="6931477" y="3352045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ângulo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477" y="3352045"/>
                <a:ext cx="435648" cy="334287"/>
              </a:xfrm>
              <a:prstGeom prst="rect">
                <a:avLst/>
              </a:prstGeom>
              <a:blipFill rotWithShape="1">
                <a:blip r:embed="rId49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ângulo 49"/>
              <p:cNvSpPr/>
              <p:nvPr/>
            </p:nvSpPr>
            <p:spPr>
              <a:xfrm>
                <a:off x="7461206" y="3354661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â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1206" y="3354661"/>
                <a:ext cx="435648" cy="334287"/>
              </a:xfrm>
              <a:prstGeom prst="rect">
                <a:avLst/>
              </a:prstGeom>
              <a:blipFill rotWithShape="1">
                <a:blip r:embed="rId50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ângulo 78"/>
          <p:cNvSpPr/>
          <p:nvPr/>
        </p:nvSpPr>
        <p:spPr>
          <a:xfrm>
            <a:off x="1707465" y="3822905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0" name="Rectângulo 79"/>
          <p:cNvSpPr/>
          <p:nvPr/>
        </p:nvSpPr>
        <p:spPr>
          <a:xfrm>
            <a:off x="2262279" y="3814829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1" name="Rectângulo 80"/>
          <p:cNvSpPr/>
          <p:nvPr/>
        </p:nvSpPr>
        <p:spPr>
          <a:xfrm>
            <a:off x="3118728" y="381945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2" name="Rectângulo 81"/>
          <p:cNvSpPr/>
          <p:nvPr/>
        </p:nvSpPr>
        <p:spPr>
          <a:xfrm>
            <a:off x="3673542" y="381137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3" name="Rectângulo 82"/>
          <p:cNvSpPr/>
          <p:nvPr/>
        </p:nvSpPr>
        <p:spPr>
          <a:xfrm>
            <a:off x="4493091" y="381945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4" name="Rectângulo 83"/>
          <p:cNvSpPr/>
          <p:nvPr/>
        </p:nvSpPr>
        <p:spPr>
          <a:xfrm>
            <a:off x="5032003" y="381137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5" name="Rectângulo 84"/>
          <p:cNvSpPr/>
          <p:nvPr/>
        </p:nvSpPr>
        <p:spPr>
          <a:xfrm>
            <a:off x="5878797" y="3830981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6" name="Rectângulo 85"/>
          <p:cNvSpPr/>
          <p:nvPr/>
        </p:nvSpPr>
        <p:spPr>
          <a:xfrm>
            <a:off x="6385905" y="3822905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7" name="Rectângulo 86"/>
          <p:cNvSpPr/>
          <p:nvPr/>
        </p:nvSpPr>
        <p:spPr>
          <a:xfrm>
            <a:off x="7253652" y="3816556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8" name="Rectângulo 87"/>
          <p:cNvSpPr/>
          <p:nvPr/>
        </p:nvSpPr>
        <p:spPr>
          <a:xfrm>
            <a:off x="7776662" y="3808480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1687879" y="3790341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879" y="3790341"/>
                <a:ext cx="360040" cy="334287"/>
              </a:xfrm>
              <a:prstGeom prst="rect">
                <a:avLst/>
              </a:prstGeom>
              <a:blipFill rotWithShape="0">
                <a:blip r:embed="rId51"/>
                <a:stretch>
                  <a:fillRect l="-6780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2256890" y="3795115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890" y="3795115"/>
                <a:ext cx="396044" cy="334287"/>
              </a:xfrm>
              <a:prstGeom prst="rect">
                <a:avLst/>
              </a:prstGeom>
              <a:blipFill rotWithShape="0">
                <a:blip r:embed="rId52"/>
                <a:stretch>
                  <a:fillRect l="-1538"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3057436" y="3791207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7436" y="3791207"/>
                <a:ext cx="396044" cy="334287"/>
              </a:xfrm>
              <a:prstGeom prst="rect">
                <a:avLst/>
              </a:prstGeom>
              <a:blipFill rotWithShape="0">
                <a:blip r:embed="rId53"/>
                <a:stretch>
                  <a:fillRect l="-3077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ângulo 35"/>
              <p:cNvSpPr/>
              <p:nvPr/>
            </p:nvSpPr>
            <p:spPr>
              <a:xfrm>
                <a:off x="3593049" y="3790712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Rectângulo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049" y="3790712"/>
                <a:ext cx="435648" cy="334287"/>
              </a:xfrm>
              <a:prstGeom prst="rect">
                <a:avLst/>
              </a:prstGeom>
              <a:blipFill rotWithShape="0">
                <a:blip r:embed="rId54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ângulo 36"/>
              <p:cNvSpPr/>
              <p:nvPr/>
            </p:nvSpPr>
            <p:spPr>
              <a:xfrm>
                <a:off x="4444409" y="3790192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ângulo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4409" y="3790192"/>
                <a:ext cx="435648" cy="334287"/>
              </a:xfrm>
              <a:prstGeom prst="rect">
                <a:avLst/>
              </a:prstGeom>
              <a:blipFill rotWithShape="0">
                <a:blip r:embed="rId55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ângulo 50"/>
              <p:cNvSpPr/>
              <p:nvPr/>
            </p:nvSpPr>
            <p:spPr>
              <a:xfrm>
                <a:off x="4988400" y="3790712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ângulo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400" y="3790712"/>
                <a:ext cx="435648" cy="334287"/>
              </a:xfrm>
              <a:prstGeom prst="rect">
                <a:avLst/>
              </a:prstGeom>
              <a:blipFill rotWithShape="0">
                <a:blip r:embed="rId56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ângulo 63"/>
              <p:cNvSpPr/>
              <p:nvPr/>
            </p:nvSpPr>
            <p:spPr>
              <a:xfrm>
                <a:off x="5825909" y="3789234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Rectângulo 6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5909" y="3789234"/>
                <a:ext cx="435648" cy="334287"/>
              </a:xfrm>
              <a:prstGeom prst="rect">
                <a:avLst/>
              </a:prstGeom>
              <a:blipFill rotWithShape="0">
                <a:blip r:embed="rId57"/>
                <a:stretch>
                  <a:fillRect b="-92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ângulo 64"/>
              <p:cNvSpPr/>
              <p:nvPr/>
            </p:nvSpPr>
            <p:spPr>
              <a:xfrm>
                <a:off x="6369900" y="3789754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Rectângulo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900" y="3789754"/>
                <a:ext cx="435648" cy="334287"/>
              </a:xfrm>
              <a:prstGeom prst="rect">
                <a:avLst/>
              </a:prstGeom>
              <a:blipFill rotWithShape="0">
                <a:blip r:embed="rId58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ângulo 65"/>
              <p:cNvSpPr/>
              <p:nvPr/>
            </p:nvSpPr>
            <p:spPr>
              <a:xfrm>
                <a:off x="7166938" y="3793043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Rectângulo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938" y="3793043"/>
                <a:ext cx="435648" cy="334287"/>
              </a:xfrm>
              <a:prstGeom prst="rect">
                <a:avLst/>
              </a:prstGeom>
              <a:blipFill rotWithShape="0">
                <a:blip r:embed="rId59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ângulo 66"/>
              <p:cNvSpPr/>
              <p:nvPr/>
            </p:nvSpPr>
            <p:spPr>
              <a:xfrm>
                <a:off x="7710929" y="3793563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Rectângulo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929" y="3793563"/>
                <a:ext cx="435648" cy="334287"/>
              </a:xfrm>
              <a:prstGeom prst="rect">
                <a:avLst/>
              </a:prstGeom>
              <a:blipFill rotWithShape="0">
                <a:blip r:embed="rId60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Rectângulo 88"/>
          <p:cNvSpPr/>
          <p:nvPr/>
        </p:nvSpPr>
        <p:spPr>
          <a:xfrm>
            <a:off x="1744033" y="4255826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0" name="Rectângulo 89"/>
          <p:cNvSpPr/>
          <p:nvPr/>
        </p:nvSpPr>
        <p:spPr>
          <a:xfrm>
            <a:off x="2298847" y="4247750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ângulo 68"/>
              <p:cNvSpPr/>
              <p:nvPr/>
            </p:nvSpPr>
            <p:spPr>
              <a:xfrm>
                <a:off x="1715671" y="4233346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Rectângulo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671" y="4233346"/>
                <a:ext cx="360040" cy="334287"/>
              </a:xfrm>
              <a:prstGeom prst="rect">
                <a:avLst/>
              </a:prstGeom>
              <a:blipFill rotWithShape="0">
                <a:blip r:embed="rId61"/>
                <a:stretch>
                  <a:fillRect l="-6667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ângulo 70"/>
              <p:cNvSpPr/>
              <p:nvPr/>
            </p:nvSpPr>
            <p:spPr>
              <a:xfrm>
                <a:off x="2277148" y="4236642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Rectângulo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148" y="4236642"/>
                <a:ext cx="360040" cy="334287"/>
              </a:xfrm>
              <a:prstGeom prst="rect">
                <a:avLst/>
              </a:prstGeom>
              <a:blipFill rotWithShape="0">
                <a:blip r:embed="rId62"/>
                <a:stretch>
                  <a:fillRect l="-8475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Rectângulo 90"/>
          <p:cNvSpPr/>
          <p:nvPr/>
        </p:nvSpPr>
        <p:spPr>
          <a:xfrm>
            <a:off x="4329501" y="550728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2" name="Rectângulo 91"/>
          <p:cNvSpPr/>
          <p:nvPr/>
        </p:nvSpPr>
        <p:spPr>
          <a:xfrm>
            <a:off x="4884315" y="5499206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ângulo 61"/>
              <p:cNvSpPr/>
              <p:nvPr/>
            </p:nvSpPr>
            <p:spPr>
              <a:xfrm>
                <a:off x="4301792" y="5464375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Rectângulo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792" y="5464375"/>
                <a:ext cx="396044" cy="334287"/>
              </a:xfrm>
              <a:prstGeom prst="rect">
                <a:avLst/>
              </a:prstGeom>
              <a:blipFill rotWithShape="0">
                <a:blip r:embed="rId63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ângulo 62"/>
              <p:cNvSpPr/>
              <p:nvPr/>
            </p:nvSpPr>
            <p:spPr>
              <a:xfrm>
                <a:off x="4837405" y="5463880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Rectângulo 6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405" y="5463880"/>
                <a:ext cx="435648" cy="334287"/>
              </a:xfrm>
              <a:prstGeom prst="rect">
                <a:avLst/>
              </a:prstGeom>
              <a:blipFill rotWithShape="0">
                <a:blip r:embed="rId64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6899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48" grpId="0"/>
      <p:bldP spid="47" grpId="0" animBg="1"/>
      <p:bldP spid="11" grpId="0" animBg="1"/>
      <p:bldP spid="13" grpId="0"/>
      <p:bldP spid="14" grpId="0"/>
      <p:bldP spid="15" grpId="0"/>
      <p:bldP spid="17" grpId="0"/>
      <p:bldP spid="18" grpId="0"/>
      <p:bldP spid="21" grpId="0"/>
      <p:bldP spid="27" grpId="0"/>
      <p:bldP spid="39" grpId="0" animBg="1"/>
      <p:bldP spid="40" grpId="0"/>
      <p:bldP spid="49" grpId="0"/>
      <p:bldP spid="52" grpId="0"/>
      <p:bldP spid="54" grpId="0" animBg="1"/>
      <p:bldP spid="56" grpId="0"/>
      <p:bldP spid="53" grpId="0" animBg="1"/>
      <p:bldP spid="59" grpId="0"/>
      <p:bldP spid="60" grpId="0" animBg="1"/>
      <p:bldP spid="61" grpId="0"/>
      <p:bldP spid="55" grpId="0" animBg="1"/>
      <p:bldP spid="57" grpId="0" animBg="1"/>
      <p:bldP spid="58" grpId="0" animBg="1"/>
      <p:bldP spid="72" grpId="0" animBg="1"/>
      <p:bldP spid="73" grpId="0" animBg="1"/>
      <p:bldP spid="28" grpId="0"/>
      <p:bldP spid="29" grpId="0"/>
      <p:bldP spid="30" grpId="0"/>
      <p:bldP spid="31" grpId="0"/>
      <p:bldP spid="32" grpId="0"/>
      <p:bldP spid="74" grpId="0" animBg="1"/>
      <p:bldP spid="75" grpId="0" animBg="1"/>
      <p:bldP spid="76" grpId="0" animBg="1"/>
      <p:bldP spid="77" grpId="0" animBg="1"/>
      <p:bldP spid="78" grpId="0" animBg="1"/>
      <p:bldP spid="43" grpId="0"/>
      <p:bldP spid="44" grpId="0"/>
      <p:bldP spid="45" grpId="0"/>
      <p:bldP spid="46" grpId="0"/>
      <p:bldP spid="50" grpId="0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33" grpId="0"/>
      <p:bldP spid="34" grpId="0"/>
      <p:bldP spid="35" grpId="0"/>
      <p:bldP spid="36" grpId="0"/>
      <p:bldP spid="37" grpId="0"/>
      <p:bldP spid="51" grpId="0"/>
      <p:bldP spid="64" grpId="0"/>
      <p:bldP spid="65" grpId="0"/>
      <p:bldP spid="66" grpId="0"/>
      <p:bldP spid="67" grpId="0"/>
      <p:bldP spid="89" grpId="0" animBg="1"/>
      <p:bldP spid="90" grpId="0" animBg="1"/>
      <p:bldP spid="69" grpId="0"/>
      <p:bldP spid="71" grpId="0"/>
      <p:bldP spid="91" grpId="0" animBg="1"/>
      <p:bldP spid="92" grpId="0" animBg="1"/>
      <p:bldP spid="62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572713" cy="830997"/>
          </a:xfrm>
        </p:spPr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67544" y="692696"/>
            <a:ext cx="8136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Operar com potências pode tornar-se mais fácil se conhecermos algumas propriedades.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67544" y="147933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Produto de potências com a mesma base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67544" y="1954731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Observemos, por exemplo, que: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1043608" y="2507045"/>
                <a:ext cx="2160240" cy="918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pt-PT" sz="2200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b="1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1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pt-PT" sz="2200" b="1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𝟓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507045"/>
                <a:ext cx="2160240" cy="91852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036840" y="2603561"/>
                <a:ext cx="3240360" cy="728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2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840" y="2603561"/>
                <a:ext cx="3240360" cy="7284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6061176" y="2499068"/>
                <a:ext cx="858312" cy="918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176" y="2499068"/>
                <a:ext cx="858312" cy="91852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467544" y="3469931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Ou seja,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2516608" y="3928053"/>
                <a:ext cx="2880320" cy="91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608" y="3928053"/>
                <a:ext cx="2880320" cy="9199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4899729" y="3929399"/>
                <a:ext cx="858312" cy="919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729" y="3929399"/>
                <a:ext cx="858312" cy="9199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areal\Trabalho_parte1\DB_NMSI6EP_P1_P034_059_20162390_3P-8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386" y="1862313"/>
            <a:ext cx="3185979" cy="298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14712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4" grpId="0"/>
      <p:bldP spid="10" grpId="0"/>
      <p:bldP spid="11" grpId="0"/>
      <p:bldP spid="14" grpId="0"/>
      <p:bldP spid="15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457473" cy="830997"/>
          </a:xfrm>
        </p:spPr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55668" y="76681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Produto de potências com a mesma base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827584" y="2132856"/>
            <a:ext cx="7632848" cy="25202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just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3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47" y="1741502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987347" y="2420130"/>
            <a:ext cx="7329069" cy="2123658"/>
            <a:chOff x="987347" y="2420130"/>
            <a:chExt cx="7329069" cy="21236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CaixaDeTexto 2"/>
                <p:cNvSpPr txBox="1"/>
                <p:nvPr/>
              </p:nvSpPr>
              <p:spPr>
                <a:xfrm>
                  <a:off x="987347" y="2420130"/>
                  <a:ext cx="7329069" cy="212365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pt-PT" sz="2200" dirty="0"/>
                    <a:t>O </a:t>
                  </a:r>
                  <a:r>
                    <a:rPr lang="pt-PT" sz="2200" b="1" dirty="0">
                      <a:solidFill>
                        <a:srgbClr val="C00000"/>
                      </a:solidFill>
                    </a:rPr>
                    <a:t>produto de duas potência com a mesma base </a:t>
                  </a:r>
                  <a:r>
                    <a:rPr lang="pt-PT" sz="2200" dirty="0"/>
                    <a:t>é igual a uma potência com a mesma base e cujo expoente é igual à soma dos expoentes dos </a:t>
                  </a:r>
                  <a:r>
                    <a:rPr lang="pt-PT" sz="2200" dirty="0" err="1"/>
                    <a:t>fatores</a:t>
                  </a:r>
                  <a:r>
                    <a:rPr lang="pt-PT" sz="2200" dirty="0"/>
                    <a:t>,</a:t>
                  </a:r>
                </a:p>
                <a:p>
                  <a:pPr algn="just"/>
                  <a:endParaRPr lang="pt-PT" sz="2200" dirty="0">
                    <a:ea typeface="Cambria Math"/>
                  </a:endParaRPr>
                </a:p>
                <a:p>
                  <a:pPr algn="just"/>
                  <a:endParaRPr lang="pt-PT" sz="2200" dirty="0">
                    <a:ea typeface="Cambria Math"/>
                  </a:endParaRPr>
                </a:p>
                <a:p>
                  <a:pPr algn="just"/>
                  <a14:m>
                    <m:oMath xmlns:m="http://schemas.openxmlformats.org/officeDocument/2006/math">
                      <m:r>
                        <a:rPr lang="pt-PT" sz="2200" b="1" i="1">
                          <a:solidFill>
                            <a:srgbClr val="C00000"/>
                          </a:solidFill>
                          <a:latin typeface="Cambria Math"/>
                        </a:rPr>
                        <m:t>𝒂</m:t>
                      </m:r>
                    </m:oMath>
                  </a14:m>
                  <a:r>
                    <a:rPr lang="pt-PT" sz="2200" dirty="0"/>
                    <a:t> é um número racional, </a:t>
                  </a:r>
                  <a14:m>
                    <m:oMath xmlns:m="http://schemas.openxmlformats.org/officeDocument/2006/math">
                      <m:r>
                        <a:rPr lang="pt-PT" sz="22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𝒎</m:t>
                      </m:r>
                    </m:oMath>
                  </a14:m>
                  <a:r>
                    <a:rPr lang="pt-PT" sz="2200" dirty="0"/>
                    <a:t> e </a:t>
                  </a:r>
                  <a14:m>
                    <m:oMath xmlns:m="http://schemas.openxmlformats.org/officeDocument/2006/math">
                      <m:r>
                        <a:rPr lang="pt-PT" sz="2200" b="1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𝒏</m:t>
                      </m:r>
                    </m:oMath>
                  </a14:m>
                  <a:r>
                    <a:rPr lang="pt-PT" sz="2200" dirty="0"/>
                    <a:t> são números naturais. </a:t>
                  </a:r>
                </a:p>
              </p:txBody>
            </p:sp>
          </mc:Choice>
          <mc:Fallback xmlns="">
            <p:sp>
              <p:nvSpPr>
                <p:cNvPr id="3" name="CaixaDeTexto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7347" y="2420130"/>
                  <a:ext cx="7329069" cy="2123658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082" t="-1724" r="-1082" b="-4885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CaixaDeTexto 1"/>
                <p:cNvSpPr txBox="1"/>
                <p:nvPr/>
              </p:nvSpPr>
              <p:spPr>
                <a:xfrm>
                  <a:off x="2843808" y="3645024"/>
                  <a:ext cx="3240360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pt-PT" sz="22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pt-PT" sz="2200" b="1" i="1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pt-PT" sz="22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𝒎</m:t>
                            </m:r>
                          </m:sup>
                        </m:sSup>
                        <m:r>
                          <a:rPr lang="pt-PT" sz="2200" b="1" i="1">
                            <a:latin typeface="Cambria Math"/>
                            <a:ea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pt-PT" sz="22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  <m:r>
                              <a:rPr lang="pt-PT" sz="2200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pt-PT" sz="2200" b="1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𝒎</m:t>
                            </m:r>
                          </m:sup>
                        </m:sSup>
                        <m:r>
                          <a:rPr lang="pt-PT" sz="2200" b="1">
                            <a:latin typeface="Cambria Math"/>
                            <a:ea typeface="Cambria Math"/>
                          </a:rPr>
                          <m:t>, </m:t>
                        </m:r>
                      </m:oMath>
                    </m:oMathPara>
                  </a14:m>
                  <a:endParaRPr lang="pt-PT" sz="2200" b="1" dirty="0"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2" name="CaixaDeTexto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808" y="3645024"/>
                  <a:ext cx="3240360" cy="43088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4772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453206" cy="830997"/>
          </a:xfrm>
        </p:spPr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53179" y="59961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Potência de potência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67544" y="1069565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Vamos calcular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1674248" y="2710119"/>
                <a:ext cx="2160240" cy="12491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pt-PT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2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pt-PT" sz="2200" i="1"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200" b="1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4248" y="2710119"/>
                <a:ext cx="2160240" cy="124918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559621" y="2911078"/>
                <a:ext cx="3240360" cy="91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9621" y="2911078"/>
                <a:ext cx="3240360" cy="9199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aixaDeTexto 13"/>
          <p:cNvSpPr txBox="1"/>
          <p:nvPr/>
        </p:nvSpPr>
        <p:spPr>
          <a:xfrm>
            <a:off x="467544" y="4695736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Isto é,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2555776" y="5009722"/>
                <a:ext cx="1728192" cy="12491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pt-PT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2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pt-PT" sz="2200" i="1"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200" b="1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009722"/>
                <a:ext cx="1728192" cy="124918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upo 22"/>
          <p:cNvGrpSpPr/>
          <p:nvPr/>
        </p:nvGrpSpPr>
        <p:grpSpPr>
          <a:xfrm>
            <a:off x="3295005" y="1395370"/>
            <a:ext cx="2281985" cy="1279896"/>
            <a:chOff x="3295005" y="1395370"/>
            <a:chExt cx="2281985" cy="1279896"/>
          </a:xfrm>
        </p:grpSpPr>
        <p:sp>
          <p:nvSpPr>
            <p:cNvPr id="22" name="Rectângulo 21"/>
            <p:cNvSpPr/>
            <p:nvPr/>
          </p:nvSpPr>
          <p:spPr>
            <a:xfrm>
              <a:off x="3295005" y="1395370"/>
              <a:ext cx="2281985" cy="12798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CaixaDeTexto 2"/>
                <p:cNvSpPr txBox="1"/>
                <p:nvPr/>
              </p:nvSpPr>
              <p:spPr>
                <a:xfrm>
                  <a:off x="3419872" y="1405856"/>
                  <a:ext cx="2016223" cy="12491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pt-PT" sz="22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pt-PT" sz="220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pt-PT" sz="2200" b="0" i="1" smtClean="0">
                                                <a:latin typeface="Cambria Math"/>
                                              </a:rPr>
                                              <m:t>3</m:t>
                                            </m:r>
                                          </m:num>
                                          <m:den>
                                            <m:r>
                                              <a:rPr lang="pt-PT" sz="2200" b="0" i="1" smtClean="0">
                                                <a:latin typeface="Cambria Math"/>
                                              </a:rPr>
                                              <m:t>4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3" name="CaixaDeTexto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9872" y="1405856"/>
                  <a:ext cx="2016223" cy="1249188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3012707" y="4111467"/>
                <a:ext cx="3600400" cy="726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2707" y="4111467"/>
                <a:ext cx="3600400" cy="72616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6370534" y="4036207"/>
                <a:ext cx="858312" cy="919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534" y="4036207"/>
                <a:ext cx="858312" cy="9199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4164232" y="5221850"/>
                <a:ext cx="1412759" cy="919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pt-PT" sz="2200" b="1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𝟑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232" y="5221850"/>
                <a:ext cx="1412759" cy="9199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5537545" y="5260034"/>
                <a:ext cx="858312" cy="919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545" y="5260034"/>
                <a:ext cx="858312" cy="9199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54835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4" grpId="0"/>
      <p:bldP spid="10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313457" cy="830997"/>
          </a:xfrm>
        </p:spPr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827584" y="2132856"/>
            <a:ext cx="7632848" cy="32403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just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3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347" y="1741502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987347" y="2420130"/>
                <a:ext cx="7329069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dirty="0"/>
                  <a:t>Uma potência de base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𝒂</m:t>
                    </m:r>
                    <m:r>
                      <a:rPr lang="pt-PT" sz="2200" b="1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e expoente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𝒏</m:t>
                    </m:r>
                  </m:oMath>
                </a14:m>
                <a:r>
                  <a:rPr lang="pt-PT" sz="2200" dirty="0"/>
                  <a:t> elevada a um expoente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𝒎</m:t>
                    </m:r>
                    <m:r>
                      <a:rPr lang="pt-PT" sz="2200" b="1" i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,</m:t>
                    </m:r>
                    <m:r>
                      <a:rPr lang="pt-PT" sz="22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pt-PT" sz="22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1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pt-PT" sz="2200" b="1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𝒏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pt-PT" sz="2200" dirty="0">
                    <a:ea typeface="Cambria Math"/>
                  </a:rPr>
                  <a:t>, diz-se potência de potência.</a:t>
                </a:r>
              </a:p>
              <a:p>
                <a:pPr algn="just"/>
                <a:r>
                  <a:rPr lang="pt-PT" sz="2200" dirty="0">
                    <a:ea typeface="Cambria Math"/>
                  </a:rPr>
                  <a:t>A </a:t>
                </a:r>
                <a:r>
                  <a:rPr lang="pt-PT" sz="2200" b="1" dirty="0">
                    <a:solidFill>
                      <a:srgbClr val="C00000"/>
                    </a:solidFill>
                    <a:ea typeface="Cambria Math"/>
                  </a:rPr>
                  <a:t>potência de uma potência</a:t>
                </a:r>
                <a:r>
                  <a:rPr lang="pt-PT" sz="2200" dirty="0">
                    <a:ea typeface="Cambria Math"/>
                  </a:rPr>
                  <a:t> é igual a uma potência com a mesma base e expoente igual ao produto dos expoentes.</a:t>
                </a:r>
              </a:p>
              <a:p>
                <a:pPr algn="just"/>
                <a:endParaRPr lang="pt-PT" sz="2200" b="1" i="1" dirty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b="1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pt-PT" sz="2200" b="1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𝒏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𝒎</m:t>
                          </m:r>
                        </m:sup>
                      </m:sSup>
                      <m:r>
                        <a:rPr lang="pt-PT" sz="2200" b="1" i="1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𝒂</m:t>
                          </m:r>
                        </m:e>
                        <m:sup>
                          <m:r>
                            <a:rPr lang="pt-PT" sz="22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𝒏</m:t>
                          </m:r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𝒎</m:t>
                          </m:r>
                        </m:sup>
                      </m:sSup>
                      <m:r>
                        <a:rPr lang="pt-PT" sz="2200" b="1">
                          <a:latin typeface="Cambria Math"/>
                          <a:ea typeface="Cambria Math"/>
                        </a:rPr>
                        <m:t>, </m:t>
                      </m:r>
                    </m:oMath>
                  </m:oMathPara>
                </a14:m>
                <a:endParaRPr lang="pt-PT" sz="2200" b="1" dirty="0">
                  <a:ea typeface="Cambria Math"/>
                </a:endParaRPr>
              </a:p>
              <a:p>
                <a:pPr algn="just"/>
                <a:endParaRPr lang="pt-PT" sz="2200" b="1" i="1" dirty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rgbClr val="C00000"/>
                        </a:solidFill>
                        <a:latin typeface="Cambria Math"/>
                      </a:rPr>
                      <m:t>𝒂</m:t>
                    </m:r>
                  </m:oMath>
                </a14:m>
                <a:r>
                  <a:rPr lang="pt-PT" sz="2200" dirty="0"/>
                  <a:t> é um número racional,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/>
                      </a:rPr>
                      <m:t>𝒎</m:t>
                    </m:r>
                  </m:oMath>
                </a14:m>
                <a:r>
                  <a:rPr lang="pt-PT" sz="2200" dirty="0"/>
                  <a:t> e </a:t>
                </a:r>
                <a14:m>
                  <m:oMath xmlns:m="http://schemas.openxmlformats.org/officeDocument/2006/math">
                    <m:r>
                      <a:rPr lang="pt-PT" sz="2200" b="1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𝒏</m:t>
                    </m:r>
                  </m:oMath>
                </a14:m>
                <a:r>
                  <a:rPr lang="pt-PT" sz="2200" dirty="0"/>
                  <a:t> são números naturais.</a:t>
                </a: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347" y="2420130"/>
                <a:ext cx="7329069" cy="2800767"/>
              </a:xfrm>
              <a:prstGeom prst="rect">
                <a:avLst/>
              </a:prstGeom>
              <a:blipFill rotWithShape="1">
                <a:blip r:embed="rId3"/>
                <a:stretch>
                  <a:fillRect l="-1082" t="-1307" r="-1082" b="-348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/>
          <p:cNvSpPr txBox="1"/>
          <p:nvPr/>
        </p:nvSpPr>
        <p:spPr>
          <a:xfrm>
            <a:off x="453179" y="59961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Potência de potência</a:t>
            </a:r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0994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457473" cy="830997"/>
          </a:xfrm>
        </p:spPr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467544" y="676930"/>
            <a:ext cx="8136904" cy="446653"/>
            <a:chOff x="467544" y="676930"/>
            <a:chExt cx="8136904" cy="446653"/>
          </a:xfrm>
        </p:grpSpPr>
        <p:sp>
          <p:nvSpPr>
            <p:cNvPr id="2" name="CaixaDeTexto 1"/>
            <p:cNvSpPr txBox="1"/>
            <p:nvPr/>
          </p:nvSpPr>
          <p:spPr>
            <a:xfrm>
              <a:off x="467544" y="692696"/>
              <a:ext cx="813690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2200" dirty="0"/>
                <a:t>Como sabes             é uma potência de potência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CaixaDeTexto 2"/>
                <p:cNvSpPr txBox="1"/>
                <p:nvPr/>
              </p:nvSpPr>
              <p:spPr>
                <a:xfrm>
                  <a:off x="1895538" y="676930"/>
                  <a:ext cx="888443" cy="4347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9</m:t>
                                    </m:r>
                                  </m:e>
                                  <m:sup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3" name="CaixaDeTexto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5538" y="676930"/>
                  <a:ext cx="888443" cy="434734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2866395" y="1131110"/>
                <a:ext cx="1315196" cy="5550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b="1" i="1"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pt-PT" sz="2200" b="1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𝟓</m:t>
                          </m:r>
                        </m:sup>
                      </m:sSup>
                      <m:r>
                        <a:rPr lang="pt-PT" sz="2200" b="1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6395" y="1131110"/>
                <a:ext cx="1315196" cy="55502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459115" y="1702252"/>
                <a:ext cx="8136904" cy="4347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Ora,          é uma potência de base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pt-PT" sz="2200" dirty="0"/>
                  <a:t> e expoente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pt-PT" sz="2200" dirty="0"/>
                  <a:t> </a:t>
                </a: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115" y="1702252"/>
                <a:ext cx="8136904" cy="434734"/>
              </a:xfrm>
              <a:prstGeom prst="rect">
                <a:avLst/>
              </a:prstGeom>
              <a:blipFill rotWithShape="1">
                <a:blip r:embed="rId4"/>
                <a:stretch>
                  <a:fillRect l="-899" t="-6944" b="-2638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944031" y="1660440"/>
                <a:ext cx="888443" cy="481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9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31" y="1660440"/>
                <a:ext cx="888443" cy="48115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aixaDeTexto 17"/>
          <p:cNvSpPr txBox="1"/>
          <p:nvPr/>
        </p:nvSpPr>
        <p:spPr>
          <a:xfrm>
            <a:off x="467544" y="2213885"/>
            <a:ext cx="8136904" cy="4347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200" dirty="0"/>
              <a:t>Assim,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1212334" y="2157363"/>
                <a:ext cx="1571647" cy="4934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latin typeface="Cambria Math"/>
                            </a:rPr>
                            <m:t>𝟗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pt-PT" sz="2200" b="1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𝟓</m:t>
                              </m:r>
                            </m:sup>
                          </m:sSup>
                        </m:sup>
                      </m:sSup>
                      <m:r>
                        <a:rPr lang="pt-PT" sz="2200" b="1" i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latin typeface="Cambria Math"/>
                            </a:rPr>
                            <m:t>𝟗</m:t>
                          </m:r>
                        </m:e>
                        <m:sup>
                          <m:r>
                            <a:rPr lang="pt-PT" sz="2200" b="1" i="1" smtClean="0">
                              <a:latin typeface="Cambria Math"/>
                            </a:rPr>
                            <m:t>𝟑𝟐</m:t>
                          </m:r>
                        </m:sup>
                      </m:sSup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334" y="2157363"/>
                <a:ext cx="1571647" cy="49340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aixaDeTexto 19"/>
          <p:cNvSpPr txBox="1"/>
          <p:nvPr/>
        </p:nvSpPr>
        <p:spPr>
          <a:xfrm>
            <a:off x="459115" y="2785253"/>
            <a:ext cx="8136904" cy="4347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200" dirty="0"/>
              <a:t>Verificamos que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2123170" y="2661293"/>
                <a:ext cx="2136375" cy="5550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b="1" i="1">
                                      <a:latin typeface="Cambria Math"/>
                                    </a:rPr>
                                    <m:t>𝟗</m:t>
                                  </m:r>
                                </m:e>
                                <m:sup>
                                  <m:r>
                                    <a:rPr lang="pt-PT" sz="2200" b="1" i="1" smtClean="0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𝟓</m:t>
                          </m:r>
                        </m:sup>
                      </m:sSup>
                      <m:r>
                        <a:rPr lang="pt-PT" sz="2200" b="1">
                          <a:latin typeface="Cambria Math"/>
                          <a:ea typeface="Cambria Math"/>
                        </a:rPr>
                        <m:t>≠</m:t>
                      </m:r>
                      <m:sSup>
                        <m:sSupPr>
                          <m:ctrlPr>
                            <a:rPr lang="pt-PT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 smtClean="0">
                              <a:latin typeface="Cambria Math"/>
                            </a:rPr>
                            <m:t>𝟗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𝟐</m:t>
                              </m:r>
                            </m:e>
                            <m:sup>
                              <m:r>
                                <a:rPr lang="pt-PT" sz="2200" b="1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𝟓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170" y="2661293"/>
                <a:ext cx="2136375" cy="55502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aixaDeTexto 21"/>
          <p:cNvSpPr txBox="1"/>
          <p:nvPr/>
        </p:nvSpPr>
        <p:spPr>
          <a:xfrm>
            <a:off x="476716" y="3292127"/>
            <a:ext cx="8136904" cy="4347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2200" dirty="0"/>
              <a:t>Pois,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ângulo 22"/>
              <p:cNvSpPr/>
              <p:nvPr/>
            </p:nvSpPr>
            <p:spPr>
              <a:xfrm>
                <a:off x="1101735" y="3276361"/>
                <a:ext cx="1469313" cy="438582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</a:rPr>
                            <m:t>𝟗</m:t>
                          </m:r>
                        </m:e>
                        <m:sup>
                          <m:r>
                            <a:rPr lang="pt-PT" sz="2200" b="1" i="1">
                              <a:latin typeface="Cambria Math"/>
                            </a:rPr>
                            <m:t>𝟏𝟎</m:t>
                          </m:r>
                        </m:sup>
                      </m:sSup>
                      <m:r>
                        <a:rPr lang="pt-PT" sz="2200" b="1">
                          <a:latin typeface="Cambria Math"/>
                          <a:ea typeface="Cambria Math"/>
                        </a:rPr>
                        <m:t>≠</m:t>
                      </m:r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</a:rPr>
                            <m:t>𝟗</m:t>
                          </m:r>
                        </m:e>
                        <m:sup>
                          <m:r>
                            <a:rPr lang="pt-PT" sz="2200" b="1" i="1">
                              <a:latin typeface="Cambria Math"/>
                            </a:rPr>
                            <m:t>𝟑𝟐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Rectângulo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735" y="3276361"/>
                <a:ext cx="1469313" cy="43858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upo 29"/>
          <p:cNvGrpSpPr/>
          <p:nvPr/>
        </p:nvGrpSpPr>
        <p:grpSpPr>
          <a:xfrm>
            <a:off x="711143" y="3675134"/>
            <a:ext cx="7632848" cy="2130130"/>
            <a:chOff x="711143" y="3675134"/>
            <a:chExt cx="7632848" cy="2130130"/>
          </a:xfrm>
        </p:grpSpPr>
        <p:grpSp>
          <p:nvGrpSpPr>
            <p:cNvPr id="28" name="Grupo 27"/>
            <p:cNvGrpSpPr/>
            <p:nvPr/>
          </p:nvGrpSpPr>
          <p:grpSpPr>
            <a:xfrm>
              <a:off x="711143" y="4125863"/>
              <a:ext cx="7632848" cy="1679401"/>
              <a:chOff x="711143" y="4125863"/>
              <a:chExt cx="7632848" cy="1679401"/>
            </a:xfrm>
          </p:grpSpPr>
          <p:sp>
            <p:nvSpPr>
              <p:cNvPr id="24" name="Rectângulo arredondado 23"/>
              <p:cNvSpPr/>
              <p:nvPr/>
            </p:nvSpPr>
            <p:spPr>
              <a:xfrm>
                <a:off x="711143" y="4125863"/>
                <a:ext cx="7632848" cy="1679401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just"/>
                <a:endParaRPr lang="pt-PT" sz="2400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CaixaDeTexto 25"/>
                  <p:cNvSpPr txBox="1"/>
                  <p:nvPr/>
                </p:nvSpPr>
                <p:spPr>
                  <a:xfrm>
                    <a:off x="738862" y="4293096"/>
                    <a:ext cx="7605129" cy="144655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pt-PT" sz="2200" dirty="0"/>
                      <a:t>De um modo geral</a:t>
                    </a:r>
                  </a:p>
                  <a:p>
                    <a:pPr algn="just"/>
                    <a:endParaRPr lang="pt-PT" sz="2200" dirty="0"/>
                  </a:p>
                  <a:p>
                    <a:pPr algn="just"/>
                    <a:endParaRPr lang="pt-PT" sz="2200" dirty="0"/>
                  </a:p>
                  <a:p>
                    <a:pPr algn="just"/>
                    <a:r>
                      <a:rPr lang="pt-PT" sz="2200" dirty="0"/>
                      <a:t>sendo</a:t>
                    </a:r>
                    <a:r>
                      <a:rPr lang="pt-PT" sz="2200" b="1" dirty="0">
                        <a:solidFill>
                          <a:srgbClr val="C0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pt-PT" sz="2200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𝒂</m:t>
                        </m:r>
                      </m:oMath>
                    </a14:m>
                    <a:r>
                      <a:rPr lang="pt-PT" sz="2200" dirty="0"/>
                      <a:t> um número racional e </a:t>
                    </a:r>
                    <a14:m>
                      <m:oMath xmlns:m="http://schemas.openxmlformats.org/officeDocument/2006/math">
                        <m:r>
                          <a:rPr lang="pt-PT" sz="2200" b="1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</m:oMath>
                    </a14:m>
                    <a:r>
                      <a:rPr lang="pt-PT" sz="2200" dirty="0"/>
                      <a:t> e </a:t>
                    </a:r>
                    <a14:m>
                      <m:oMath xmlns:m="http://schemas.openxmlformats.org/officeDocument/2006/math">
                        <m:r>
                          <a:rPr lang="pt-PT" sz="22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</a:rPr>
                          <m:t>𝒎</m:t>
                        </m:r>
                      </m:oMath>
                    </a14:m>
                    <a:r>
                      <a:rPr lang="pt-PT" sz="2200" dirty="0"/>
                      <a:t> números naturais.</a:t>
                    </a:r>
                  </a:p>
                </p:txBody>
              </p:sp>
            </mc:Choice>
            <mc:Fallback xmlns="">
              <p:sp>
                <p:nvSpPr>
                  <p:cNvPr id="26" name="CaixaDeTexto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862" y="4293096"/>
                    <a:ext cx="7605129" cy="1446550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l="-962" t="-2521" b="-7143"/>
                    </a:stretch>
                  </a:blipFill>
                </p:spPr>
                <p:txBody>
                  <a:bodyPr/>
                  <a:lstStyle/>
                  <a:p>
                    <a:r>
                      <a:rPr lang="pt-P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aixaDeTexto 26"/>
                <p:cNvSpPr txBox="1"/>
                <p:nvPr/>
              </p:nvSpPr>
              <p:spPr>
                <a:xfrm>
                  <a:off x="3555459" y="4713818"/>
                  <a:ext cx="1944216" cy="4583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𝒂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b="1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𝒏</m:t>
                              </m:r>
                            </m:e>
                            <m:sup>
                              <m:r>
                                <a:rPr lang="pt-PT" sz="2200" b="1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𝒎</m:t>
                              </m:r>
                            </m:sup>
                          </m:sSup>
                        </m:sup>
                      </m:sSup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≠</m:t>
                          </m:r>
                          <m:d>
                            <m:d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b="1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pt-PT" sz="2200" b="1" i="1">
                                      <a:solidFill>
                                        <a:schemeClr val="accent5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𝒏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𝒎</m:t>
                          </m:r>
                        </m:sup>
                      </m:sSup>
                    </m:oMath>
                  </a14:m>
                  <a:r>
                    <a:rPr lang="pt-PT" sz="2200" dirty="0"/>
                    <a:t>,</a:t>
                  </a:r>
                </a:p>
              </p:txBody>
            </p:sp>
          </mc:Choice>
          <mc:Fallback xmlns="">
            <p:sp>
              <p:nvSpPr>
                <p:cNvPr id="27" name="CaixaDeTexto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5459" y="4713818"/>
                  <a:ext cx="1944216" cy="458395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1333" b="-26667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5" name="Picture 2" descr="C:\Users\Susana\Desktop\Areal\icone_certo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906" y="3675134"/>
              <a:ext cx="864096" cy="781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3967361" y="1243356"/>
                <a:ext cx="1111523" cy="4435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</a:rPr>
                            <m:t>𝟗</m:t>
                          </m:r>
                        </m:e>
                        <m:sup>
                          <m:r>
                            <a:rPr lang="pt-PT" sz="2200" b="1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𝟐</m:t>
                          </m:r>
                          <m:r>
                            <a:rPr lang="pt-PT" sz="2200" b="1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b="1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𝟓</m:t>
                          </m:r>
                        </m:sup>
                      </m:sSup>
                      <m:r>
                        <a:rPr lang="pt-PT" sz="2200" b="1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361" y="1243356"/>
                <a:ext cx="1111523" cy="443583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5033318" y="1247552"/>
                <a:ext cx="675698" cy="4385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1" i="1">
                              <a:latin typeface="Cambria Math"/>
                            </a:rPr>
                            <m:t>𝟗</m:t>
                          </m:r>
                        </m:e>
                        <m:sup>
                          <m:r>
                            <a:rPr lang="pt-PT" sz="2200" b="1" i="1">
                              <a:latin typeface="Cambria Math"/>
                            </a:rPr>
                            <m:t>𝟏𝟎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3318" y="1247552"/>
                <a:ext cx="675698" cy="43858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580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673497" cy="830997"/>
          </a:xfrm>
        </p:spPr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53179" y="59961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Produto de potências com o mesmo expoente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40248" y="1192397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Calculemos o valor de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3140548" y="1192397"/>
                <a:ext cx="118813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0548" y="1192397"/>
                <a:ext cx="1188132" cy="430887"/>
              </a:xfrm>
              <a:prstGeom prst="rect">
                <a:avLst/>
              </a:prstGeom>
              <a:blipFill rotWithShape="1">
                <a:blip r:embed="rId3"/>
                <a:stretch>
                  <a:fillRect t="-8571" r="-3590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455643" y="1898516"/>
                <a:ext cx="138061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43" y="1898516"/>
                <a:ext cx="1380619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1629453" y="1890219"/>
                <a:ext cx="630428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7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7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7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7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7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7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9453" y="1890219"/>
                <a:ext cx="6304288" cy="4308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442278" y="2460664"/>
                <a:ext cx="869082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pt-PT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d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d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d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d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d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2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7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</m:d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78" y="2460664"/>
                <a:ext cx="8690821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442191" y="3049229"/>
                <a:ext cx="869082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200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7</m:t>
                              </m:r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pt-PT" sz="22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35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91" y="3049229"/>
                <a:ext cx="8690821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ixaDeTexto 10"/>
          <p:cNvSpPr txBox="1"/>
          <p:nvPr/>
        </p:nvSpPr>
        <p:spPr>
          <a:xfrm>
            <a:off x="442191" y="3592297"/>
            <a:ext cx="8234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então,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2726895" y="4068504"/>
                <a:ext cx="138061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895" y="4068504"/>
                <a:ext cx="1380619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3997118" y="4051781"/>
                <a:ext cx="154003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200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7</m:t>
                              </m:r>
                              <m:r>
                                <a:rPr lang="pt-PT" sz="22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pt-PT" sz="2200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118" y="4051781"/>
                <a:ext cx="1540037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12"/>
              <p:cNvSpPr/>
              <p:nvPr/>
            </p:nvSpPr>
            <p:spPr>
              <a:xfrm>
                <a:off x="5453418" y="4044754"/>
                <a:ext cx="690125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Rec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418" y="4044754"/>
                <a:ext cx="690125" cy="43088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4353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  <p:bldP spid="20" grpId="0"/>
      <p:bldP spid="21" grpId="0"/>
      <p:bldP spid="24" grpId="0"/>
      <p:bldP spid="25" grpId="0"/>
      <p:bldP spid="11" grpId="0"/>
      <p:bldP spid="26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385465" cy="830997"/>
          </a:xfrm>
        </p:spPr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53179" y="599618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Produto de potências com o mesmo expoente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696834" y="1581240"/>
            <a:ext cx="7632848" cy="2855872"/>
            <a:chOff x="711143" y="4275646"/>
            <a:chExt cx="7632848" cy="2855872"/>
          </a:xfrm>
        </p:grpSpPr>
        <p:grpSp>
          <p:nvGrpSpPr>
            <p:cNvPr id="30" name="Grupo 29"/>
            <p:cNvGrpSpPr/>
            <p:nvPr/>
          </p:nvGrpSpPr>
          <p:grpSpPr>
            <a:xfrm>
              <a:off x="711143" y="4726375"/>
              <a:ext cx="7632848" cy="2405143"/>
              <a:chOff x="711143" y="4726375"/>
              <a:chExt cx="7632848" cy="2405143"/>
            </a:xfrm>
          </p:grpSpPr>
          <p:sp>
            <p:nvSpPr>
              <p:cNvPr id="33" name="Rectângulo arredondado 32"/>
              <p:cNvSpPr/>
              <p:nvPr/>
            </p:nvSpPr>
            <p:spPr>
              <a:xfrm>
                <a:off x="711143" y="4726375"/>
                <a:ext cx="7632848" cy="240514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just"/>
                <a:endParaRPr lang="pt-PT" sz="2400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CaixaDeTexto 33"/>
                  <p:cNvSpPr txBox="1"/>
                  <p:nvPr/>
                </p:nvSpPr>
                <p:spPr>
                  <a:xfrm>
                    <a:off x="738862" y="4893608"/>
                    <a:ext cx="7605129" cy="212365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pt-PT" sz="2200" dirty="0"/>
                      <a:t>O </a:t>
                    </a:r>
                    <a:r>
                      <a:rPr lang="pt-PT" sz="2200" b="1" dirty="0">
                        <a:solidFill>
                          <a:srgbClr val="C00000"/>
                        </a:solidFill>
                      </a:rPr>
                      <a:t>produto de duas potência como o mesmo expoente </a:t>
                    </a:r>
                    <a:r>
                      <a:rPr lang="pt-PT" sz="2200" dirty="0"/>
                      <a:t>é igual a uma potência com o mesmo expoente e cuja base é igual ao produto das bases, </a:t>
                    </a:r>
                  </a:p>
                  <a:p>
                    <a:pPr algn="just"/>
                    <a:endParaRPr lang="pt-PT" sz="2200" dirty="0"/>
                  </a:p>
                  <a:p>
                    <a:pPr algn="just"/>
                    <a:endParaRPr lang="pt-PT" sz="2200" dirty="0"/>
                  </a:p>
                  <a:p>
                    <a:pPr algn="just"/>
                    <a14:m>
                      <m:oMath xmlns:m="http://schemas.openxmlformats.org/officeDocument/2006/math">
                        <m:r>
                          <a:rPr lang="pt-PT" sz="2200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𝒂</m:t>
                        </m:r>
                      </m:oMath>
                    </a14:m>
                    <a:r>
                      <a:rPr lang="pt-PT" sz="2200" dirty="0"/>
                      <a:t> e </a:t>
                    </a:r>
                    <a14:m>
                      <m:oMath xmlns:m="http://schemas.openxmlformats.org/officeDocument/2006/math">
                        <m:r>
                          <a:rPr lang="pt-PT" sz="22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𝒃</m:t>
                        </m:r>
                      </m:oMath>
                    </a14:m>
                    <a:r>
                      <a:rPr lang="pt-PT" sz="2200" dirty="0"/>
                      <a:t> são números racionais, </a:t>
                    </a:r>
                    <a14:m>
                      <m:oMath xmlns:m="http://schemas.openxmlformats.org/officeDocument/2006/math">
                        <m:r>
                          <a:rPr lang="pt-PT" sz="2200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𝒏</m:t>
                        </m:r>
                      </m:oMath>
                    </a14:m>
                    <a:r>
                      <a:rPr lang="pt-PT" sz="2200" dirty="0"/>
                      <a:t> é número natural.</a:t>
                    </a:r>
                  </a:p>
                </p:txBody>
              </p:sp>
            </mc:Choice>
            <mc:Fallback xmlns="">
              <p:sp>
                <p:nvSpPr>
                  <p:cNvPr id="34" name="CaixaDeTexto 3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862" y="4893608"/>
                    <a:ext cx="7605129" cy="2123658"/>
                  </a:xfrm>
                  <a:prstGeom prst="rect">
                    <a:avLst/>
                  </a:prstGeom>
                  <a:blipFill rotWithShape="1">
                    <a:blip r:embed="rId2"/>
                    <a:stretch>
                      <a:fillRect l="-1043" t="-1724" r="-1123" b="-4885"/>
                    </a:stretch>
                  </a:blipFill>
                </p:spPr>
                <p:txBody>
                  <a:bodyPr/>
                  <a:lstStyle/>
                  <a:p>
                    <a:r>
                      <a:rPr lang="pt-P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CaixaDeTexto 30"/>
                <p:cNvSpPr txBox="1"/>
                <p:nvPr/>
              </p:nvSpPr>
              <p:spPr>
                <a:xfrm>
                  <a:off x="3442189" y="5941709"/>
                  <a:ext cx="308833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pt-PT" sz="2200" b="1" i="1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1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  <m:sup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pt-PT" sz="2200" b="1" i="1">
                            <a:latin typeface="Cambria Math"/>
                            <a:ea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200" b="1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pt-PT" sz="2200" b="1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pt-PT" sz="2200" b="1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pt-PT" sz="2200" b="1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𝒃</m:t>
                                </m:r>
                              </m:e>
                            </m:d>
                          </m:e>
                          <m:sup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pt-PT" sz="2200" b="1">
                            <a:latin typeface="Cambria Math"/>
                            <a:ea typeface="Cambria Math"/>
                          </a:rPr>
                          <m:t>, </m:t>
                        </m:r>
                      </m:oMath>
                    </m:oMathPara>
                  </a14:m>
                  <a:endParaRPr lang="pt-PT" sz="2200" b="1" dirty="0"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31" name="CaixaDe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2189" y="5941709"/>
                  <a:ext cx="3088336" cy="43088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2" name="Picture 2" descr="C:\Users\Susana\Desktop\Areal\icone_certo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906" y="4275646"/>
              <a:ext cx="864096" cy="781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10601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523369" cy="830997"/>
          </a:xfrm>
        </p:spPr>
        <p:txBody>
          <a:bodyPr/>
          <a:lstStyle/>
          <a:p>
            <a:r>
              <a:rPr lang="pt-PT" dirty="0"/>
              <a:t>Multiplicação de Potências. Regras Operatórias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347768"/>
              </p:ext>
            </p:extLst>
          </p:nvPr>
        </p:nvGraphicFramePr>
        <p:xfrm>
          <a:off x="500679" y="710207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dirty="0">
                          <a:solidFill>
                            <a:srgbClr val="FF0000"/>
                          </a:solidFill>
                        </a:rPr>
                        <a:t>EXEMPLO: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649044" y="1579189"/>
                <a:ext cx="3168352" cy="9199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044" y="1579189"/>
                <a:ext cx="3168352" cy="9199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/>
          <p:cNvSpPr txBox="1"/>
          <p:nvPr/>
        </p:nvSpPr>
        <p:spPr>
          <a:xfrm>
            <a:off x="480623" y="1179063"/>
            <a:ext cx="47668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Escreve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44998" y="2531551"/>
            <a:ext cx="84393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sob a forma de uma potência.</a:t>
            </a: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314752"/>
              </p:ext>
            </p:extLst>
          </p:nvPr>
        </p:nvGraphicFramePr>
        <p:xfrm>
          <a:off x="465273" y="325300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FF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53966" y="3788414"/>
            <a:ext cx="7632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Usando as regras da multiplicação de potências, obtém-se: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453966" y="4326260"/>
                <a:ext cx="3168352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66" y="4326260"/>
                <a:ext cx="3168352" cy="92474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392826" y="4335613"/>
                <a:ext cx="2070535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826" y="4335613"/>
                <a:ext cx="2070535" cy="92474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5463361" y="4335613"/>
                <a:ext cx="1584410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pt-PT" sz="22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361" y="4335613"/>
                <a:ext cx="1584410" cy="92474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4595663" y="5515399"/>
                <a:ext cx="1116685" cy="434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5663" y="5515399"/>
                <a:ext cx="111668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5463361" y="5530880"/>
                <a:ext cx="497975" cy="434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361" y="5530880"/>
                <a:ext cx="497975" cy="43473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/>
        </p:nvSpPr>
        <p:spPr>
          <a:xfrm>
            <a:off x="590719" y="6487239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06666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22658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17" grpId="0"/>
      <p:bldP spid="9" grpId="0"/>
      <p:bldP spid="19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2867</TotalTime>
  <Words>755</Words>
  <Application>Microsoft Office PowerPoint</Application>
  <PresentationFormat>On-screen Show (4:3)</PresentationFormat>
  <Paragraphs>219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251</cp:revision>
  <dcterms:created xsi:type="dcterms:W3CDTF">2016-09-17T09:49:10Z</dcterms:created>
  <dcterms:modified xsi:type="dcterms:W3CDTF">2017-05-29T15:09:18Z</dcterms:modified>
</cp:coreProperties>
</file>