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91" r:id="rId2"/>
    <p:sldId id="293" r:id="rId3"/>
    <p:sldId id="299" r:id="rId4"/>
    <p:sldId id="300" r:id="rId5"/>
    <p:sldId id="301" r:id="rId6"/>
    <p:sldId id="296" r:id="rId7"/>
    <p:sldId id="297" r:id="rId8"/>
    <p:sldId id="307" r:id="rId9"/>
    <p:sldId id="308" r:id="rId10"/>
    <p:sldId id="304" r:id="rId11"/>
    <p:sldId id="305" r:id="rId12"/>
    <p:sldId id="306" r:id="rId13"/>
    <p:sldId id="295" r:id="rId14"/>
    <p:sldId id="302" r:id="rId15"/>
    <p:sldId id="303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A7AB"/>
    <a:srgbClr val="CEE4DE"/>
    <a:srgbClr val="006666"/>
    <a:srgbClr val="EFF7F5"/>
    <a:srgbClr val="E9F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14-07-2017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" Type="http://schemas.openxmlformats.org/officeDocument/2006/relationships/image" Target="../media/image4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8.pn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55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0.png"/><Relationship Id="rId3" Type="http://schemas.openxmlformats.org/officeDocument/2006/relationships/image" Target="../media/image810.png"/><Relationship Id="rId7" Type="http://schemas.openxmlformats.org/officeDocument/2006/relationships/image" Target="../media/image850.png"/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0.png"/><Relationship Id="rId5" Type="http://schemas.openxmlformats.org/officeDocument/2006/relationships/image" Target="../media/image830.png"/><Relationship Id="rId4" Type="http://schemas.openxmlformats.org/officeDocument/2006/relationships/image" Target="../media/image820.png"/><Relationship Id="rId9" Type="http://schemas.openxmlformats.org/officeDocument/2006/relationships/image" Target="../media/image8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1.png"/><Relationship Id="rId3" Type="http://schemas.openxmlformats.org/officeDocument/2006/relationships/image" Target="../media/image810.png"/><Relationship Id="rId7" Type="http://schemas.openxmlformats.org/officeDocument/2006/relationships/image" Target="../media/image911.png"/><Relationship Id="rId12" Type="http://schemas.openxmlformats.org/officeDocument/2006/relationships/image" Target="../media/image961.png"/><Relationship Id="rId2" Type="http://schemas.openxmlformats.org/officeDocument/2006/relationships/image" Target="../media/image8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1.png"/><Relationship Id="rId11" Type="http://schemas.openxmlformats.org/officeDocument/2006/relationships/image" Target="../media/image951.png"/><Relationship Id="rId5" Type="http://schemas.openxmlformats.org/officeDocument/2006/relationships/image" Target="../media/image891.png"/><Relationship Id="rId10" Type="http://schemas.openxmlformats.org/officeDocument/2006/relationships/image" Target="../media/image941.png"/><Relationship Id="rId4" Type="http://schemas.openxmlformats.org/officeDocument/2006/relationships/image" Target="../media/image881.png"/><Relationship Id="rId9" Type="http://schemas.openxmlformats.org/officeDocument/2006/relationships/image" Target="../media/image9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0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10.png"/><Relationship Id="rId4" Type="http://schemas.openxmlformats.org/officeDocument/2006/relationships/image" Target="../media/image90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0.png"/><Relationship Id="rId3" Type="http://schemas.openxmlformats.org/officeDocument/2006/relationships/image" Target="../media/image920.png"/><Relationship Id="rId7" Type="http://schemas.openxmlformats.org/officeDocument/2006/relationships/image" Target="../media/image960.png"/><Relationship Id="rId2" Type="http://schemas.openxmlformats.org/officeDocument/2006/relationships/image" Target="../media/image8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50.png"/><Relationship Id="rId5" Type="http://schemas.openxmlformats.org/officeDocument/2006/relationships/image" Target="../media/image940.png"/><Relationship Id="rId4" Type="http://schemas.openxmlformats.org/officeDocument/2006/relationships/image" Target="../media/image9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0.png"/><Relationship Id="rId3" Type="http://schemas.openxmlformats.org/officeDocument/2006/relationships/image" Target="../media/image990.png"/><Relationship Id="rId7" Type="http://schemas.openxmlformats.org/officeDocument/2006/relationships/image" Target="../media/image1030.png"/><Relationship Id="rId2" Type="http://schemas.openxmlformats.org/officeDocument/2006/relationships/image" Target="../media/image98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20.png"/><Relationship Id="rId5" Type="http://schemas.openxmlformats.org/officeDocument/2006/relationships/image" Target="../media/image106.png"/><Relationship Id="rId4" Type="http://schemas.openxmlformats.org/officeDocument/2006/relationships/image" Target="../media/image1000.png"/><Relationship Id="rId9" Type="http://schemas.openxmlformats.org/officeDocument/2006/relationships/image" Target="../media/image10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7" y="1988840"/>
            <a:ext cx="4078497" cy="864096"/>
          </a:xfrm>
        </p:spPr>
        <p:txBody>
          <a:bodyPr/>
          <a:lstStyle/>
          <a:p>
            <a:r>
              <a:rPr lang="pt-PT" sz="2400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3718457" cy="590931"/>
          </a:xfrm>
        </p:spPr>
        <p:txBody>
          <a:bodyPr/>
          <a:lstStyle/>
          <a:p>
            <a:r>
              <a:rPr lang="pt-PT" sz="1800" dirty="0"/>
              <a:t>Resolução de exercícios e problemas (Multiplicação de potências)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Representa sob a forma de uma potência.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5" y="1447792"/>
                <a:ext cx="2842842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×7×7×7×7</m:t>
                    </m:r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5" y="1447792"/>
                <a:ext cx="2842842" cy="397032"/>
              </a:xfrm>
              <a:blipFill rotWithShape="1">
                <a:blip r:embed="rId2"/>
                <a:stretch>
                  <a:fillRect l="-257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3775067" y="1447792"/>
                <a:ext cx="1656184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067" y="1447792"/>
                <a:ext cx="1656184" cy="403957"/>
              </a:xfrm>
              <a:prstGeom prst="rect">
                <a:avLst/>
              </a:prstGeom>
              <a:blipFill rotWithShape="1">
                <a:blip r:embed="rId3"/>
                <a:stretch>
                  <a:fillRect l="-4412" t="-16418" b="-268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Placeholder 2"/>
              <p:cNvSpPr txBox="1">
                <a:spLocks/>
              </p:cNvSpPr>
              <p:nvPr/>
            </p:nvSpPr>
            <p:spPr>
              <a:xfrm>
                <a:off x="6300192" y="1453100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453100"/>
                <a:ext cx="2376264" cy="397032"/>
              </a:xfrm>
              <a:prstGeom prst="rect">
                <a:avLst/>
              </a:prstGeom>
              <a:blipFill rotWithShape="1">
                <a:blip r:embed="rId4"/>
                <a:stretch>
                  <a:fillRect l="-307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1030552" y="2085575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4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2085575"/>
                <a:ext cx="2842842" cy="397032"/>
              </a:xfrm>
              <a:prstGeom prst="rect">
                <a:avLst/>
              </a:prstGeom>
              <a:blipFill rotWithShape="1">
                <a:blip r:embed="rId5"/>
                <a:stretch>
                  <a:fillRect l="-2575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3772644" y="2085575"/>
                <a:ext cx="165618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2644" y="2085575"/>
                <a:ext cx="1656184" cy="397032"/>
              </a:xfrm>
              <a:prstGeom prst="rect">
                <a:avLst/>
              </a:prstGeom>
              <a:blipFill rotWithShape="0">
                <a:blip r:embed="rId6"/>
                <a:stretch>
                  <a:fillRect l="-4779" t="-18462" b="-323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Placeholder 2"/>
              <p:cNvSpPr txBox="1">
                <a:spLocks/>
              </p:cNvSpPr>
              <p:nvPr/>
            </p:nvSpPr>
            <p:spPr>
              <a:xfrm>
                <a:off x="6308402" y="2069617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8402" y="2069617"/>
                <a:ext cx="2376264" cy="397032"/>
              </a:xfrm>
              <a:prstGeom prst="rect">
                <a:avLst/>
              </a:prstGeom>
              <a:blipFill rotWithShape="1">
                <a:blip r:embed="rId7"/>
                <a:stretch>
                  <a:fillRect l="-3333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1032975" y="2780258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1.7.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5" y="2780258"/>
                <a:ext cx="2842842" cy="397032"/>
              </a:xfrm>
              <a:prstGeom prst="rect">
                <a:avLst/>
              </a:prstGeom>
              <a:blipFill rotWithShape="1">
                <a:blip r:embed="rId8"/>
                <a:stretch>
                  <a:fillRect l="-257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3775066" y="2780258"/>
                <a:ext cx="260292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066" y="2780258"/>
                <a:ext cx="2602921" cy="397032"/>
              </a:xfrm>
              <a:prstGeom prst="rect">
                <a:avLst/>
              </a:prstGeom>
              <a:blipFill rotWithShape="1">
                <a:blip r:embed="rId9"/>
                <a:stretch>
                  <a:fillRect l="-281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Placeholder 2"/>
              <p:cNvSpPr txBox="1">
                <a:spLocks/>
              </p:cNvSpPr>
              <p:nvPr/>
            </p:nvSpPr>
            <p:spPr>
              <a:xfrm>
                <a:off x="6310825" y="2764300"/>
                <a:ext cx="2376264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i="1" smtClean="0">
                        <a:latin typeface="Cambria Math"/>
                      </a:rPr>
                      <m:t>1</m:t>
                    </m:r>
                    <m:r>
                      <a:rPr lang="pt-PT" sz="2200" b="0" i="1" smtClean="0">
                        <a:latin typeface="Cambria Math"/>
                      </a:rPr>
                      <m:t>2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825" y="2764300"/>
                <a:ext cx="2376264" cy="400494"/>
              </a:xfrm>
              <a:prstGeom prst="rect">
                <a:avLst/>
              </a:prstGeom>
              <a:blipFill rotWithShape="1">
                <a:blip r:embed="rId10"/>
                <a:stretch>
                  <a:fillRect l="-3077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1032975" y="3432409"/>
                <a:ext cx="2842842" cy="630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5" y="3432409"/>
                <a:ext cx="2842842" cy="630878"/>
              </a:xfrm>
              <a:prstGeom prst="rect">
                <a:avLst/>
              </a:prstGeom>
              <a:blipFill rotWithShape="1">
                <a:blip r:embed="rId11"/>
                <a:stretch>
                  <a:fillRect l="-2570" b="-38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3775066" y="3570638"/>
                <a:ext cx="2602921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066" y="3570638"/>
                <a:ext cx="2602921" cy="403957"/>
              </a:xfrm>
              <a:prstGeom prst="rect">
                <a:avLst/>
              </a:prstGeom>
              <a:blipFill rotWithShape="1">
                <a:blip r:embed="rId12"/>
                <a:stretch>
                  <a:fillRect l="-281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 Placeholder 2"/>
              <p:cNvSpPr txBox="1">
                <a:spLocks/>
              </p:cNvSpPr>
              <p:nvPr/>
            </p:nvSpPr>
            <p:spPr>
              <a:xfrm>
                <a:off x="6310825" y="3554680"/>
                <a:ext cx="2673680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2,75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2,75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11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0825" y="3554680"/>
                <a:ext cx="2673680" cy="397032"/>
              </a:xfrm>
              <a:prstGeom prst="rect">
                <a:avLst/>
              </a:prstGeom>
              <a:blipFill rotWithShape="1">
                <a:blip r:embed="rId13"/>
                <a:stretch>
                  <a:fillRect l="-2733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Placeholder 2"/>
              <p:cNvSpPr txBox="1">
                <a:spLocks/>
              </p:cNvSpPr>
              <p:nvPr/>
            </p:nvSpPr>
            <p:spPr>
              <a:xfrm>
                <a:off x="1035398" y="4293470"/>
                <a:ext cx="2842842" cy="607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398" y="4293470"/>
                <a:ext cx="2842842" cy="607923"/>
              </a:xfrm>
              <a:prstGeom prst="rect">
                <a:avLst/>
              </a:prstGeom>
              <a:blipFill rotWithShape="1">
                <a:blip r:embed="rId14"/>
                <a:stretch>
                  <a:fillRect l="-2790" b="-8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Placeholder 2"/>
              <p:cNvSpPr txBox="1">
                <a:spLocks/>
              </p:cNvSpPr>
              <p:nvPr/>
            </p:nvSpPr>
            <p:spPr>
              <a:xfrm>
                <a:off x="3777489" y="4431699"/>
                <a:ext cx="2602921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0,01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489" y="4431699"/>
                <a:ext cx="2602921" cy="403957"/>
              </a:xfrm>
              <a:prstGeom prst="rect">
                <a:avLst/>
              </a:prstGeom>
              <a:blipFill rotWithShape="1">
                <a:blip r:embed="rId15"/>
                <a:stretch>
                  <a:fillRect l="-3044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Placeholder 2"/>
              <p:cNvSpPr txBox="1">
                <a:spLocks/>
              </p:cNvSpPr>
              <p:nvPr/>
            </p:nvSpPr>
            <p:spPr>
              <a:xfrm>
                <a:off x="6313248" y="4415741"/>
                <a:ext cx="2673680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sSup>
                          <m:sSup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3248" y="4415741"/>
                <a:ext cx="2673680" cy="438903"/>
              </a:xfrm>
              <a:prstGeom prst="rect">
                <a:avLst/>
              </a:prstGeom>
              <a:blipFill rotWithShape="1">
                <a:blip r:embed="rId16"/>
                <a:stretch>
                  <a:fillRect l="-2968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730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Representa sob a forma de uma potência.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5" y="1447792"/>
                <a:ext cx="2842842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1.1.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×7×7×7×7</m:t>
                    </m:r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5" y="1447792"/>
                <a:ext cx="2842842" cy="397032"/>
              </a:xfrm>
              <a:blipFill rotWithShape="1">
                <a:blip r:embed="rId2"/>
                <a:stretch>
                  <a:fillRect l="-257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858076" y="1446794"/>
                <a:ext cx="1656184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8076" y="1446794"/>
                <a:ext cx="1656184" cy="403957"/>
              </a:xfrm>
              <a:prstGeom prst="rect">
                <a:avLst/>
              </a:prstGeom>
              <a:blipFill rotWithShape="1">
                <a:blip r:embed="rId3"/>
                <a:stretch>
                  <a:fillRect l="-4779" t="-16418" b="-2686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upo 21"/>
          <p:cNvGrpSpPr/>
          <p:nvPr/>
        </p:nvGrpSpPr>
        <p:grpSpPr>
          <a:xfrm>
            <a:off x="1187624" y="1864268"/>
            <a:ext cx="592922" cy="720000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1187624" y="2014846"/>
                <a:ext cx="258502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7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×7×7×7×7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014846"/>
                <a:ext cx="2585020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5166826" y="1869313"/>
            <a:ext cx="592922" cy="720000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ângulo 11"/>
              <p:cNvSpPr/>
              <p:nvPr/>
            </p:nvSpPr>
            <p:spPr>
              <a:xfrm>
                <a:off x="5169093" y="2031014"/>
                <a:ext cx="1506046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Rectângulo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093" y="2031014"/>
                <a:ext cx="1506046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 Placeholder 2"/>
              <p:cNvSpPr txBox="1">
                <a:spLocks/>
              </p:cNvSpPr>
              <p:nvPr/>
            </p:nvSpPr>
            <p:spPr>
              <a:xfrm>
                <a:off x="1021374" y="2738734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1374" y="2738734"/>
                <a:ext cx="2376264" cy="397032"/>
              </a:xfrm>
              <a:prstGeom prst="rect">
                <a:avLst/>
              </a:prstGeom>
              <a:blipFill rotWithShape="1">
                <a:blip r:embed="rId6"/>
                <a:stretch>
                  <a:fillRect l="-3342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upo 48"/>
          <p:cNvGrpSpPr/>
          <p:nvPr/>
        </p:nvGrpSpPr>
        <p:grpSpPr>
          <a:xfrm>
            <a:off x="1187624" y="3209083"/>
            <a:ext cx="592922" cy="720000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1187624" y="3366977"/>
                <a:ext cx="2088232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366977"/>
                <a:ext cx="2088232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3099021" y="3366782"/>
                <a:ext cx="143467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021" y="3366782"/>
                <a:ext cx="1434674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ângulo 68"/>
              <p:cNvSpPr/>
              <p:nvPr/>
            </p:nvSpPr>
            <p:spPr>
              <a:xfrm>
                <a:off x="6484443" y="2039042"/>
                <a:ext cx="69012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9" name="Rectângulo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4443" y="2039042"/>
                <a:ext cx="690125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ângulo 69"/>
              <p:cNvSpPr/>
              <p:nvPr/>
            </p:nvSpPr>
            <p:spPr>
              <a:xfrm>
                <a:off x="3725144" y="2036390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Rectângulo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5144" y="2036390"/>
                <a:ext cx="534634" cy="43473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ângulo 70"/>
              <p:cNvSpPr/>
              <p:nvPr/>
            </p:nvSpPr>
            <p:spPr>
              <a:xfrm>
                <a:off x="4428742" y="3361480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1" name="Rectângulo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8742" y="3361480"/>
                <a:ext cx="534634" cy="434734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Placeholder 2"/>
              <p:cNvSpPr txBox="1">
                <a:spLocks/>
              </p:cNvSpPr>
              <p:nvPr/>
            </p:nvSpPr>
            <p:spPr>
              <a:xfrm>
                <a:off x="4998237" y="2738734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4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237" y="2738734"/>
                <a:ext cx="2842842" cy="397032"/>
              </a:xfrm>
              <a:prstGeom prst="rect">
                <a:avLst/>
              </a:prstGeom>
              <a:blipFill rotWithShape="1">
                <a:blip r:embed="rId12"/>
                <a:stretch>
                  <a:fillRect l="-279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upo 77"/>
          <p:cNvGrpSpPr/>
          <p:nvPr/>
        </p:nvGrpSpPr>
        <p:grpSpPr>
          <a:xfrm>
            <a:off x="5162512" y="3209083"/>
            <a:ext cx="592922" cy="720000"/>
            <a:chOff x="4442216" y="2160827"/>
            <a:chExt cx="592922" cy="4096987"/>
          </a:xfrm>
        </p:grpSpPr>
        <p:cxnSp>
          <p:nvCxnSpPr>
            <p:cNvPr id="79" name="Conexão recta 7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exão recta 7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Conexão recta 8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 Placeholder 2"/>
              <p:cNvSpPr txBox="1">
                <a:spLocks/>
              </p:cNvSpPr>
              <p:nvPr/>
            </p:nvSpPr>
            <p:spPr>
              <a:xfrm>
                <a:off x="5150637" y="3399523"/>
                <a:ext cx="152450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 4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0637" y="3399523"/>
                <a:ext cx="1524502" cy="397032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Rectângulo 82"/>
              <p:cNvSpPr/>
              <p:nvPr/>
            </p:nvSpPr>
            <p:spPr>
              <a:xfrm>
                <a:off x="6538010" y="3373696"/>
                <a:ext cx="69012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60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3" name="Rectângulo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010" y="3373696"/>
                <a:ext cx="690125" cy="43088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 Placeholder 2"/>
              <p:cNvSpPr txBox="1">
                <a:spLocks/>
              </p:cNvSpPr>
              <p:nvPr/>
            </p:nvSpPr>
            <p:spPr>
              <a:xfrm>
                <a:off x="1043170" y="4109005"/>
                <a:ext cx="165618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6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8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170" y="4109005"/>
                <a:ext cx="1656184" cy="397032"/>
              </a:xfrm>
              <a:prstGeom prst="rect">
                <a:avLst/>
              </a:prstGeom>
              <a:blipFill rotWithShape="0">
                <a:blip r:embed="rId15"/>
                <a:stretch>
                  <a:fillRect l="-4779" t="-18462" b="-3230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upo 84"/>
          <p:cNvGrpSpPr/>
          <p:nvPr/>
        </p:nvGrpSpPr>
        <p:grpSpPr>
          <a:xfrm>
            <a:off x="1187624" y="4593841"/>
            <a:ext cx="592922" cy="720000"/>
            <a:chOff x="4442216" y="2160827"/>
            <a:chExt cx="592922" cy="4096987"/>
          </a:xfrm>
        </p:grpSpPr>
        <p:cxnSp>
          <p:nvCxnSpPr>
            <p:cNvPr id="86" name="Conexão recta 8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exão recta 86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exão recta 87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ângulo 88"/>
              <p:cNvSpPr/>
              <p:nvPr/>
            </p:nvSpPr>
            <p:spPr>
              <a:xfrm>
                <a:off x="1187624" y="4751735"/>
                <a:ext cx="115212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6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9" name="Rectângulo 8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751735"/>
                <a:ext cx="1152128" cy="430887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ângulo 89"/>
              <p:cNvSpPr/>
              <p:nvPr/>
            </p:nvSpPr>
            <p:spPr>
              <a:xfrm>
                <a:off x="2309432" y="4736474"/>
                <a:ext cx="534634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0" name="Rectângulo 8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9432" y="4736474"/>
                <a:ext cx="534634" cy="434734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 Placeholder 2"/>
              <p:cNvSpPr txBox="1">
                <a:spLocks/>
              </p:cNvSpPr>
              <p:nvPr/>
            </p:nvSpPr>
            <p:spPr>
              <a:xfrm>
                <a:off x="4996411" y="4105598"/>
                <a:ext cx="2376264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6411" y="4105598"/>
                <a:ext cx="2376264" cy="397032"/>
              </a:xfrm>
              <a:prstGeom prst="rect">
                <a:avLst/>
              </a:prstGeom>
              <a:blipFill rotWithShape="1">
                <a:blip r:embed="rId18"/>
                <a:stretch>
                  <a:fillRect l="-3342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2" name="Grupo 91"/>
          <p:cNvGrpSpPr/>
          <p:nvPr/>
        </p:nvGrpSpPr>
        <p:grpSpPr>
          <a:xfrm>
            <a:off x="5162512" y="4637788"/>
            <a:ext cx="592922" cy="1167476"/>
            <a:chOff x="4442216" y="2160827"/>
            <a:chExt cx="592922" cy="4096987"/>
          </a:xfrm>
        </p:grpSpPr>
        <p:cxnSp>
          <p:nvCxnSpPr>
            <p:cNvPr id="93" name="Conexão recta 9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Conexão recta 9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exão recta 9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 Placeholder 2"/>
              <p:cNvSpPr txBox="1">
                <a:spLocks/>
              </p:cNvSpPr>
              <p:nvPr/>
            </p:nvSpPr>
            <p:spPr>
              <a:xfrm>
                <a:off x="5162511" y="4742940"/>
                <a:ext cx="2678567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8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2511" y="4742940"/>
                <a:ext cx="2678567" cy="400494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Rectângulo 96"/>
              <p:cNvSpPr/>
              <p:nvPr/>
            </p:nvSpPr>
            <p:spPr>
              <a:xfrm>
                <a:off x="5169093" y="5221526"/>
                <a:ext cx="1972848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=16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7" name="Rectângulo 9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9093" y="5221526"/>
                <a:ext cx="1972848" cy="434734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ângulo 97"/>
              <p:cNvSpPr/>
              <p:nvPr/>
            </p:nvSpPr>
            <p:spPr>
              <a:xfrm>
                <a:off x="7020272" y="5219936"/>
                <a:ext cx="845616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160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8" name="Rectângulo 9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0272" y="5219936"/>
                <a:ext cx="845616" cy="434734"/>
              </a:xfrm>
              <a:prstGeom prst="rect">
                <a:avLst/>
              </a:prstGeom>
              <a:blipFill rotWithShape="1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4685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12" grpId="0"/>
      <p:bldP spid="46" grpId="0"/>
      <p:bldP spid="54" grpId="0"/>
      <p:bldP spid="66" grpId="0"/>
      <p:bldP spid="69" grpId="0"/>
      <p:bldP spid="70" grpId="0"/>
      <p:bldP spid="71" grpId="0"/>
      <p:bldP spid="75" grpId="0"/>
      <p:bldP spid="82" grpId="0"/>
      <p:bldP spid="83" grpId="0"/>
      <p:bldP spid="84" grpId="0"/>
      <p:bldP spid="89" grpId="0"/>
      <p:bldP spid="90" grpId="0"/>
      <p:bldP spid="91" grpId="0"/>
      <p:bldP spid="96" grpId="0"/>
      <p:bldP spid="97" grpId="0"/>
      <p:bldP spid="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Text Placeholder 2"/>
              <p:cNvSpPr txBox="1">
                <a:spLocks/>
              </p:cNvSpPr>
              <p:nvPr/>
            </p:nvSpPr>
            <p:spPr>
              <a:xfrm>
                <a:off x="6692377" y="4777156"/>
                <a:ext cx="903959" cy="630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chemeClr val="bg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2377" y="4777156"/>
                <a:ext cx="903959" cy="630878"/>
              </a:xfrm>
              <a:prstGeom prst="rect">
                <a:avLst/>
              </a:prstGeom>
              <a:blipFill rotWithShape="1">
                <a:blip r:embed="rId2"/>
                <a:stretch>
                  <a:fillRect l="-8784" b="-485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Representa sob a forma de uma potência.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1187624" y="2030518"/>
            <a:ext cx="592922" cy="988668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o 33"/>
          <p:cNvGrpSpPr/>
          <p:nvPr/>
        </p:nvGrpSpPr>
        <p:grpSpPr>
          <a:xfrm>
            <a:off x="5309826" y="2035563"/>
            <a:ext cx="592922" cy="990000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ângulo 69"/>
              <p:cNvSpPr/>
              <p:nvPr/>
            </p:nvSpPr>
            <p:spPr>
              <a:xfrm>
                <a:off x="1201766" y="2565736"/>
                <a:ext cx="1908265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Rectângulo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766" y="2565736"/>
                <a:ext cx="1908265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 Placeholder 2"/>
              <p:cNvSpPr txBox="1">
                <a:spLocks/>
              </p:cNvSpPr>
              <p:nvPr/>
            </p:nvSpPr>
            <p:spPr>
              <a:xfrm>
                <a:off x="1108954" y="1438091"/>
                <a:ext cx="284284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1.7.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2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954" y="1438091"/>
                <a:ext cx="2842842" cy="397032"/>
              </a:xfrm>
              <a:prstGeom prst="rect">
                <a:avLst/>
              </a:prstGeom>
              <a:blipFill rotWithShape="1">
                <a:blip r:embed="rId4"/>
                <a:stretch>
                  <a:fillRect l="-279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 Placeholder 2"/>
              <p:cNvSpPr txBox="1">
                <a:spLocks/>
              </p:cNvSpPr>
              <p:nvPr/>
            </p:nvSpPr>
            <p:spPr>
              <a:xfrm>
                <a:off x="1177675" y="2170942"/>
                <a:ext cx="2164856" cy="3970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 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675" y="2170942"/>
                <a:ext cx="2164856" cy="3970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ângulo 56"/>
              <p:cNvSpPr/>
              <p:nvPr/>
            </p:nvSpPr>
            <p:spPr>
              <a:xfrm>
                <a:off x="2787660" y="2560581"/>
                <a:ext cx="92213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7" name="Rectângulo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7660" y="2560581"/>
                <a:ext cx="922130" cy="43088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 Placeholder 2"/>
              <p:cNvSpPr txBox="1">
                <a:spLocks/>
              </p:cNvSpPr>
              <p:nvPr/>
            </p:nvSpPr>
            <p:spPr>
              <a:xfrm>
                <a:off x="5165495" y="1437049"/>
                <a:ext cx="260292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1.8.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5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495" y="1437049"/>
                <a:ext cx="2602921" cy="397032"/>
              </a:xfrm>
              <a:prstGeom prst="rect">
                <a:avLst/>
              </a:prstGeom>
              <a:blipFill rotWithShape="1">
                <a:blip r:embed="rId7"/>
                <a:stretch>
                  <a:fillRect l="-281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ângulo 6"/>
              <p:cNvSpPr/>
              <p:nvPr/>
            </p:nvSpPr>
            <p:spPr>
              <a:xfrm>
                <a:off x="5309825" y="2151053"/>
                <a:ext cx="247625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" name="Rectângulo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825" y="2151053"/>
                <a:ext cx="2476255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5396980" y="2595070"/>
                <a:ext cx="194762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6980" y="2595070"/>
                <a:ext cx="1947624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ângulo 59"/>
              <p:cNvSpPr/>
              <p:nvPr/>
            </p:nvSpPr>
            <p:spPr>
              <a:xfrm>
                <a:off x="7232234" y="2595069"/>
                <a:ext cx="76209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0" name="Rectângulo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2234" y="2595069"/>
                <a:ext cx="762091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 Placeholder 2"/>
              <p:cNvSpPr txBox="1">
                <a:spLocks/>
              </p:cNvSpPr>
              <p:nvPr/>
            </p:nvSpPr>
            <p:spPr>
              <a:xfrm>
                <a:off x="1108954" y="3444385"/>
                <a:ext cx="2376264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i="1" smtClean="0">
                        <a:latin typeface="Cambria Math"/>
                      </a:rPr>
                      <m:t>1</m:t>
                    </m:r>
                    <m:r>
                      <a:rPr lang="pt-PT" sz="2200" b="0" i="1" smtClean="0">
                        <a:latin typeface="Cambria Math"/>
                      </a:rPr>
                      <m:t>2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954" y="3444385"/>
                <a:ext cx="2376264" cy="400494"/>
              </a:xfrm>
              <a:prstGeom prst="rect">
                <a:avLst/>
              </a:prstGeom>
              <a:blipFill rotWithShape="1">
                <a:blip r:embed="rId11"/>
                <a:stretch>
                  <a:fillRect l="-3333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upo 61"/>
          <p:cNvGrpSpPr/>
          <p:nvPr/>
        </p:nvGrpSpPr>
        <p:grpSpPr>
          <a:xfrm>
            <a:off x="1177675" y="3926055"/>
            <a:ext cx="592922" cy="720000"/>
            <a:chOff x="4442216" y="2160827"/>
            <a:chExt cx="592922" cy="4096987"/>
          </a:xfrm>
        </p:grpSpPr>
        <p:cxnSp>
          <p:nvCxnSpPr>
            <p:cNvPr id="63" name="Conexão recta 6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xão recta 6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xão recta 6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 Placeholder 2"/>
              <p:cNvSpPr txBox="1">
                <a:spLocks/>
              </p:cNvSpPr>
              <p:nvPr/>
            </p:nvSpPr>
            <p:spPr>
              <a:xfrm>
                <a:off x="1194813" y="4042711"/>
                <a:ext cx="2164856" cy="3970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>
                          <a:latin typeface="Cambria Math"/>
                        </a:rPr>
                        <m:t>12</m:t>
                      </m:r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813" y="4042711"/>
                <a:ext cx="2164856" cy="39703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ângulo 67"/>
              <p:cNvSpPr/>
              <p:nvPr/>
            </p:nvSpPr>
            <p:spPr>
              <a:xfrm>
                <a:off x="2458313" y="4008552"/>
                <a:ext cx="92213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8" name="Rectângulo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313" y="4008552"/>
                <a:ext cx="922130" cy="43088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 Placeholder 2"/>
              <p:cNvSpPr txBox="1">
                <a:spLocks/>
              </p:cNvSpPr>
              <p:nvPr/>
            </p:nvSpPr>
            <p:spPr>
              <a:xfrm>
                <a:off x="5174031" y="3306424"/>
                <a:ext cx="2842842" cy="630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4031" y="3306424"/>
                <a:ext cx="2842842" cy="630878"/>
              </a:xfrm>
              <a:prstGeom prst="rect">
                <a:avLst/>
              </a:prstGeom>
              <a:blipFill rotWithShape="1">
                <a:blip r:embed="rId14"/>
                <a:stretch>
                  <a:fillRect l="-2790" b="-38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 Placeholder 2"/>
              <p:cNvSpPr txBox="1">
                <a:spLocks/>
              </p:cNvSpPr>
              <p:nvPr/>
            </p:nvSpPr>
            <p:spPr>
              <a:xfrm>
                <a:off x="4801912" y="4124000"/>
                <a:ext cx="3442495" cy="608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chemeClr val="bg1"/>
                    </a:solidFill>
                  </a:rPr>
                  <a:t>1.10.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912" y="4124000"/>
                <a:ext cx="3442495" cy="608565"/>
              </a:xfrm>
              <a:prstGeom prst="rect">
                <a:avLst/>
              </a:prstGeom>
              <a:blipFill rotWithShape="1">
                <a:blip r:embed="rId15"/>
                <a:stretch>
                  <a:fillRect l="-2305" b="-90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1" name="Grupo 100"/>
          <p:cNvGrpSpPr/>
          <p:nvPr/>
        </p:nvGrpSpPr>
        <p:grpSpPr>
          <a:xfrm>
            <a:off x="5357326" y="4072048"/>
            <a:ext cx="592922" cy="1537151"/>
            <a:chOff x="4442216" y="2160827"/>
            <a:chExt cx="592922" cy="4096987"/>
          </a:xfrm>
        </p:grpSpPr>
        <p:cxnSp>
          <p:nvCxnSpPr>
            <p:cNvPr id="102" name="Conexão recta 10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exão recta 10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exão recta 10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Text Placeholder 2"/>
              <p:cNvSpPr txBox="1">
                <a:spLocks/>
              </p:cNvSpPr>
              <p:nvPr/>
            </p:nvSpPr>
            <p:spPr>
              <a:xfrm>
                <a:off x="5153661" y="4764191"/>
                <a:ext cx="2842842" cy="630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chemeClr val="bg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</m:t>
                        </m:r>
                        <m:d>
                          <m:dPr>
                            <m:ctrlPr>
                              <a:rPr lang="pt-PT" sz="22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f>
                      <m:f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fPr>
                      <m:num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den>
                    </m:f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661" y="4764191"/>
                <a:ext cx="2842842" cy="630878"/>
              </a:xfrm>
              <a:prstGeom prst="rect">
                <a:avLst/>
              </a:prstGeom>
              <a:blipFill rotWithShape="1">
                <a:blip r:embed="rId16"/>
                <a:stretch>
                  <a:fillRect l="-2570" b="-58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Text Placeholder 2"/>
              <p:cNvSpPr txBox="1">
                <a:spLocks/>
              </p:cNvSpPr>
              <p:nvPr/>
            </p:nvSpPr>
            <p:spPr>
              <a:xfrm>
                <a:off x="1185649" y="4918625"/>
                <a:ext cx="2602921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1.11.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0,1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649" y="4918625"/>
                <a:ext cx="2602921" cy="403957"/>
              </a:xfrm>
              <a:prstGeom prst="rect">
                <a:avLst/>
              </a:prstGeom>
              <a:blipFill rotWithShape="1">
                <a:blip r:embed="rId17"/>
                <a:stretch>
                  <a:fillRect l="-281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upo 110"/>
          <p:cNvGrpSpPr/>
          <p:nvPr/>
        </p:nvGrpSpPr>
        <p:grpSpPr>
          <a:xfrm>
            <a:off x="1194813" y="5394014"/>
            <a:ext cx="592922" cy="720000"/>
            <a:chOff x="4442216" y="2160827"/>
            <a:chExt cx="592922" cy="4096987"/>
          </a:xfrm>
        </p:grpSpPr>
        <p:cxnSp>
          <p:nvCxnSpPr>
            <p:cNvPr id="112" name="Conexão recta 1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exão recta 1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xão recta 1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1177675" y="5569348"/>
                <a:ext cx="1649426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675" y="5569348"/>
                <a:ext cx="1649426" cy="430887"/>
              </a:xfrm>
              <a:prstGeom prst="rect">
                <a:avLst/>
              </a:prstGeom>
              <a:blipFill rotWithShape="1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ângulo 114"/>
              <p:cNvSpPr/>
              <p:nvPr/>
            </p:nvSpPr>
            <p:spPr>
              <a:xfrm>
                <a:off x="2696423" y="5581671"/>
                <a:ext cx="747832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0,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5" name="Rectângulo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6423" y="5581671"/>
                <a:ext cx="747832" cy="43088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28727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70" grpId="0"/>
      <p:bldP spid="56" grpId="0"/>
      <p:bldP spid="57" grpId="0"/>
      <p:bldP spid="58" grpId="0"/>
      <p:bldP spid="7" grpId="0"/>
      <p:bldP spid="59" grpId="0"/>
      <p:bldP spid="60" grpId="0"/>
      <p:bldP spid="61" grpId="0"/>
      <p:bldP spid="67" grpId="0"/>
      <p:bldP spid="68" grpId="0"/>
      <p:bldP spid="76" grpId="0"/>
      <p:bldP spid="107" grpId="0"/>
      <p:bldP spid="108" grpId="0"/>
      <p:bldP spid="110" grpId="0"/>
      <p:bldP spid="11" grpId="0"/>
      <p:bldP spid="1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ixaDeTexto 3"/>
              <p:cNvSpPr txBox="1"/>
              <p:nvPr/>
            </p:nvSpPr>
            <p:spPr>
              <a:xfrm>
                <a:off x="6919765" y="2086523"/>
                <a:ext cx="1383010" cy="6651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9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9765" y="2086523"/>
                <a:ext cx="1383010" cy="665182"/>
              </a:xfrm>
              <a:prstGeom prst="rect">
                <a:avLst/>
              </a:prstGeom>
              <a:blipFill rotWithShape="1">
                <a:blip r:embed="rId2"/>
                <a:stretch>
                  <a:fillRect l="-5286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ângulo 2"/>
              <p:cNvSpPr/>
              <p:nvPr/>
            </p:nvSpPr>
            <p:spPr>
              <a:xfrm>
                <a:off x="4636175" y="2084492"/>
                <a:ext cx="2479846" cy="665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200" b="1" dirty="0">
                    <a:solidFill>
                      <a:schemeClr val="bg1"/>
                    </a:solidFill>
                  </a:rPr>
                  <a:t>1.13.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17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  <a:ea typeface="Cambria Math"/>
                          </a:rPr>
                          <m:t>17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" name="Rectângulo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175" y="2084492"/>
                <a:ext cx="2479846" cy="665182"/>
              </a:xfrm>
              <a:prstGeom prst="rect">
                <a:avLst/>
              </a:prstGeom>
              <a:blipFill rotWithShape="1">
                <a:blip r:embed="rId3"/>
                <a:stretch>
                  <a:fillRect l="-3202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Representa sob a forma de uma potência.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22" name="Grupo 21"/>
          <p:cNvGrpSpPr/>
          <p:nvPr/>
        </p:nvGrpSpPr>
        <p:grpSpPr>
          <a:xfrm>
            <a:off x="1187624" y="2030518"/>
            <a:ext cx="592922" cy="720000"/>
            <a:chOff x="4442216" y="2160827"/>
            <a:chExt cx="592922" cy="4096987"/>
          </a:xfrm>
        </p:grpSpPr>
        <p:cxnSp>
          <p:nvCxnSpPr>
            <p:cNvPr id="26" name="Conexão recta 25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upo 33"/>
          <p:cNvGrpSpPr/>
          <p:nvPr/>
        </p:nvGrpSpPr>
        <p:grpSpPr>
          <a:xfrm>
            <a:off x="5250451" y="2035562"/>
            <a:ext cx="592922" cy="1415671"/>
            <a:chOff x="4442216" y="2160827"/>
            <a:chExt cx="592922" cy="4096987"/>
          </a:xfrm>
        </p:grpSpPr>
        <p:cxnSp>
          <p:nvCxnSpPr>
            <p:cNvPr id="35" name="Conexão recta 34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xão recta 3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xão recta 3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ângulo 69"/>
              <p:cNvSpPr/>
              <p:nvPr/>
            </p:nvSpPr>
            <p:spPr>
              <a:xfrm>
                <a:off x="3299098" y="2151054"/>
                <a:ext cx="1077445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2,75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20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0" name="Rectângulo 6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9098" y="2151054"/>
                <a:ext cx="1077445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 Placeholder 2"/>
              <p:cNvSpPr txBox="1">
                <a:spLocks/>
              </p:cNvSpPr>
              <p:nvPr/>
            </p:nvSpPr>
            <p:spPr>
              <a:xfrm>
                <a:off x="1177673" y="2170942"/>
                <a:ext cx="2266581" cy="3970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2,75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2,75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11</m:t>
                          </m:r>
                        </m:sup>
                      </m:sSup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7673" y="2170942"/>
                <a:ext cx="2266581" cy="3970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5279400" y="2864818"/>
                <a:ext cx="1127946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400" y="2864818"/>
                <a:ext cx="1127946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ângulo 59"/>
              <p:cNvSpPr/>
              <p:nvPr/>
            </p:nvSpPr>
            <p:spPr>
              <a:xfrm>
                <a:off x="6372106" y="2861473"/>
                <a:ext cx="47319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1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0" name="Rectângulo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106" y="2861473"/>
                <a:ext cx="473198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2" name="Grupo 61"/>
          <p:cNvGrpSpPr/>
          <p:nvPr/>
        </p:nvGrpSpPr>
        <p:grpSpPr>
          <a:xfrm>
            <a:off x="1177675" y="3705005"/>
            <a:ext cx="592922" cy="720000"/>
            <a:chOff x="4442216" y="2160827"/>
            <a:chExt cx="592922" cy="4096987"/>
          </a:xfrm>
        </p:grpSpPr>
        <p:cxnSp>
          <p:nvCxnSpPr>
            <p:cNvPr id="63" name="Conexão recta 6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xão recta 63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xão recta 64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 Placeholder 2"/>
              <p:cNvSpPr txBox="1">
                <a:spLocks/>
              </p:cNvSpPr>
              <p:nvPr/>
            </p:nvSpPr>
            <p:spPr>
              <a:xfrm>
                <a:off x="1190737" y="3873736"/>
                <a:ext cx="1505686" cy="397032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0,01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737" y="3873736"/>
                <a:ext cx="1505686" cy="397032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ângulo 67"/>
              <p:cNvSpPr/>
              <p:nvPr/>
            </p:nvSpPr>
            <p:spPr>
              <a:xfrm>
                <a:off x="2524986" y="3835163"/>
                <a:ext cx="92213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0,01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8" name="Rectângulo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986" y="3835163"/>
                <a:ext cx="922130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1" name="Grupo 110"/>
          <p:cNvGrpSpPr/>
          <p:nvPr/>
        </p:nvGrpSpPr>
        <p:grpSpPr>
          <a:xfrm>
            <a:off x="1194813" y="5310889"/>
            <a:ext cx="592922" cy="720000"/>
            <a:chOff x="4442216" y="2160827"/>
            <a:chExt cx="592922" cy="4096987"/>
          </a:xfrm>
        </p:grpSpPr>
        <p:cxnSp>
          <p:nvCxnSpPr>
            <p:cNvPr id="112" name="Conexão recta 11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Conexão recta 112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Conexão recta 113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ângulo 10"/>
              <p:cNvSpPr/>
              <p:nvPr/>
            </p:nvSpPr>
            <p:spPr>
              <a:xfrm>
                <a:off x="1213300" y="5450598"/>
                <a:ext cx="932499" cy="477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Rectângulo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300" y="5450598"/>
                <a:ext cx="932499" cy="477438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Rectângulo 114"/>
              <p:cNvSpPr/>
              <p:nvPr/>
            </p:nvSpPr>
            <p:spPr>
              <a:xfrm>
                <a:off x="1984216" y="5493220"/>
                <a:ext cx="53463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5" name="Rectângulo 1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4216" y="5493220"/>
                <a:ext cx="534634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 Placeholder 2"/>
              <p:cNvSpPr txBox="1">
                <a:spLocks/>
              </p:cNvSpPr>
              <p:nvPr/>
            </p:nvSpPr>
            <p:spPr>
              <a:xfrm>
                <a:off x="1108954" y="1438904"/>
                <a:ext cx="2673680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2,75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2,75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11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8954" y="1438904"/>
                <a:ext cx="2673680" cy="397032"/>
              </a:xfrm>
              <a:prstGeom prst="rect">
                <a:avLst/>
              </a:prstGeom>
              <a:blipFill rotWithShape="1">
                <a:blip r:embed="rId12"/>
                <a:stretch>
                  <a:fillRect l="-2961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 Placeholder 2"/>
              <p:cNvSpPr txBox="1">
                <a:spLocks/>
              </p:cNvSpPr>
              <p:nvPr/>
            </p:nvSpPr>
            <p:spPr>
              <a:xfrm>
                <a:off x="5151005" y="1293300"/>
                <a:ext cx="2842842" cy="60792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1.13.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9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1005" y="1293300"/>
                <a:ext cx="2842842" cy="607923"/>
              </a:xfrm>
              <a:prstGeom prst="rect">
                <a:avLst/>
              </a:prstGeom>
              <a:blipFill rotWithShape="1">
                <a:blip r:embed="rId13"/>
                <a:stretch>
                  <a:fillRect l="-2790" b="-8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 Placeholder 2"/>
              <p:cNvSpPr txBox="1">
                <a:spLocks/>
              </p:cNvSpPr>
              <p:nvPr/>
            </p:nvSpPr>
            <p:spPr>
              <a:xfrm>
                <a:off x="1109298" y="3194329"/>
                <a:ext cx="2602921" cy="403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1.14.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0,01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9298" y="3194329"/>
                <a:ext cx="2602921" cy="403957"/>
              </a:xfrm>
              <a:prstGeom prst="rect">
                <a:avLst/>
              </a:prstGeom>
              <a:blipFill rotWithShape="1">
                <a:blip r:embed="rId14"/>
                <a:stretch>
                  <a:fillRect l="-3044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 Placeholder 2"/>
              <p:cNvSpPr txBox="1">
                <a:spLocks/>
              </p:cNvSpPr>
              <p:nvPr/>
            </p:nvSpPr>
            <p:spPr>
              <a:xfrm>
                <a:off x="1194813" y="4871986"/>
                <a:ext cx="2673680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1.15.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sSup>
                          <m:sSup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7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4813" y="4871986"/>
                <a:ext cx="2673680" cy="438903"/>
              </a:xfrm>
              <a:prstGeom prst="rect">
                <a:avLst/>
              </a:prstGeom>
              <a:blipFill rotWithShape="1">
                <a:blip r:embed="rId15"/>
                <a:stretch>
                  <a:fillRect l="-2733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45782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70" grpId="0"/>
      <p:bldP spid="56" grpId="0"/>
      <p:bldP spid="59" grpId="0"/>
      <p:bldP spid="60" grpId="0"/>
      <p:bldP spid="67" grpId="0"/>
      <p:bldP spid="68" grpId="0"/>
      <p:bldP spid="11" grpId="0"/>
      <p:bldP spid="115" grpId="0"/>
      <p:bldP spid="69" grpId="0"/>
      <p:bldP spid="73" grpId="0"/>
      <p:bldP spid="7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2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Completa, em cada umas das expressões os espaços em branco.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400494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2.1.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12     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12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23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400494"/>
              </a:xfrm>
              <a:blipFill rotWithShape="1">
                <a:blip r:embed="rId2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5050864" y="1447792"/>
                <a:ext cx="3037391" cy="4231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2.2.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/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8</m:t>
                        </m:r>
                      </m:sup>
                    </m:sSup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7=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11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864" y="1447792"/>
                <a:ext cx="3037391" cy="423129"/>
              </a:xfrm>
              <a:prstGeom prst="rect">
                <a:avLst/>
              </a:prstGeom>
              <a:blipFill rotWithShape="1">
                <a:blip r:embed="rId3"/>
                <a:stretch>
                  <a:fillRect l="-2610" t="-10000" b="-2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1030552" y="2085575"/>
                <a:ext cx="3613456" cy="4231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2.3.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20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 20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i="1">
                                <a:latin typeface="Cambria Math"/>
                              </a:rPr>
                              <m:t> 20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9</m:t>
                            </m:r>
                          </m:sup>
                        </m:sSup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20</m:t>
                        </m:r>
                      </m:e>
                      <m:sup/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2085575"/>
                <a:ext cx="3613456" cy="423129"/>
              </a:xfrm>
              <a:prstGeom prst="rect">
                <a:avLst/>
              </a:prstGeom>
              <a:blipFill rotWithShape="1">
                <a:blip r:embed="rId4"/>
                <a:stretch>
                  <a:fillRect l="-2024" t="-10000" b="-2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5041516" y="2085575"/>
                <a:ext cx="2963613" cy="4231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2.4.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/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516" y="2085575"/>
                <a:ext cx="2963613" cy="423129"/>
              </a:xfrm>
              <a:prstGeom prst="rect">
                <a:avLst/>
              </a:prstGeom>
              <a:blipFill rotWithShape="1">
                <a:blip r:embed="rId5"/>
                <a:stretch>
                  <a:fillRect l="-2469" t="-10000" b="-2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1032975" y="2780258"/>
                <a:ext cx="2842842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2.5.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11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       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15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5" y="2780258"/>
                <a:ext cx="2842842" cy="400494"/>
              </a:xfrm>
              <a:prstGeom prst="rect">
                <a:avLst/>
              </a:prstGeom>
              <a:blipFill rotWithShape="1">
                <a:blip r:embed="rId6"/>
                <a:stretch>
                  <a:fillRect l="-2570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5043939" y="2780258"/>
                <a:ext cx="2602921" cy="4389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2.6.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>
                        <m:sSup>
                          <m:sSup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6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e>
                      <m:sup/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939" y="2780258"/>
                <a:ext cx="2602921" cy="438903"/>
              </a:xfrm>
              <a:prstGeom prst="rect">
                <a:avLst/>
              </a:prstGeom>
              <a:blipFill rotWithShape="1">
                <a:blip r:embed="rId7"/>
                <a:stretch>
                  <a:fillRect l="-2810" t="-5556" b="-2777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1032974" y="3598659"/>
                <a:ext cx="4043082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2.7.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0,5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    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0,5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0,5=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0,5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3598659"/>
                <a:ext cx="4043082" cy="397032"/>
              </a:xfrm>
              <a:prstGeom prst="rect">
                <a:avLst/>
              </a:prstGeom>
              <a:blipFill rotWithShape="1">
                <a:blip r:embed="rId8"/>
                <a:stretch>
                  <a:fillRect l="-180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5043939" y="3437288"/>
                <a:ext cx="4352597" cy="6085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2.8.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17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10</m:t>
                        </m:r>
                      </m:sup>
                    </m:sSup>
                    <m:r>
                      <a:rPr lang="pt-PT" sz="2200" i="1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17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  <m:r>
                          <a:rPr lang="pt-PT" sz="2200" b="0" i="1" smtClean="0">
                            <a:latin typeface="Cambria Math"/>
                          </a:rPr>
                          <m:t>    </m:t>
                        </m:r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200" b="0" i="1" smtClean="0">
                                        <a:latin typeface="Cambria Math" panose="02040503050406030204" pitchFamily="18" charset="0"/>
                                        <a:ea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200" b="0" i="1" smtClean="0">
                                        <a:latin typeface="Cambria Math"/>
                                        <a:ea typeface="Cambria Math"/>
                                      </a:rPr>
                                      <m:t>17</m:t>
                                    </m:r>
                                  </m:num>
                                  <m:den>
                                    <m:r>
                                      <a:rPr lang="pt-PT" sz="2200" b="0" i="1" smtClean="0">
                                        <a:latin typeface="Cambria Math"/>
                                        <a:ea typeface="Cambria Math"/>
                                      </a:rPr>
                                      <m:t>5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      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3939" y="3437288"/>
                <a:ext cx="4352597" cy="608565"/>
              </a:xfrm>
              <a:prstGeom prst="rect">
                <a:avLst/>
              </a:prstGeom>
              <a:blipFill rotWithShape="1">
                <a:blip r:embed="rId9"/>
                <a:stretch>
                  <a:fillRect l="-1681" b="-80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Placeholder 2"/>
              <p:cNvSpPr txBox="1">
                <a:spLocks/>
              </p:cNvSpPr>
              <p:nvPr/>
            </p:nvSpPr>
            <p:spPr>
              <a:xfrm>
                <a:off x="1035398" y="4886720"/>
                <a:ext cx="2842842" cy="6505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2.9.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8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/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398" y="4886720"/>
                <a:ext cx="2842842" cy="650563"/>
              </a:xfrm>
              <a:prstGeom prst="rect">
                <a:avLst/>
              </a:prstGeom>
              <a:blipFill rotWithShape="1">
                <a:blip r:embed="rId10"/>
                <a:stretch>
                  <a:fillRect l="-2790" b="-660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Placeholder 2"/>
              <p:cNvSpPr txBox="1">
                <a:spLocks/>
              </p:cNvSpPr>
              <p:nvPr/>
            </p:nvSpPr>
            <p:spPr>
              <a:xfrm>
                <a:off x="5046362" y="5024949"/>
                <a:ext cx="3558844" cy="4231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2.10.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2,5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100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2,5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25</m:t>
                                </m:r>
                              </m:sup>
                            </m:sSup>
                          </m:e>
                        </m:d>
                      </m:e>
                      <m:sup/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6362" y="5024949"/>
                <a:ext cx="3558844" cy="423129"/>
              </a:xfrm>
              <a:prstGeom prst="rect">
                <a:avLst/>
              </a:prstGeom>
              <a:blipFill rotWithShape="1">
                <a:blip r:embed="rId11"/>
                <a:stretch>
                  <a:fillRect l="-2226" t="-10000" b="-2714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ângulo 3"/>
          <p:cNvSpPr/>
          <p:nvPr/>
        </p:nvSpPr>
        <p:spPr>
          <a:xfrm>
            <a:off x="1960869" y="1351154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Rectângulo 21"/>
          <p:cNvSpPr/>
          <p:nvPr/>
        </p:nvSpPr>
        <p:spPr>
          <a:xfrm>
            <a:off x="5812736" y="1352274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ectângulo 25"/>
          <p:cNvSpPr/>
          <p:nvPr/>
        </p:nvSpPr>
        <p:spPr>
          <a:xfrm>
            <a:off x="4042466" y="1998065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ectângulo 29"/>
          <p:cNvSpPr/>
          <p:nvPr/>
        </p:nvSpPr>
        <p:spPr>
          <a:xfrm>
            <a:off x="6906730" y="1998065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ectângulo 30"/>
          <p:cNvSpPr/>
          <p:nvPr/>
        </p:nvSpPr>
        <p:spPr>
          <a:xfrm>
            <a:off x="1932294" y="2636242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2" name="Rectângulo 31"/>
          <p:cNvSpPr/>
          <p:nvPr/>
        </p:nvSpPr>
        <p:spPr>
          <a:xfrm>
            <a:off x="7148543" y="2684615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3" name="Rectângulo 32"/>
          <p:cNvSpPr/>
          <p:nvPr/>
        </p:nvSpPr>
        <p:spPr>
          <a:xfrm>
            <a:off x="1990445" y="3432409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4" name="Rectângulo 33"/>
          <p:cNvSpPr/>
          <p:nvPr/>
        </p:nvSpPr>
        <p:spPr>
          <a:xfrm>
            <a:off x="7194762" y="3352517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5" name="Rectângulo 34"/>
          <p:cNvSpPr/>
          <p:nvPr/>
        </p:nvSpPr>
        <p:spPr>
          <a:xfrm>
            <a:off x="2862874" y="4880933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Rectângulo 36"/>
          <p:cNvSpPr/>
          <p:nvPr/>
        </p:nvSpPr>
        <p:spPr>
          <a:xfrm>
            <a:off x="3206915" y="4777226"/>
            <a:ext cx="180000" cy="180000"/>
          </a:xfrm>
          <a:prstGeom prst="rect">
            <a:avLst/>
          </a:prstGeom>
          <a:solidFill>
            <a:srgbClr val="6CA7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8" name="Rectângulo 37"/>
          <p:cNvSpPr/>
          <p:nvPr/>
        </p:nvSpPr>
        <p:spPr>
          <a:xfrm>
            <a:off x="7646860" y="4948481"/>
            <a:ext cx="288032" cy="2880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CaixaDeTexto 4"/>
          <p:cNvSpPr txBox="1"/>
          <p:nvPr/>
        </p:nvSpPr>
        <p:spPr>
          <a:xfrm>
            <a:off x="1932294" y="1279726"/>
            <a:ext cx="346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8</a:t>
            </a:r>
          </a:p>
        </p:txBody>
      </p:sp>
      <p:sp>
        <p:nvSpPr>
          <p:cNvPr id="29" name="CaixaDeTexto 28"/>
          <p:cNvSpPr txBox="1"/>
          <p:nvPr/>
        </p:nvSpPr>
        <p:spPr>
          <a:xfrm>
            <a:off x="5788986" y="1274938"/>
            <a:ext cx="34618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2</a:t>
            </a:r>
          </a:p>
        </p:txBody>
      </p:sp>
      <p:sp>
        <p:nvSpPr>
          <p:cNvPr id="36" name="CaixaDeTexto 35"/>
          <p:cNvSpPr txBox="1"/>
          <p:nvPr/>
        </p:nvSpPr>
        <p:spPr>
          <a:xfrm>
            <a:off x="3955038" y="1930296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20</a:t>
            </a:r>
          </a:p>
        </p:txBody>
      </p:sp>
      <p:sp>
        <p:nvSpPr>
          <p:cNvPr id="39" name="CaixaDeTexto 38"/>
          <p:cNvSpPr txBox="1"/>
          <p:nvPr/>
        </p:nvSpPr>
        <p:spPr>
          <a:xfrm>
            <a:off x="6877664" y="1918421"/>
            <a:ext cx="4148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4</a:t>
            </a:r>
          </a:p>
        </p:txBody>
      </p:sp>
      <p:sp>
        <p:nvSpPr>
          <p:cNvPr id="40" name="CaixaDeTexto 39"/>
          <p:cNvSpPr txBox="1"/>
          <p:nvPr/>
        </p:nvSpPr>
        <p:spPr>
          <a:xfrm>
            <a:off x="1841874" y="2561083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30</a:t>
            </a:r>
          </a:p>
        </p:txBody>
      </p:sp>
      <p:sp>
        <p:nvSpPr>
          <p:cNvPr id="41" name="CaixaDeTexto 40"/>
          <p:cNvSpPr txBox="1"/>
          <p:nvPr/>
        </p:nvSpPr>
        <p:spPr>
          <a:xfrm>
            <a:off x="7062025" y="2601928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41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1959400" y="3365318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6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7179929" y="3276932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ângulo 8"/>
              <p:cNvSpPr/>
              <p:nvPr/>
            </p:nvSpPr>
            <p:spPr>
              <a:xfrm>
                <a:off x="5400563" y="4133206"/>
                <a:ext cx="1370888" cy="665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</a:rPr>
                                  <m:t>17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i="1">
                            <a:latin typeface="Cambria Math"/>
                          </a:rPr>
                          <m:t>18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563" y="4133206"/>
                <a:ext cx="1370888" cy="665888"/>
              </a:xfrm>
              <a:prstGeom prst="rect">
                <a:avLst/>
              </a:prstGeom>
              <a:blipFill rotWithShape="1">
                <a:blip r:embed="rId12"/>
                <a:stretch>
                  <a:fillRect l="-5778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aixaDeTexto 43"/>
          <p:cNvSpPr txBox="1"/>
          <p:nvPr/>
        </p:nvSpPr>
        <p:spPr>
          <a:xfrm>
            <a:off x="2821168" y="4824726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2</a:t>
            </a:r>
          </a:p>
        </p:txBody>
      </p:sp>
      <p:sp>
        <p:nvSpPr>
          <p:cNvPr id="45" name="CaixaDeTexto 44"/>
          <p:cNvSpPr txBox="1"/>
          <p:nvPr/>
        </p:nvSpPr>
        <p:spPr>
          <a:xfrm>
            <a:off x="3121854" y="4668657"/>
            <a:ext cx="4688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3</a:t>
            </a:r>
          </a:p>
        </p:txBody>
      </p:sp>
      <p:sp>
        <p:nvSpPr>
          <p:cNvPr id="46" name="CaixaDeTexto 45"/>
          <p:cNvSpPr txBox="1"/>
          <p:nvPr/>
        </p:nvSpPr>
        <p:spPr>
          <a:xfrm>
            <a:off x="7603940" y="4881464"/>
            <a:ext cx="4688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4</a:t>
            </a:r>
          </a:p>
        </p:txBody>
      </p:sp>
      <p:sp>
        <p:nvSpPr>
          <p:cNvPr id="4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93469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6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3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Copia e completa de acordo com o exemplo.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pic>
        <p:nvPicPr>
          <p:cNvPr id="1026" name="Picture 2" descr="C:\Users\Susana\Desktop\Teste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1700808"/>
            <a:ext cx="8410233" cy="259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0307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3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Copia e completa de acordo com o exemplo.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pic>
        <p:nvPicPr>
          <p:cNvPr id="2050" name="Picture 2" descr="C:\Users\Susana\Desktop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556792"/>
            <a:ext cx="2880320" cy="347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327119" y="2667168"/>
                <a:ext cx="1008112" cy="768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25</m:t>
                                  </m:r>
                                </m:num>
                                <m:den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7119" y="2667168"/>
                <a:ext cx="1008112" cy="76822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1591672" y="3539226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1672" y="3539226"/>
                <a:ext cx="504056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2626647" y="4221088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647" y="4221088"/>
                <a:ext cx="504056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1" name="Picture 3" descr="C:\Users\Susana\Desktop\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579599"/>
            <a:ext cx="2826703" cy="346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5997226" y="2008960"/>
                <a:ext cx="1008112" cy="768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80</m:t>
                                  </m:r>
                                </m:num>
                                <m:den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7226" y="2008960"/>
                <a:ext cx="1008112" cy="76822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6564474" y="2871461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474" y="2871461"/>
                <a:ext cx="504056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5340338" y="3346807"/>
                <a:ext cx="1008112" cy="7682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10</m:t>
                                  </m:r>
                                </m:num>
                                <m:den>
                                  <m:r>
                                    <a:rPr lang="pt-PT" b="0" i="1" smtClean="0">
                                      <a:latin typeface="Cambria Math"/>
                                    </a:rPr>
                                    <m:t>7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0338" y="3346807"/>
                <a:ext cx="1008112" cy="768224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564474" y="4216741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474" y="4216741"/>
                <a:ext cx="504056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04759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3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Copia e completa de acordo com o exemplo.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pic>
        <p:nvPicPr>
          <p:cNvPr id="3074" name="Picture 2" descr="C:\Users\Susana\Desktop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40554"/>
            <a:ext cx="3102516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/>
              <p:cNvSpPr txBox="1"/>
              <p:nvPr/>
            </p:nvSpPr>
            <p:spPr>
              <a:xfrm>
                <a:off x="4200843" y="3572258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7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0843" y="3572258"/>
                <a:ext cx="504056" cy="430887"/>
              </a:xfrm>
              <a:prstGeom prst="rect">
                <a:avLst/>
              </a:prstGeom>
              <a:blipFill rotWithShape="1">
                <a:blip r:embed="rId3"/>
                <a:stretch>
                  <a:fillRect r="-5060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3951085" y="4316846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085" y="4316846"/>
                <a:ext cx="504056" cy="430887"/>
              </a:xfrm>
              <a:prstGeom prst="rect">
                <a:avLst/>
              </a:prstGeom>
              <a:blipFill rotWithShape="1">
                <a:blip r:embed="rId4"/>
                <a:stretch>
                  <a:fillRect r="-289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4635919" y="4312652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919" y="4312652"/>
                <a:ext cx="504056" cy="430887"/>
              </a:xfrm>
              <a:prstGeom prst="rect">
                <a:avLst/>
              </a:prstGeom>
              <a:blipFill rotWithShape="1">
                <a:blip r:embed="rId5"/>
                <a:stretch>
                  <a:fillRect r="-289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4574274" y="2877680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23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274" y="2877680"/>
                <a:ext cx="504056" cy="430887"/>
              </a:xfrm>
              <a:prstGeom prst="rect">
                <a:avLst/>
              </a:prstGeom>
              <a:blipFill rotWithShape="1">
                <a:blip r:embed="rId6"/>
                <a:stretch>
                  <a:fillRect r="-518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4201137" y="2096473"/>
                <a:ext cx="50405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0,1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39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137" y="2096473"/>
                <a:ext cx="504056" cy="430887"/>
              </a:xfrm>
              <a:prstGeom prst="rect">
                <a:avLst/>
              </a:prstGeom>
              <a:blipFill rotWithShape="1">
                <a:blip r:embed="rId7"/>
                <a:stretch>
                  <a:fillRect r="-5180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38061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4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Indica as afirmações  falsas e corrige-as.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400494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11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400494"/>
              </a:xfrm>
              <a:blipFill rotWithShape="1">
                <a:blip r:embed="rId2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706489" y="1447792"/>
                <a:ext cx="3037391" cy="4495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sSup>
                          <m:sSup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489" y="1447792"/>
                <a:ext cx="3037391" cy="449547"/>
              </a:xfrm>
              <a:prstGeom prst="rect">
                <a:avLst/>
              </a:prstGeom>
              <a:blipFill rotWithShape="1">
                <a:blip r:embed="rId3"/>
                <a:stretch>
                  <a:fillRect l="-2410" t="-5405" b="-243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Placeholder 2"/>
              <p:cNvSpPr txBox="1">
                <a:spLocks/>
              </p:cNvSpPr>
              <p:nvPr/>
            </p:nvSpPr>
            <p:spPr>
              <a:xfrm>
                <a:off x="1030552" y="2263700"/>
                <a:ext cx="3613456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3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2263700"/>
                <a:ext cx="3613456" cy="397032"/>
              </a:xfrm>
              <a:prstGeom prst="rect">
                <a:avLst/>
              </a:prstGeom>
              <a:blipFill rotWithShape="1">
                <a:blip r:embed="rId4"/>
                <a:stretch>
                  <a:fillRect l="-2024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2"/>
              <p:cNvSpPr txBox="1">
                <a:spLocks/>
              </p:cNvSpPr>
              <p:nvPr/>
            </p:nvSpPr>
            <p:spPr>
              <a:xfrm>
                <a:off x="4780266" y="2263700"/>
                <a:ext cx="2963613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266" y="2263700"/>
                <a:ext cx="2963613" cy="400494"/>
              </a:xfrm>
              <a:prstGeom prst="rect">
                <a:avLst/>
              </a:prstGeom>
              <a:blipFill rotWithShape="1">
                <a:blip r:embed="rId5"/>
                <a:stretch>
                  <a:fillRect l="-246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 Placeholder 2"/>
              <p:cNvSpPr txBox="1">
                <a:spLocks/>
              </p:cNvSpPr>
              <p:nvPr/>
            </p:nvSpPr>
            <p:spPr>
              <a:xfrm>
                <a:off x="1032974" y="3148383"/>
                <a:ext cx="332300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3148383"/>
                <a:ext cx="3323001" cy="397032"/>
              </a:xfrm>
              <a:prstGeom prst="rect">
                <a:avLst/>
              </a:prstGeom>
              <a:blipFill rotWithShape="1">
                <a:blip r:embed="rId6"/>
                <a:stretch>
                  <a:fillRect l="-2198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Placeholder 2"/>
              <p:cNvSpPr txBox="1">
                <a:spLocks/>
              </p:cNvSpPr>
              <p:nvPr/>
            </p:nvSpPr>
            <p:spPr>
              <a:xfrm>
                <a:off x="4782689" y="3148383"/>
                <a:ext cx="3777291" cy="4550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2,25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m:rPr>
                        <m:nor/>
                      </m:rPr>
                      <a:rPr lang="pt-PT" sz="2200" b="1" dirty="0">
                        <a:solidFill>
                          <a:srgbClr val="C00000"/>
                        </a:solidFill>
                      </a:rPr>
                      <m:t> 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i="1">
                                <a:latin typeface="Cambria Math"/>
                              </a:rPr>
                              <m:t>2,25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2,25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689" y="3148383"/>
                <a:ext cx="3777291" cy="455061"/>
              </a:xfrm>
              <a:prstGeom prst="rect">
                <a:avLst/>
              </a:prstGeom>
              <a:blipFill rotWithShape="1">
                <a:blip r:embed="rId7"/>
                <a:stretch>
                  <a:fillRect l="-2100" t="-2667" b="-25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 Placeholder 2"/>
              <p:cNvSpPr txBox="1">
                <a:spLocks/>
              </p:cNvSpPr>
              <p:nvPr/>
            </p:nvSpPr>
            <p:spPr>
              <a:xfrm>
                <a:off x="1032974" y="4109284"/>
                <a:ext cx="4043082" cy="627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(G)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35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4109284"/>
                <a:ext cx="4043082" cy="627288"/>
              </a:xfrm>
              <a:prstGeom prst="rect">
                <a:avLst/>
              </a:prstGeom>
              <a:blipFill rotWithShape="1">
                <a:blip r:embed="rId8"/>
                <a:stretch>
                  <a:fillRect l="-1807" b="-58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Placeholder 2"/>
              <p:cNvSpPr txBox="1">
                <a:spLocks/>
              </p:cNvSpPr>
              <p:nvPr/>
            </p:nvSpPr>
            <p:spPr>
              <a:xfrm>
                <a:off x="4782689" y="4244788"/>
                <a:ext cx="3970073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(H)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i="1" smtClean="0">
                        <a:latin typeface="Cambria Math"/>
                      </a:rPr>
                      <m:t>4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5×2×10=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689" y="4244788"/>
                <a:ext cx="3970073" cy="397032"/>
              </a:xfrm>
              <a:prstGeom prst="rect">
                <a:avLst/>
              </a:prstGeom>
              <a:blipFill rotWithShape="1">
                <a:blip r:embed="rId9"/>
                <a:stretch>
                  <a:fillRect l="-199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90984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4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Indica as afirmações  falsas e corrige-as.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400494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(A)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2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11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11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447793"/>
                <a:ext cx="3467018" cy="400494"/>
              </a:xfrm>
              <a:blipFill rotWithShape="1">
                <a:blip r:embed="rId2"/>
                <a:stretch>
                  <a:fillRect l="-210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4706489" y="1447792"/>
                <a:ext cx="3037391" cy="4495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sSup>
                          <m:sSup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7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489" y="1447792"/>
                <a:ext cx="3037391" cy="449547"/>
              </a:xfrm>
              <a:prstGeom prst="rect">
                <a:avLst/>
              </a:prstGeom>
              <a:blipFill rotWithShape="1">
                <a:blip r:embed="rId3"/>
                <a:stretch>
                  <a:fillRect l="-2410" t="-5405" b="-243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upo 11"/>
          <p:cNvGrpSpPr/>
          <p:nvPr/>
        </p:nvGrpSpPr>
        <p:grpSpPr>
          <a:xfrm>
            <a:off x="1152090" y="2204864"/>
            <a:ext cx="592922" cy="936104"/>
            <a:chOff x="4442216" y="2160827"/>
            <a:chExt cx="592922" cy="4096987"/>
          </a:xfrm>
        </p:grpSpPr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1171304" y="2439211"/>
                <a:ext cx="1342996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i="1">
                                      <a:latin typeface="Cambria Math"/>
                                    </a:rPr>
                                    <m:t>11</m:t>
                                  </m:r>
                                </m:e>
                                <m:sup>
                                  <m:r>
                                    <a:rPr lang="pt-PT" sz="22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304" y="2439211"/>
                <a:ext cx="1342996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411760" y="2427270"/>
                <a:ext cx="690125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11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2427270"/>
                <a:ext cx="690125" cy="43473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996108" y="1392964"/>
            <a:ext cx="540000" cy="540000"/>
            <a:chOff x="4139952" y="3140968"/>
            <a:chExt cx="540000" cy="540000"/>
          </a:xfrm>
        </p:grpSpPr>
        <p:sp>
          <p:nvSpPr>
            <p:cNvPr id="7" name="Oval 6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4763607" y="2188103"/>
            <a:ext cx="592922" cy="936104"/>
            <a:chOff x="4442216" y="2160827"/>
            <a:chExt cx="592922" cy="4096987"/>
          </a:xfrm>
        </p:grpSpPr>
        <p:cxnSp>
          <p:nvCxnSpPr>
            <p:cNvPr id="22" name="Conexão recta 21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4782821" y="2422450"/>
                <a:ext cx="932498" cy="4774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7</m:t>
                          </m:r>
                        </m:e>
                        <m:sup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821" y="2422450"/>
                <a:ext cx="932498" cy="47743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5655152" y="2446134"/>
                <a:ext cx="53463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152" y="2446134"/>
                <a:ext cx="534634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upo 28"/>
          <p:cNvGrpSpPr/>
          <p:nvPr/>
        </p:nvGrpSpPr>
        <p:grpSpPr>
          <a:xfrm>
            <a:off x="4607625" y="1376203"/>
            <a:ext cx="540000" cy="540000"/>
            <a:chOff x="4139952" y="3140968"/>
            <a:chExt cx="540000" cy="540000"/>
          </a:xfrm>
        </p:grpSpPr>
        <p:sp>
          <p:nvSpPr>
            <p:cNvPr id="30" name="Oval 29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Placeholder 2"/>
              <p:cNvSpPr txBox="1">
                <a:spLocks/>
              </p:cNvSpPr>
              <p:nvPr/>
            </p:nvSpPr>
            <p:spPr>
              <a:xfrm>
                <a:off x="1030552" y="3427450"/>
                <a:ext cx="3613456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(C)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 3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9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3427450"/>
                <a:ext cx="3613456" cy="397032"/>
              </a:xfrm>
              <a:prstGeom prst="rect">
                <a:avLst/>
              </a:prstGeom>
              <a:blipFill rotWithShape="1">
                <a:blip r:embed="rId8"/>
                <a:stretch>
                  <a:fillRect l="-2024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 Placeholder 2"/>
              <p:cNvSpPr txBox="1">
                <a:spLocks/>
              </p:cNvSpPr>
              <p:nvPr/>
            </p:nvSpPr>
            <p:spPr>
              <a:xfrm>
                <a:off x="4780266" y="3427450"/>
                <a:ext cx="2963613" cy="4004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6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3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266" y="3427450"/>
                <a:ext cx="2963613" cy="400494"/>
              </a:xfrm>
              <a:prstGeom prst="rect">
                <a:avLst/>
              </a:prstGeom>
              <a:blipFill rotWithShape="1">
                <a:blip r:embed="rId9"/>
                <a:stretch>
                  <a:fillRect l="-2469" t="-16667" b="-2878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957884" y="3357697"/>
            <a:ext cx="540000" cy="540000"/>
            <a:chOff x="4139952" y="3140968"/>
            <a:chExt cx="540000" cy="540000"/>
          </a:xfrm>
        </p:grpSpPr>
        <p:sp>
          <p:nvSpPr>
            <p:cNvPr id="35" name="Oval 34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6" name="CaixaDeTexto 35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</a:p>
          </p:txBody>
        </p:sp>
      </p:grpSp>
      <p:grpSp>
        <p:nvGrpSpPr>
          <p:cNvPr id="49" name="Grupo 48"/>
          <p:cNvGrpSpPr/>
          <p:nvPr/>
        </p:nvGrpSpPr>
        <p:grpSpPr>
          <a:xfrm>
            <a:off x="4761804" y="4169597"/>
            <a:ext cx="592922" cy="936104"/>
            <a:chOff x="4442216" y="2160827"/>
            <a:chExt cx="592922" cy="4096987"/>
          </a:xfrm>
        </p:grpSpPr>
        <p:cxnSp>
          <p:nvCxnSpPr>
            <p:cNvPr id="50" name="Conexão recta 4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exão recta 5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exão recta 5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ângulo 52"/>
              <p:cNvSpPr/>
              <p:nvPr/>
            </p:nvSpPr>
            <p:spPr>
              <a:xfrm>
                <a:off x="4781018" y="4403944"/>
                <a:ext cx="1444242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6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3" name="Rectângulo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018" y="4403944"/>
                <a:ext cx="1444242" cy="43473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ângulo 53"/>
              <p:cNvSpPr/>
              <p:nvPr/>
            </p:nvSpPr>
            <p:spPr>
              <a:xfrm>
                <a:off x="6036947" y="4392003"/>
                <a:ext cx="2010831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7776−216=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4" name="Rectângulo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6947" y="4392003"/>
                <a:ext cx="2010831" cy="4308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o 54"/>
          <p:cNvGrpSpPr/>
          <p:nvPr/>
        </p:nvGrpSpPr>
        <p:grpSpPr>
          <a:xfrm>
            <a:off x="4700822" y="3345822"/>
            <a:ext cx="540000" cy="540000"/>
            <a:chOff x="4139952" y="3140968"/>
            <a:chExt cx="540000" cy="540000"/>
          </a:xfrm>
        </p:grpSpPr>
        <p:sp>
          <p:nvSpPr>
            <p:cNvPr id="56" name="Oval 55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7789368" y="4392002"/>
                <a:ext cx="819916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</a:rPr>
                        <m:t>560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368" y="4392002"/>
                <a:ext cx="819916" cy="430887"/>
              </a:xfrm>
              <a:prstGeom prst="rect">
                <a:avLst/>
              </a:prstGeom>
              <a:blipFill rotWithShape="1">
                <a:blip r:embed="rId12"/>
                <a:stretch>
                  <a:fillRect l="-7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87988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  <p:bldP spid="5" grpId="0"/>
      <p:bldP spid="27" grpId="0"/>
      <p:bldP spid="28" grpId="0"/>
      <p:bldP spid="32" grpId="0"/>
      <p:bldP spid="33" grpId="0"/>
      <p:bldP spid="53" grpId="0"/>
      <p:bldP spid="54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ângulo 18"/>
              <p:cNvSpPr/>
              <p:nvPr/>
            </p:nvSpPr>
            <p:spPr>
              <a:xfrm>
                <a:off x="2718224" y="4570196"/>
                <a:ext cx="963918" cy="665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sz="2200" dirty="0">
                    <a:solidFill>
                      <a:schemeClr val="bg1"/>
                    </a:solidFill>
                    <a:ea typeface="Cambria Math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12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Rectângulo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8224" y="4570196"/>
                <a:ext cx="963918" cy="665888"/>
              </a:xfrm>
              <a:prstGeom prst="rect">
                <a:avLst/>
              </a:prstGeom>
              <a:blipFill rotWithShape="1">
                <a:blip r:embed="rId2"/>
                <a:stretch>
                  <a:fillRect l="-8228" b="-550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397032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4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Indica as afirmações  falsas e corrige-as.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Vou Aplicar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1080840" y="2204864"/>
            <a:ext cx="592922" cy="1152128"/>
            <a:chOff x="4442216" y="2160827"/>
            <a:chExt cx="592922" cy="4096987"/>
          </a:xfrm>
        </p:grpSpPr>
        <p:cxnSp>
          <p:nvCxnSpPr>
            <p:cNvPr id="13" name="Conexão recta 12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cta 16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1104590" y="2242029"/>
                <a:ext cx="175522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590" y="2242029"/>
                <a:ext cx="1755224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ângulo 4"/>
              <p:cNvSpPr/>
              <p:nvPr/>
            </p:nvSpPr>
            <p:spPr>
              <a:xfrm>
                <a:off x="2703675" y="2242997"/>
                <a:ext cx="2339790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1</m:t>
                      </m:r>
                      <m:r>
                        <a:rPr lang="pt-PT" sz="2200" b="0" i="1" smtClean="0">
                          <a:latin typeface="Cambria Math"/>
                        </a:rPr>
                        <m:t>0</m:t>
                      </m:r>
                      <m:r>
                        <a:rPr lang="pt-PT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200" b="0" i="1" smtClean="0">
                          <a:latin typeface="Cambria Math"/>
                        </a:rPr>
                        <m:t>000+1000=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Rectângulo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3675" y="2242997"/>
                <a:ext cx="2339790" cy="430887"/>
              </a:xfrm>
              <a:prstGeom prst="rect">
                <a:avLst/>
              </a:prstGeom>
              <a:blipFill rotWithShape="0">
                <a:blip r:embed="rId4"/>
                <a:stretch>
                  <a:fillRect l="-2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 Placeholder 2"/>
              <p:cNvSpPr txBox="1">
                <a:spLocks/>
              </p:cNvSpPr>
              <p:nvPr/>
            </p:nvSpPr>
            <p:spPr>
              <a:xfrm>
                <a:off x="1032974" y="1497633"/>
                <a:ext cx="332300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2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7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3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2974" y="1497633"/>
                <a:ext cx="3323001" cy="397032"/>
              </a:xfrm>
              <a:prstGeom prst="rect">
                <a:avLst/>
              </a:prstGeom>
              <a:blipFill rotWithShape="1">
                <a:blip r:embed="rId5"/>
                <a:stretch>
                  <a:fillRect l="-2198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965739" y="1390690"/>
            <a:ext cx="540000" cy="540000"/>
            <a:chOff x="4139952" y="3140968"/>
            <a:chExt cx="540000" cy="540000"/>
          </a:xfrm>
        </p:grpSpPr>
        <p:sp>
          <p:nvSpPr>
            <p:cNvPr id="7" name="Oval 6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8" name="CaixaDeTexto 7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ângulo 45"/>
              <p:cNvSpPr/>
              <p:nvPr/>
            </p:nvSpPr>
            <p:spPr>
              <a:xfrm>
                <a:off x="2441378" y="2696660"/>
                <a:ext cx="1331678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  <m:r>
                        <a:rPr lang="pt-PT" sz="2200" i="1" smtClean="0">
                          <a:latin typeface="Cambria Math"/>
                        </a:rPr>
                        <m:t>1</m:t>
                      </m:r>
                      <m:r>
                        <a:rPr lang="pt-PT" sz="2200" b="0" i="1" smtClean="0">
                          <a:latin typeface="Cambria Math"/>
                        </a:rPr>
                        <m:t>1</m:t>
                      </m:r>
                      <m:r>
                        <a:rPr lang="pt-PT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PT" sz="2200" b="0" i="1" smtClean="0">
                          <a:latin typeface="Cambria Math"/>
                        </a:rPr>
                        <m:t>000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6" name="Rectângulo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1378" y="2696660"/>
                <a:ext cx="1331678" cy="43088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 Placeholder 2"/>
              <p:cNvSpPr txBox="1">
                <a:spLocks/>
              </p:cNvSpPr>
              <p:nvPr/>
            </p:nvSpPr>
            <p:spPr>
              <a:xfrm>
                <a:off x="4926447" y="1441426"/>
                <a:ext cx="3777291" cy="4550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(F)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2,25</m:t>
                            </m:r>
                          </m:e>
                          <m:sup>
                            <m: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m:rPr>
                        <m:nor/>
                      </m:rPr>
                      <a:rPr lang="pt-PT" sz="2200" b="1" dirty="0">
                        <a:solidFill>
                          <a:srgbClr val="C00000"/>
                        </a:solidFill>
                      </a:rPr>
                      <m:t> 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i="1">
                                <a:latin typeface="Cambria Math"/>
                              </a:rPr>
                              <m:t>2,25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200" b="0" i="0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PT" sz="2200" i="1">
                            <a:latin typeface="Cambria Math"/>
                          </a:rPr>
                          <m:t>2,25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</a:rPr>
                          <m:t>3</m:t>
                        </m:r>
                        <m:r>
                          <a:rPr lang="pt-PT" sz="22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7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447" y="1441426"/>
                <a:ext cx="3777291" cy="455061"/>
              </a:xfrm>
              <a:prstGeom prst="rect">
                <a:avLst/>
              </a:prstGeom>
              <a:blipFill rotWithShape="1">
                <a:blip r:embed="rId7"/>
                <a:stretch>
                  <a:fillRect l="-1935" t="-2667" b="-25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upo 33"/>
          <p:cNvGrpSpPr/>
          <p:nvPr/>
        </p:nvGrpSpPr>
        <p:grpSpPr>
          <a:xfrm>
            <a:off x="4827425" y="1382051"/>
            <a:ext cx="540000" cy="540000"/>
            <a:chOff x="4139952" y="3140968"/>
            <a:chExt cx="540000" cy="540000"/>
          </a:xfrm>
        </p:grpSpPr>
        <p:sp>
          <p:nvSpPr>
            <p:cNvPr id="35" name="Oval 34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6" name="CaixaDeTexto 35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 Placeholder 2"/>
              <p:cNvSpPr txBox="1">
                <a:spLocks/>
              </p:cNvSpPr>
              <p:nvPr/>
            </p:nvSpPr>
            <p:spPr>
              <a:xfrm>
                <a:off x="1127974" y="3483973"/>
                <a:ext cx="4043082" cy="627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(G)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35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4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974" y="3483973"/>
                <a:ext cx="4043082" cy="627288"/>
              </a:xfrm>
              <a:prstGeom prst="rect">
                <a:avLst/>
              </a:prstGeom>
              <a:blipFill rotWithShape="1">
                <a:blip r:embed="rId8"/>
                <a:stretch>
                  <a:fillRect l="-1810" b="-686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upo 28"/>
          <p:cNvGrpSpPr/>
          <p:nvPr/>
        </p:nvGrpSpPr>
        <p:grpSpPr>
          <a:xfrm>
            <a:off x="1060366" y="3599932"/>
            <a:ext cx="540000" cy="540000"/>
            <a:chOff x="4139952" y="3140968"/>
            <a:chExt cx="540000" cy="540000"/>
          </a:xfrm>
        </p:grpSpPr>
        <p:sp>
          <p:nvSpPr>
            <p:cNvPr id="30" name="Oval 29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F</a:t>
              </a: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080474" y="4346585"/>
            <a:ext cx="592922" cy="1152128"/>
            <a:chOff x="4442216" y="2160827"/>
            <a:chExt cx="592922" cy="4096987"/>
          </a:xfrm>
        </p:grpSpPr>
        <p:cxnSp>
          <p:nvCxnSpPr>
            <p:cNvPr id="61" name="Conexão recta 6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xão recta 6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xão recta 6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 Placeholder 2"/>
              <p:cNvSpPr txBox="1">
                <a:spLocks/>
              </p:cNvSpPr>
              <p:nvPr/>
            </p:nvSpPr>
            <p:spPr>
              <a:xfrm>
                <a:off x="1088449" y="4609005"/>
                <a:ext cx="2283923" cy="6272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5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pt-PT" sz="22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200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pt-PT" sz="2200" i="1"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4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449" y="4609005"/>
                <a:ext cx="2283923" cy="627288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 Placeholder 2"/>
              <p:cNvSpPr txBox="1">
                <a:spLocks/>
              </p:cNvSpPr>
              <p:nvPr/>
            </p:nvSpPr>
            <p:spPr>
              <a:xfrm>
                <a:off x="4910589" y="3707837"/>
                <a:ext cx="3970073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(H)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20</m:t>
                        </m:r>
                      </m:e>
                      <m:sup>
                        <m:r>
                          <a:rPr lang="pt-PT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7</m:t>
                        </m:r>
                      </m:sup>
                    </m:sSup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i="1" smtClean="0">
                        <a:latin typeface="Cambria Math"/>
                      </a:rPr>
                      <m:t>4</m:t>
                    </m:r>
                    <m:r>
                      <a:rPr lang="pt-PT" sz="2200" i="1" smtClean="0">
                        <a:latin typeface="Cambria Math"/>
                        <a:ea typeface="Cambria Math"/>
                      </a:rPr>
                      <m:t>×</m:t>
                    </m:r>
                    <m:r>
                      <a:rPr lang="pt-PT" sz="2200" b="0" i="1" smtClean="0">
                        <a:latin typeface="Cambria Math"/>
                        <a:ea typeface="Cambria Math"/>
                      </a:rPr>
                      <m:t>5×2×10=</m:t>
                    </m:r>
                    <m:sSup>
                      <m:sSupPr>
                        <m:ctrlPr>
                          <a:rPr lang="pt-PT" sz="2200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20</m:t>
                        </m:r>
                      </m:e>
                      <m:sup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9</m:t>
                        </m:r>
                      </m:sup>
                    </m:sSup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65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0589" y="3707837"/>
                <a:ext cx="3970073" cy="397032"/>
              </a:xfrm>
              <a:prstGeom prst="rect">
                <a:avLst/>
              </a:prstGeom>
              <a:blipFill rotWithShape="1">
                <a:blip r:embed="rId10"/>
                <a:stretch>
                  <a:fillRect l="-1997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upo 54"/>
          <p:cNvGrpSpPr/>
          <p:nvPr/>
        </p:nvGrpSpPr>
        <p:grpSpPr>
          <a:xfrm>
            <a:off x="4843322" y="3607072"/>
            <a:ext cx="540000" cy="540000"/>
            <a:chOff x="4139952" y="3140968"/>
            <a:chExt cx="540000" cy="540000"/>
          </a:xfrm>
        </p:grpSpPr>
        <p:sp>
          <p:nvSpPr>
            <p:cNvPr id="56" name="Oval 55"/>
            <p:cNvSpPr/>
            <p:nvPr/>
          </p:nvSpPr>
          <p:spPr>
            <a:xfrm>
              <a:off x="4139952" y="3140968"/>
              <a:ext cx="540000" cy="54000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57" name="CaixaDeTexto 56"/>
            <p:cNvSpPr txBox="1"/>
            <p:nvPr/>
          </p:nvSpPr>
          <p:spPr>
            <a:xfrm>
              <a:off x="4270576" y="3184580"/>
              <a:ext cx="2832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2200" dirty="0">
                  <a:solidFill>
                    <a:schemeClr val="accent5">
                      <a:lumMod val="50000"/>
                    </a:schemeClr>
                  </a:solidFill>
                </a:rPr>
                <a:t>V</a:t>
              </a:r>
            </a:p>
          </p:txBody>
        </p:sp>
      </p:grpSp>
      <p:sp>
        <p:nvSpPr>
          <p:cNvPr id="3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857722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" grpId="0"/>
      <p:bldP spid="5" grpId="0"/>
      <p:bldP spid="46" grpId="0"/>
      <p:bldP spid="47" grpId="0"/>
      <p:bldP spid="48" grpId="0"/>
      <p:bldP spid="64" grpId="0"/>
      <p:bldP spid="6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21810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701731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5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Decompõe em </a:t>
            </a:r>
            <a:r>
              <a:rPr lang="pt-PT" sz="2200" dirty="0" err="1">
                <a:solidFill>
                  <a:schemeClr val="accent5">
                    <a:lumMod val="50000"/>
                  </a:schemeClr>
                </a:solidFill>
              </a:rPr>
              <a:t>fatores</a:t>
            </a: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primos os números representados  pelas expressões seguintes.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756543"/>
                <a:ext cx="3467018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5.1.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81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×32×17</m:t>
                    </m:r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756543"/>
                <a:ext cx="3467018" cy="397032"/>
              </a:xfrm>
              <a:blipFill rotWithShape="1">
                <a:blip r:embed="rId2"/>
                <a:stretch>
                  <a:fillRect l="-2109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5050864" y="1756542"/>
                <a:ext cx="303739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5.2.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200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×21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0864" y="1756542"/>
                <a:ext cx="3037391" cy="397032"/>
              </a:xfrm>
              <a:prstGeom prst="rect">
                <a:avLst/>
              </a:prstGeom>
              <a:blipFill rotWithShape="1">
                <a:blip r:embed="rId3"/>
                <a:stretch>
                  <a:fillRect l="-261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 Placeholder 2"/>
              <p:cNvSpPr txBox="1">
                <a:spLocks/>
              </p:cNvSpPr>
              <p:nvPr/>
            </p:nvSpPr>
            <p:spPr>
              <a:xfrm>
                <a:off x="1030552" y="2524950"/>
                <a:ext cx="3613456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5.3.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65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×9×15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552" y="2524950"/>
                <a:ext cx="3613456" cy="397032"/>
              </a:xfrm>
              <a:prstGeom prst="rect">
                <a:avLst/>
              </a:prstGeom>
              <a:blipFill rotWithShape="1">
                <a:blip r:embed="rId4"/>
                <a:stretch>
                  <a:fillRect l="-2024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Placeholder 2"/>
              <p:cNvSpPr txBox="1">
                <a:spLocks/>
              </p:cNvSpPr>
              <p:nvPr/>
            </p:nvSpPr>
            <p:spPr>
              <a:xfrm>
                <a:off x="5041516" y="2524950"/>
                <a:ext cx="2963613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5.4.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140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×34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516" y="2524950"/>
                <a:ext cx="2963613" cy="397032"/>
              </a:xfrm>
              <a:prstGeom prst="rect">
                <a:avLst/>
              </a:prstGeom>
              <a:blipFill rotWithShape="1">
                <a:blip r:embed="rId5"/>
                <a:stretch>
                  <a:fillRect l="-2469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471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21810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701731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5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Decompõe em </a:t>
            </a:r>
            <a:r>
              <a:rPr lang="pt-PT" sz="2200" dirty="0" err="1">
                <a:solidFill>
                  <a:schemeClr val="accent5">
                    <a:lumMod val="50000"/>
                  </a:schemeClr>
                </a:solidFill>
              </a:rPr>
              <a:t>fatores</a:t>
            </a: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primos os números representados  pelas expressões seguintes.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Placeholder 2"/>
              <p:cNvSpPr>
                <a:spLocks noGrp="1"/>
              </p:cNvSpPr>
              <p:nvPr>
                <p:ph type="body" sz="quarter" idx="11"/>
              </p:nvPr>
            </p:nvSpPr>
            <p:spPr>
              <a:xfrm>
                <a:off x="1032974" y="1756543"/>
                <a:ext cx="3467018" cy="397032"/>
              </a:xfrm>
            </p:spPr>
            <p:txBody>
              <a:bodyPr/>
              <a:lstStyle/>
              <a:p>
                <a:r>
                  <a:rPr lang="pt-PT" sz="2200" b="1" dirty="0">
                    <a:solidFill>
                      <a:srgbClr val="C00000"/>
                    </a:solidFill>
                  </a:rPr>
                  <a:t>5.1.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81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×32×17</m:t>
                    </m:r>
                  </m:oMath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1"/>
              </p:nvPr>
            </p:nvSpPr>
            <p:spPr>
              <a:xfrm>
                <a:off x="1032974" y="1756543"/>
                <a:ext cx="3467018" cy="397032"/>
              </a:xfrm>
              <a:blipFill rotWithShape="1">
                <a:blip r:embed="rId2"/>
                <a:stretch>
                  <a:fillRect l="-2109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Placeholder 2"/>
              <p:cNvSpPr txBox="1">
                <a:spLocks/>
              </p:cNvSpPr>
              <p:nvPr/>
            </p:nvSpPr>
            <p:spPr>
              <a:xfrm>
                <a:off x="1152090" y="3717032"/>
                <a:ext cx="3037391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5.2.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200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×21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3717032"/>
                <a:ext cx="3037391" cy="397032"/>
              </a:xfrm>
              <a:prstGeom prst="rect">
                <a:avLst/>
              </a:prstGeom>
              <a:blipFill rotWithShape="1">
                <a:blip r:embed="rId3"/>
                <a:stretch>
                  <a:fillRect l="-2610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upo 12"/>
          <p:cNvGrpSpPr/>
          <p:nvPr/>
        </p:nvGrpSpPr>
        <p:grpSpPr>
          <a:xfrm>
            <a:off x="1152090" y="2420888"/>
            <a:ext cx="592922" cy="936104"/>
            <a:chOff x="4442216" y="2160827"/>
            <a:chExt cx="592922" cy="4096987"/>
          </a:xfrm>
        </p:grpSpPr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1152090" y="2622763"/>
                <a:ext cx="2124877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81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×32×17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2622763"/>
                <a:ext cx="2124877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3229515" y="2622763"/>
                <a:ext cx="1786258" cy="43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×17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515" y="2622763"/>
                <a:ext cx="1786258" cy="434734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963444"/>
              </p:ext>
            </p:extLst>
          </p:nvPr>
        </p:nvGraphicFramePr>
        <p:xfrm>
          <a:off x="5413862" y="3939298"/>
          <a:ext cx="1152128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568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200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568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568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50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568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rgbClr val="00B0F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568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rgbClr val="00B0F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68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8" name="Conexão recta 17"/>
          <p:cNvCxnSpPr/>
          <p:nvPr/>
        </p:nvCxnSpPr>
        <p:spPr>
          <a:xfrm>
            <a:off x="6061934" y="4024259"/>
            <a:ext cx="0" cy="2340000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/>
          <p:cNvGrpSpPr/>
          <p:nvPr/>
        </p:nvGrpSpPr>
        <p:grpSpPr>
          <a:xfrm>
            <a:off x="1152090" y="4288960"/>
            <a:ext cx="592922" cy="1732328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ângulo 22"/>
              <p:cNvSpPr/>
              <p:nvPr/>
            </p:nvSpPr>
            <p:spPr>
              <a:xfrm>
                <a:off x="1152090" y="4490835"/>
                <a:ext cx="164198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200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21=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Rectâ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4490835"/>
                <a:ext cx="1641988" cy="43088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ângulo 23"/>
              <p:cNvSpPr/>
              <p:nvPr/>
            </p:nvSpPr>
            <p:spPr>
              <a:xfrm>
                <a:off x="2670784" y="4490835"/>
                <a:ext cx="254928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×3×7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Rec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784" y="4490835"/>
                <a:ext cx="2549287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24"/>
              <p:cNvSpPr/>
              <p:nvPr/>
            </p:nvSpPr>
            <p:spPr>
              <a:xfrm>
                <a:off x="1178660" y="5052273"/>
                <a:ext cx="23392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3×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×7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660" y="5052273"/>
                <a:ext cx="2339294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upo 25"/>
          <p:cNvGrpSpPr/>
          <p:nvPr/>
        </p:nvGrpSpPr>
        <p:grpSpPr>
          <a:xfrm>
            <a:off x="5436096" y="3915548"/>
            <a:ext cx="1008112" cy="2537787"/>
            <a:chOff x="4442216" y="2160827"/>
            <a:chExt cx="592922" cy="4096987"/>
          </a:xfrm>
        </p:grpSpPr>
        <p:cxnSp>
          <p:nvCxnSpPr>
            <p:cNvPr id="27" name="Conexão recta 26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exão recta 27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xão recta 28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85832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17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218107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8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8099427" cy="701731"/>
          </a:xfrm>
        </p:spPr>
        <p:txBody>
          <a:bodyPr/>
          <a:lstStyle/>
          <a:p>
            <a:pPr marL="457200" indent="-457200">
              <a:buClr>
                <a:srgbClr val="C00000"/>
              </a:buClr>
              <a:buFont typeface="+mj-lt"/>
              <a:buAutoNum type="arabicPeriod" startAt="5"/>
            </a:pP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Decompõe em </a:t>
            </a:r>
            <a:r>
              <a:rPr lang="pt-PT" sz="2200" dirty="0" err="1">
                <a:solidFill>
                  <a:schemeClr val="accent5">
                    <a:lumMod val="50000"/>
                  </a:schemeClr>
                </a:solidFill>
              </a:rPr>
              <a:t>fatores</a:t>
            </a:r>
            <a:r>
              <a:rPr lang="pt-PT" sz="2200" dirty="0">
                <a:solidFill>
                  <a:schemeClr val="accent5">
                    <a:lumMod val="50000"/>
                  </a:schemeClr>
                </a:solidFill>
              </a:rPr>
              <a:t> primos os números representados  pelas expressões seguintes.</a:t>
            </a:r>
          </a:p>
        </p:txBody>
      </p:sp>
      <p:grpSp>
        <p:nvGrpSpPr>
          <p:cNvPr id="13" name="Grupo 12"/>
          <p:cNvGrpSpPr/>
          <p:nvPr/>
        </p:nvGrpSpPr>
        <p:grpSpPr>
          <a:xfrm>
            <a:off x="1152090" y="2302138"/>
            <a:ext cx="592922" cy="936104"/>
            <a:chOff x="4442216" y="2160827"/>
            <a:chExt cx="592922" cy="4096987"/>
          </a:xfrm>
        </p:grpSpPr>
        <p:cxnSp>
          <p:nvCxnSpPr>
            <p:cNvPr id="14" name="Conexão recta 1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xão recta 1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xão recta 1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ângulo 16"/>
              <p:cNvSpPr/>
              <p:nvPr/>
            </p:nvSpPr>
            <p:spPr>
              <a:xfrm>
                <a:off x="2926053" y="2536714"/>
                <a:ext cx="2919099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5×13×3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×3×5=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Rectângulo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6053" y="2536714"/>
                <a:ext cx="2919099" cy="430887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2439327"/>
              </p:ext>
            </p:extLst>
          </p:nvPr>
        </p:nvGraphicFramePr>
        <p:xfrm>
          <a:off x="5821149" y="3986798"/>
          <a:ext cx="1152128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8829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140</a:t>
                      </a:r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      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8829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829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rgbClr val="00B0F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829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829">
                <a:tc>
                  <a:txBody>
                    <a:bodyPr/>
                    <a:lstStyle/>
                    <a:p>
                      <a:pPr algn="ctr"/>
                      <a:r>
                        <a:rPr lang="pt-PT" sz="2200" b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2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8" name="Conexão recta 17"/>
          <p:cNvCxnSpPr/>
          <p:nvPr/>
        </p:nvCxnSpPr>
        <p:spPr>
          <a:xfrm flipH="1">
            <a:off x="6456588" y="4054689"/>
            <a:ext cx="0" cy="2006334"/>
          </a:xfrm>
          <a:prstGeom prst="line">
            <a:avLst/>
          </a:prstGeom>
          <a:ln w="190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upo 18"/>
          <p:cNvGrpSpPr/>
          <p:nvPr/>
        </p:nvGrpSpPr>
        <p:grpSpPr>
          <a:xfrm>
            <a:off x="1152090" y="4288960"/>
            <a:ext cx="592922" cy="1732328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ângulo 22"/>
              <p:cNvSpPr/>
              <p:nvPr/>
            </p:nvSpPr>
            <p:spPr>
              <a:xfrm>
                <a:off x="1152090" y="4490835"/>
                <a:ext cx="164198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140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34=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Rectângulo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4490835"/>
                <a:ext cx="1641988" cy="430887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ângulo 23"/>
              <p:cNvSpPr/>
              <p:nvPr/>
            </p:nvSpPr>
            <p:spPr>
              <a:xfrm>
                <a:off x="2670784" y="4490835"/>
                <a:ext cx="3005844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×5×7×2×17</m:t>
                      </m:r>
                      <m:r>
                        <a:rPr lang="pt-PT" sz="2200" b="0" i="0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4" name="Rectângulo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0784" y="4490835"/>
                <a:ext cx="3005844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ângulo 24"/>
              <p:cNvSpPr/>
              <p:nvPr/>
            </p:nvSpPr>
            <p:spPr>
              <a:xfrm>
                <a:off x="1178660" y="5052273"/>
                <a:ext cx="2364430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=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7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1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5" name="Rectângulo 2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660" y="5052273"/>
                <a:ext cx="2364430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 Placeholder 2"/>
              <p:cNvSpPr txBox="1">
                <a:spLocks/>
              </p:cNvSpPr>
              <p:nvPr/>
            </p:nvSpPr>
            <p:spPr>
              <a:xfrm>
                <a:off x="1152090" y="1772816"/>
                <a:ext cx="3613456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5.3.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65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×9×15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6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1772816"/>
                <a:ext cx="3613456" cy="397032"/>
              </a:xfrm>
              <a:prstGeom prst="rect">
                <a:avLst/>
              </a:prstGeom>
              <a:blipFill rotWithShape="1">
                <a:blip r:embed="rId6"/>
                <a:stretch>
                  <a:fillRect l="-2192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ângulo 3"/>
              <p:cNvSpPr/>
              <p:nvPr/>
            </p:nvSpPr>
            <p:spPr>
              <a:xfrm>
                <a:off x="1152090" y="2536714"/>
                <a:ext cx="1969385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i="1" smtClean="0">
                          <a:latin typeface="Cambria Math"/>
                        </a:rPr>
                        <m:t>65</m:t>
                      </m:r>
                      <m:r>
                        <a:rPr lang="pt-PT" sz="2200" i="1">
                          <a:latin typeface="Cambria Math"/>
                          <a:ea typeface="Cambria Math"/>
                        </a:rPr>
                        <m:t>×9×15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4" name="Rectângulo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2536714"/>
                <a:ext cx="1969385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ângulo 26"/>
              <p:cNvSpPr/>
              <p:nvPr/>
            </p:nvSpPr>
            <p:spPr>
              <a:xfrm>
                <a:off x="5676628" y="2554746"/>
                <a:ext cx="1786258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13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7" name="Rectângulo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6628" y="2554746"/>
                <a:ext cx="1786258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Placeholder 2"/>
              <p:cNvSpPr txBox="1">
                <a:spLocks/>
              </p:cNvSpPr>
              <p:nvPr/>
            </p:nvSpPr>
            <p:spPr>
              <a:xfrm>
                <a:off x="1152090" y="3608641"/>
                <a:ext cx="2963613" cy="3970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pt-PT" sz="2200" b="1" dirty="0">
                    <a:solidFill>
                      <a:srgbClr val="C00000"/>
                    </a:solidFill>
                  </a:rPr>
                  <a:t>5.4. </a:t>
                </a:r>
                <a14:m>
                  <m:oMath xmlns:m="http://schemas.openxmlformats.org/officeDocument/2006/math"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140</m:t>
                    </m:r>
                    <m:r>
                      <a:rPr lang="pt-PT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×34</m:t>
                    </m:r>
                  </m:oMath>
                </a14:m>
                <a:endParaRPr lang="pt-PT" sz="2200" dirty="0"/>
              </a:p>
            </p:txBody>
          </p:sp>
        </mc:Choice>
        <mc:Fallback xmlns="">
          <p:sp>
            <p:nvSpPr>
              <p:cNvPr id="2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090" y="3608641"/>
                <a:ext cx="2963613" cy="397032"/>
              </a:xfrm>
              <a:prstGeom prst="rect">
                <a:avLst/>
              </a:prstGeom>
              <a:blipFill rotWithShape="1">
                <a:blip r:embed="rId9"/>
                <a:stretch>
                  <a:fillRect l="-2675" t="-16923" b="-30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upo 28"/>
          <p:cNvGrpSpPr/>
          <p:nvPr/>
        </p:nvGrpSpPr>
        <p:grpSpPr>
          <a:xfrm>
            <a:off x="5845152" y="3986799"/>
            <a:ext cx="1008112" cy="2177748"/>
            <a:chOff x="4442216" y="2160827"/>
            <a:chExt cx="592922" cy="4096987"/>
          </a:xfrm>
        </p:grpSpPr>
        <p:cxnSp>
          <p:nvCxnSpPr>
            <p:cNvPr id="30" name="Conexão recta 2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cta 3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cta 3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06876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  <p:bldP spid="25" grpId="0"/>
      <p:bldP spid="26" grpId="0"/>
      <p:bldP spid="4" grpId="0"/>
      <p:bldP spid="27" grpId="0"/>
      <p:bldP spid="28" grpId="0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1914</TotalTime>
  <Words>782</Words>
  <Application>Microsoft Office PowerPoint</Application>
  <PresentationFormat>On-screen Show (4:3)</PresentationFormat>
  <Paragraphs>221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Ângela Maia</cp:lastModifiedBy>
  <cp:revision>220</cp:revision>
  <dcterms:created xsi:type="dcterms:W3CDTF">2016-09-17T09:49:10Z</dcterms:created>
  <dcterms:modified xsi:type="dcterms:W3CDTF">2017-07-14T09:03:48Z</dcterms:modified>
</cp:coreProperties>
</file>