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91" r:id="rId2"/>
    <p:sldId id="293" r:id="rId3"/>
    <p:sldId id="306" r:id="rId4"/>
    <p:sldId id="295" r:id="rId5"/>
    <p:sldId id="311" r:id="rId6"/>
    <p:sldId id="299" r:id="rId7"/>
    <p:sldId id="307" r:id="rId8"/>
    <p:sldId id="309" r:id="rId9"/>
    <p:sldId id="313" r:id="rId10"/>
    <p:sldId id="310" r:id="rId11"/>
    <p:sldId id="304" r:id="rId12"/>
    <p:sldId id="305" r:id="rId13"/>
    <p:sldId id="314" r:id="rId1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6CA7AB"/>
    <a:srgbClr val="EFF7F5"/>
    <a:srgbClr val="CEE4DE"/>
    <a:srgbClr val="E9F3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13-06-2017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1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34" Type="http://schemas.openxmlformats.org/officeDocument/2006/relationships/image" Target="../media/image25.png"/><Relationship Id="rId25" Type="http://schemas.openxmlformats.org/officeDocument/2006/relationships/image" Target="../media/image10.png"/><Relationship Id="rId33" Type="http://schemas.openxmlformats.org/officeDocument/2006/relationships/image" Target="../media/image20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29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24" Type="http://schemas.openxmlformats.org/officeDocument/2006/relationships/image" Target="../media/image26.png"/><Relationship Id="rId32" Type="http://schemas.openxmlformats.org/officeDocument/2006/relationships/image" Target="../media/image19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9.png"/><Relationship Id="rId28" Type="http://schemas.openxmlformats.org/officeDocument/2006/relationships/image" Target="../media/image13.png"/><Relationship Id="rId19" Type="http://schemas.openxmlformats.org/officeDocument/2006/relationships/image" Target="../media/image21.png"/><Relationship Id="rId31" Type="http://schemas.openxmlformats.org/officeDocument/2006/relationships/image" Target="../media/image16.png"/><Relationship Id="rId4" Type="http://schemas.openxmlformats.org/officeDocument/2006/relationships/image" Target="../media/image6.png"/><Relationship Id="rId22" Type="http://schemas.openxmlformats.org/officeDocument/2006/relationships/image" Target="../media/image24.png"/><Relationship Id="rId27" Type="http://schemas.openxmlformats.org/officeDocument/2006/relationships/image" Target="../media/image12.png"/><Relationship Id="rId30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png"/><Relationship Id="rId18" Type="http://schemas.openxmlformats.org/officeDocument/2006/relationships/image" Target="../media/image37.png"/><Relationship Id="rId26" Type="http://schemas.openxmlformats.org/officeDocument/2006/relationships/image" Target="../media/image38.png"/><Relationship Id="rId3" Type="http://schemas.openxmlformats.org/officeDocument/2006/relationships/image" Target="../media/image28.png"/><Relationship Id="rId21" Type="http://schemas.openxmlformats.org/officeDocument/2006/relationships/image" Target="../media/image46.png"/><Relationship Id="rId12" Type="http://schemas.openxmlformats.org/officeDocument/2006/relationships/image" Target="../media/image32.png"/><Relationship Id="rId17" Type="http://schemas.openxmlformats.org/officeDocument/2006/relationships/image" Target="../media/image340.png"/><Relationship Id="rId25" Type="http://schemas.openxmlformats.org/officeDocument/2006/relationships/image" Target="../media/image370.png"/><Relationship Id="rId33" Type="http://schemas.openxmlformats.org/officeDocument/2006/relationships/image" Target="../media/image49.png"/><Relationship Id="rId2" Type="http://schemas.openxmlformats.org/officeDocument/2006/relationships/image" Target="../media/image27.png"/><Relationship Id="rId16" Type="http://schemas.openxmlformats.org/officeDocument/2006/relationships/image" Target="../media/image35.png"/><Relationship Id="rId20" Type="http://schemas.openxmlformats.org/officeDocument/2006/relationships/image" Target="../media/image45.png"/><Relationship Id="rId29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24" Type="http://schemas.openxmlformats.org/officeDocument/2006/relationships/image" Target="../media/image350.png"/><Relationship Id="rId32" Type="http://schemas.openxmlformats.org/officeDocument/2006/relationships/image" Target="../media/image47.png"/><Relationship Id="rId5" Type="http://schemas.openxmlformats.org/officeDocument/2006/relationships/image" Target="../media/image30.png"/><Relationship Id="rId15" Type="http://schemas.openxmlformats.org/officeDocument/2006/relationships/image" Target="../media/image330.png"/><Relationship Id="rId23" Type="http://schemas.openxmlformats.org/officeDocument/2006/relationships/image" Target="../media/image48.png"/><Relationship Id="rId28" Type="http://schemas.openxmlformats.org/officeDocument/2006/relationships/image" Target="../media/image41.png"/><Relationship Id="rId19" Type="http://schemas.openxmlformats.org/officeDocument/2006/relationships/image" Target="../media/image371.png"/><Relationship Id="rId31" Type="http://schemas.openxmlformats.org/officeDocument/2006/relationships/image" Target="../media/image44.png"/><Relationship Id="rId4" Type="http://schemas.openxmlformats.org/officeDocument/2006/relationships/image" Target="../media/image29.png"/><Relationship Id="rId14" Type="http://schemas.openxmlformats.org/officeDocument/2006/relationships/image" Target="../media/image34.png"/><Relationship Id="rId22" Type="http://schemas.openxmlformats.org/officeDocument/2006/relationships/image" Target="../media/image39.png"/><Relationship Id="rId27" Type="http://schemas.openxmlformats.org/officeDocument/2006/relationships/image" Target="../media/image40.png"/><Relationship Id="rId30" Type="http://schemas.openxmlformats.org/officeDocument/2006/relationships/image" Target="../media/image4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1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8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0.png"/><Relationship Id="rId3" Type="http://schemas.openxmlformats.org/officeDocument/2006/relationships/image" Target="../media/image610.png"/><Relationship Id="rId7" Type="http://schemas.openxmlformats.org/officeDocument/2006/relationships/image" Target="../media/image650.png"/><Relationship Id="rId2" Type="http://schemas.openxmlformats.org/officeDocument/2006/relationships/image" Target="../media/image60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0.png"/><Relationship Id="rId5" Type="http://schemas.openxmlformats.org/officeDocument/2006/relationships/image" Target="../media/image630.png"/><Relationship Id="rId4" Type="http://schemas.openxmlformats.org/officeDocument/2006/relationships/image" Target="../media/image620.png"/><Relationship Id="rId9" Type="http://schemas.openxmlformats.org/officeDocument/2006/relationships/image" Target="../media/image67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59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0.png"/><Relationship Id="rId2" Type="http://schemas.openxmlformats.org/officeDocument/2006/relationships/image" Target="../media/image79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image" Target="../media/image70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49487" y="1988840"/>
            <a:ext cx="4294521" cy="936104"/>
          </a:xfrm>
        </p:spPr>
        <p:txBody>
          <a:bodyPr/>
          <a:lstStyle/>
          <a:p>
            <a:r>
              <a:rPr lang="pt-PT" sz="2400" i="1" dirty="0"/>
              <a:t>Novo MSI6</a:t>
            </a:r>
          </a:p>
          <a:p>
            <a:r>
              <a:rPr lang="pt-PT" sz="2400" dirty="0"/>
              <a:t>Potências de expoente natural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49487" y="3325137"/>
            <a:ext cx="3718457" cy="397032"/>
          </a:xfrm>
        </p:spPr>
        <p:txBody>
          <a:bodyPr/>
          <a:lstStyle/>
          <a:p>
            <a:r>
              <a:rPr lang="pt-PT" dirty="0"/>
              <a:t>Divisão de potências</a:t>
            </a:r>
          </a:p>
        </p:txBody>
      </p:sp>
    </p:spTree>
    <p:extLst>
      <p:ext uri="{BB962C8B-B14F-4D97-AF65-F5344CB8AC3E}">
        <p14:creationId xmlns:p14="http://schemas.microsoft.com/office/powerpoint/2010/main" val="282544098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827407" y="3734665"/>
            <a:ext cx="5944119" cy="783099"/>
            <a:chOff x="827407" y="3734665"/>
            <a:chExt cx="5944119" cy="783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CaixaDeTexto 1"/>
                <p:cNvSpPr txBox="1"/>
                <p:nvPr/>
              </p:nvSpPr>
              <p:spPr>
                <a:xfrm>
                  <a:off x="1541841" y="3882224"/>
                  <a:ext cx="2861635" cy="58298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pt-PT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PT" b="0" i="1" smtClean="0">
                                <a:latin typeface="Cambria Math"/>
                              </a:rPr>
                              <m:t>        </m:t>
                            </m:r>
                            <m:r>
                              <a:rPr lang="pt-PT" b="0" i="1" smtClean="0">
                                <a:latin typeface="Cambria Math"/>
                                <a:ea typeface="Cambria Math"/>
                              </a:rPr>
                              <m:t>×        ×        ×        ×        </m:t>
                            </m:r>
                          </m:num>
                          <m:den>
                            <m:r>
                              <a:rPr lang="pt-PT" b="0" i="1" smtClean="0">
                                <a:latin typeface="Cambria Math"/>
                              </a:rPr>
                              <m:t>        </m:t>
                            </m:r>
                            <m:r>
                              <a:rPr lang="pt-PT" b="0" i="1" smtClean="0">
                                <a:latin typeface="Cambria Math"/>
                                <a:ea typeface="Cambria Math"/>
                              </a:rPr>
                              <m:t>×        ×</m:t>
                            </m:r>
                          </m:den>
                        </m:f>
                      </m:oMath>
                    </m:oMathPara>
                  </a14:m>
                  <a:endParaRPr lang="pt-PT" dirty="0"/>
                </a:p>
              </p:txBody>
            </p:sp>
          </mc:Choice>
          <mc:Fallback xmlns="">
            <p:sp>
              <p:nvSpPr>
                <p:cNvPr id="2" name="CaixaDeTexto 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1841" y="3882224"/>
                  <a:ext cx="2861635" cy="582980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CaixaDeTexto 16"/>
                <p:cNvSpPr txBox="1"/>
                <p:nvPr/>
              </p:nvSpPr>
              <p:spPr>
                <a:xfrm>
                  <a:off x="827407" y="3734665"/>
                  <a:ext cx="850124" cy="7830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pt-PT" sz="2200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1" i="1">
                                    <a:latin typeface="Cambria Math"/>
                                  </a:rPr>
                                  <m:t>𝟒</m:t>
                                </m:r>
                              </m:e>
                              <m:sup>
                                <m:r>
                                  <a:rPr lang="pt-PT" sz="2200" b="1" i="1">
                                    <a:latin typeface="Cambria Math"/>
                                  </a:rPr>
                                  <m:t>𝟓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pt-PT" sz="2200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1" i="1">
                                    <a:latin typeface="Cambria Math"/>
                                  </a:rPr>
                                  <m:t>𝟒</m:t>
                                </m:r>
                              </m:e>
                              <m:sup>
                                <m:r>
                                  <a:rPr lang="pt-PT" sz="2200" b="1" i="1">
                                    <a:latin typeface="Cambria Math"/>
                                  </a:rPr>
                                  <m:t>𝟑</m:t>
                                </m:r>
                              </m:sup>
                            </m:sSup>
                          </m:den>
                        </m:f>
                        <m:r>
                          <a:rPr lang="pt-PT" sz="2200" b="0" i="0" smtClean="0">
                            <a:latin typeface="Cambria Math"/>
                            <a:ea typeface="Cambria Math"/>
                          </a:rPr>
                          <m:t>=</m:t>
                        </m:r>
                      </m:oMath>
                    </m:oMathPara>
                  </a14:m>
                  <a:endParaRPr lang="pt-PT" sz="2200" dirty="0"/>
                </a:p>
              </p:txBody>
            </p:sp>
          </mc:Choice>
          <mc:Fallback xmlns="">
            <p:sp>
              <p:nvSpPr>
                <p:cNvPr id="17" name="CaixaDeTexto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7407" y="3734665"/>
                  <a:ext cx="850124" cy="783099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CaixaDeTexto 20"/>
                <p:cNvSpPr txBox="1"/>
                <p:nvPr/>
              </p:nvSpPr>
              <p:spPr>
                <a:xfrm>
                  <a:off x="4347246" y="3945023"/>
                  <a:ext cx="2049407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pt-PT" sz="2200" b="0" i="1" smtClean="0">
                            <a:latin typeface="Cambria Math"/>
                          </a:rPr>
                          <m:t>=        </m:t>
                        </m:r>
                        <m:r>
                          <a:rPr lang="pt-PT" sz="2200" i="1" smtClean="0"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pt-PT" sz="2200" b="0" i="1" smtClean="0">
                            <a:latin typeface="Cambria Math"/>
                            <a:ea typeface="Cambria Math"/>
                          </a:rPr>
                          <m:t>         </m:t>
                        </m:r>
                        <m:r>
                          <a:rPr lang="pt-PT" sz="2200" b="0" i="0" smtClean="0">
                            <a:latin typeface="Cambria Math"/>
                          </a:rPr>
                          <m:t>=</m:t>
                        </m:r>
                      </m:oMath>
                    </m:oMathPara>
                  </a14:m>
                  <a:endParaRPr lang="pt-PT" sz="2200" dirty="0"/>
                </a:p>
              </p:txBody>
            </p:sp>
          </mc:Choice>
          <mc:Fallback xmlns="">
            <p:sp>
              <p:nvSpPr>
                <p:cNvPr id="21" name="CaixaDeTexto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47246" y="3945023"/>
                  <a:ext cx="2049407" cy="430887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Rectângulo 38"/>
            <p:cNvSpPr/>
            <p:nvPr/>
          </p:nvSpPr>
          <p:spPr>
            <a:xfrm>
              <a:off x="6519526" y="3819023"/>
              <a:ext cx="252000" cy="252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1" name="Rectângulo 40"/>
            <p:cNvSpPr/>
            <p:nvPr/>
          </p:nvSpPr>
          <p:spPr>
            <a:xfrm>
              <a:off x="6186136" y="3990911"/>
              <a:ext cx="316642" cy="30604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47" name="Rectângulo 46"/>
          <p:cNvSpPr/>
          <p:nvPr/>
        </p:nvSpPr>
        <p:spPr>
          <a:xfrm>
            <a:off x="3455876" y="2237631"/>
            <a:ext cx="1521219" cy="9700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Divisão de Potências. Regras Operatórias</a:t>
            </a:r>
          </a:p>
        </p:txBody>
      </p:sp>
      <p:sp>
        <p:nvSpPr>
          <p:cNvPr id="11" name="Rectângulo 10"/>
          <p:cNvSpPr/>
          <p:nvPr/>
        </p:nvSpPr>
        <p:spPr>
          <a:xfrm>
            <a:off x="611561" y="908720"/>
            <a:ext cx="7848872" cy="554461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CaixaDeTexto 12"/>
          <p:cNvSpPr txBox="1"/>
          <p:nvPr/>
        </p:nvSpPr>
        <p:spPr>
          <a:xfrm>
            <a:off x="602830" y="1311151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Divisão de potências com a mesma base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611559" y="1772816"/>
            <a:ext cx="77768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/>
              <a:t>Recorrendo à definição de potência de expoente natural, calcula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3563888" y="2275711"/>
                <a:ext cx="1289158" cy="7873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2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1" i="1">
                                  <a:latin typeface="Cambria Math"/>
                                </a:rPr>
                                <m:t>𝟒</m:t>
                              </m:r>
                            </m:e>
                            <m:sup>
                              <m:r>
                                <a:rPr lang="pt-PT" sz="2200" b="1" i="1" smtClean="0">
                                  <a:latin typeface="Cambria Math"/>
                                </a:rPr>
                                <m:t>𝟓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2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1" i="1">
                                  <a:latin typeface="Cambria Math"/>
                                </a:rPr>
                                <m:t>𝟒</m:t>
                              </m:r>
                            </m:e>
                            <m:sup>
                              <m:r>
                                <a:rPr lang="pt-PT" sz="2200" b="1" i="1" smtClean="0">
                                  <a:latin typeface="Cambria Math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2275711"/>
                <a:ext cx="1289158" cy="78739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CaixaDeTexto 26"/>
          <p:cNvSpPr txBox="1"/>
          <p:nvPr/>
        </p:nvSpPr>
        <p:spPr>
          <a:xfrm>
            <a:off x="613987" y="3207670"/>
            <a:ext cx="77768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/>
              <a:t>Para isso, completa:</a:t>
            </a:r>
          </a:p>
        </p:txBody>
      </p:sp>
      <p:sp>
        <p:nvSpPr>
          <p:cNvPr id="48" name="CaixaDeTexto 47"/>
          <p:cNvSpPr txBox="1"/>
          <p:nvPr/>
        </p:nvSpPr>
        <p:spPr>
          <a:xfrm>
            <a:off x="602112" y="4621107"/>
            <a:ext cx="77768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/>
              <a:t>Então:</a:t>
            </a:r>
          </a:p>
        </p:txBody>
      </p:sp>
      <p:sp>
        <p:nvSpPr>
          <p:cNvPr id="54" name="Rectângulo 53"/>
          <p:cNvSpPr/>
          <p:nvPr/>
        </p:nvSpPr>
        <p:spPr>
          <a:xfrm>
            <a:off x="3859781" y="5177176"/>
            <a:ext cx="252000" cy="252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5" name="Rectângulo 54"/>
          <p:cNvSpPr/>
          <p:nvPr/>
        </p:nvSpPr>
        <p:spPr>
          <a:xfrm>
            <a:off x="4301079" y="5164230"/>
            <a:ext cx="252000" cy="252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8" name="Picture 2" descr="C:\Users\Susana\Desktop\tarefa8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40" y="602383"/>
            <a:ext cx="1093258" cy="7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upo 4"/>
          <p:cNvGrpSpPr/>
          <p:nvPr/>
        </p:nvGrpSpPr>
        <p:grpSpPr>
          <a:xfrm>
            <a:off x="2844737" y="4995348"/>
            <a:ext cx="2664420" cy="783099"/>
            <a:chOff x="2844737" y="4995348"/>
            <a:chExt cx="2664420" cy="783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CaixaDeTexto 3"/>
                <p:cNvSpPr txBox="1"/>
                <p:nvPr/>
              </p:nvSpPr>
              <p:spPr>
                <a:xfrm>
                  <a:off x="3563888" y="5190905"/>
                  <a:ext cx="1413207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pt-PT" sz="2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latin typeface="Cambria Math"/>
                              </a:rPr>
                              <m:t>4</m:t>
                            </m:r>
                          </m:e>
                          <m:sup>
                            <m:r>
                              <a:rPr lang="pt-PT" sz="2200" b="0" i="1" smtClean="0">
                                <a:latin typeface="Cambria Math"/>
                              </a:rPr>
                              <m:t>       −       </m:t>
                            </m:r>
                          </m:sup>
                        </m:sSup>
                        <m:r>
                          <a:rPr lang="pt-PT" sz="2200" b="0" i="1" smtClean="0">
                            <a:latin typeface="Cambria Math"/>
                          </a:rPr>
                          <m:t>=</m:t>
                        </m:r>
                      </m:oMath>
                    </m:oMathPara>
                  </a14:m>
                  <a:endParaRPr lang="pt-PT" sz="2200" dirty="0"/>
                </a:p>
              </p:txBody>
            </p:sp>
          </mc:Choice>
          <mc:Fallback xmlns="">
            <p:sp>
              <p:nvSpPr>
                <p:cNvPr id="4" name="CaixaDeTexto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63888" y="5190905"/>
                  <a:ext cx="1413207" cy="430887"/>
                </a:xfrm>
                <a:prstGeom prst="rect">
                  <a:avLst/>
                </a:prstGeom>
                <a:blipFill rotWithShape="1">
                  <a:blip r:embed="rId15"/>
                  <a:stretch>
                    <a:fillRect l="-433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CaixaDeTexto 48"/>
                <p:cNvSpPr txBox="1"/>
                <p:nvPr/>
              </p:nvSpPr>
              <p:spPr>
                <a:xfrm>
                  <a:off x="2844737" y="4995348"/>
                  <a:ext cx="962399" cy="7830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pt-PT" sz="22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pt-PT" sz="2200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1" i="1">
                                    <a:latin typeface="Cambria Math"/>
                                  </a:rPr>
                                  <m:t>𝟒</m:t>
                                </m:r>
                              </m:e>
                              <m:sup>
                                <m:r>
                                  <a:rPr lang="pt-PT" sz="2200" b="1" i="1">
                                    <a:latin typeface="Cambria Math"/>
                                  </a:rPr>
                                  <m:t>𝟓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pt-PT" sz="2200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1" i="1">
                                    <a:latin typeface="Cambria Math"/>
                                  </a:rPr>
                                  <m:t>𝟒</m:t>
                                </m:r>
                              </m:e>
                              <m:sup>
                                <m:r>
                                  <a:rPr lang="pt-PT" sz="2200" b="1" i="1">
                                    <a:latin typeface="Cambria Math"/>
                                  </a:rPr>
                                  <m:t>𝟑</m:t>
                                </m:r>
                              </m:sup>
                            </m:sSup>
                          </m:den>
                        </m:f>
                        <m:r>
                          <a:rPr lang="pt-PT" sz="2200">
                            <a:latin typeface="Cambria Math"/>
                            <a:ea typeface="Cambria Math"/>
                          </a:rPr>
                          <m:t>=</m:t>
                        </m:r>
                      </m:oMath>
                    </m:oMathPara>
                  </a14:m>
                  <a:endParaRPr lang="pt-PT" sz="2200" dirty="0"/>
                </a:p>
              </p:txBody>
            </p:sp>
          </mc:Choice>
          <mc:Fallback xmlns="">
            <p:sp>
              <p:nvSpPr>
                <p:cNvPr id="49" name="CaixaDeTexto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44737" y="4995348"/>
                  <a:ext cx="962399" cy="783099"/>
                </a:xfrm>
                <a:prstGeom prst="rect">
                  <a:avLst/>
                </a:prstGeom>
                <a:blipFill rotWithShape="1"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Rectângulo 43"/>
            <p:cNvSpPr/>
            <p:nvPr/>
          </p:nvSpPr>
          <p:spPr>
            <a:xfrm>
              <a:off x="5257157" y="5032505"/>
              <a:ext cx="252000" cy="252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5" name="Rectângulo 44"/>
            <p:cNvSpPr/>
            <p:nvPr/>
          </p:nvSpPr>
          <p:spPr>
            <a:xfrm>
              <a:off x="4923767" y="5204393"/>
              <a:ext cx="316642" cy="30604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ângulo 50"/>
              <p:cNvSpPr/>
              <p:nvPr/>
            </p:nvSpPr>
            <p:spPr>
              <a:xfrm>
                <a:off x="3873737" y="5183013"/>
                <a:ext cx="224088" cy="22763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5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5</m:t>
                      </m:r>
                    </m:oMath>
                  </m:oMathPara>
                </a14:m>
                <a:endParaRPr lang="pt-PT" sz="15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ângulo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3737" y="5183013"/>
                <a:ext cx="224088" cy="227635"/>
              </a:xfrm>
              <a:prstGeom prst="rect">
                <a:avLst/>
              </a:prstGeom>
              <a:blipFill rotWithShape="1">
                <a:blip r:embed="rId19"/>
                <a:stretch>
                  <a:fillRect l="-13514" b="-789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ângulo 58"/>
              <p:cNvSpPr/>
              <p:nvPr/>
            </p:nvSpPr>
            <p:spPr>
              <a:xfrm>
                <a:off x="4301078" y="5176105"/>
                <a:ext cx="252001" cy="2298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5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pt-PT" sz="15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9" name="Rectângulo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1078" y="5176105"/>
                <a:ext cx="252001" cy="229824"/>
              </a:xfrm>
              <a:prstGeom prst="rect">
                <a:avLst/>
              </a:prstGeom>
              <a:blipFill rotWithShape="1">
                <a:blip r:embed="rId20"/>
                <a:stretch>
                  <a:fillRect l="-4878" b="-526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ângulo 41"/>
              <p:cNvSpPr/>
              <p:nvPr/>
            </p:nvSpPr>
            <p:spPr>
              <a:xfrm>
                <a:off x="4897117" y="5190905"/>
                <a:ext cx="360040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ângulo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7117" y="5190905"/>
                <a:ext cx="360040" cy="334287"/>
              </a:xfrm>
              <a:prstGeom prst="rect">
                <a:avLst/>
              </a:prstGeom>
              <a:blipFill rotWithShape="1">
                <a:blip r:embed="rId21"/>
                <a:stretch>
                  <a:fillRect l="-5085" b="-740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ângulo 39"/>
              <p:cNvSpPr/>
              <p:nvPr/>
            </p:nvSpPr>
            <p:spPr>
              <a:xfrm>
                <a:off x="5236342" y="4985749"/>
                <a:ext cx="327309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5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15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ângulo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6342" y="4985749"/>
                <a:ext cx="327309" cy="334287"/>
              </a:xfrm>
              <a:prstGeom prst="rect">
                <a:avLst/>
              </a:prstGeom>
              <a:blipFill rotWithShape="1">
                <a:blip r:embed="rId2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ângulo 59"/>
              <p:cNvSpPr/>
              <p:nvPr/>
            </p:nvSpPr>
            <p:spPr>
              <a:xfrm>
                <a:off x="6173962" y="3949545"/>
                <a:ext cx="360040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Rectângulo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3962" y="3949545"/>
                <a:ext cx="360040" cy="334287"/>
              </a:xfrm>
              <a:prstGeom prst="rect">
                <a:avLst/>
              </a:prstGeom>
              <a:blipFill rotWithShape="1">
                <a:blip r:embed="rId23"/>
                <a:stretch>
                  <a:fillRect l="-6780" b="-54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ângulo 60"/>
              <p:cNvSpPr/>
              <p:nvPr/>
            </p:nvSpPr>
            <p:spPr>
              <a:xfrm>
                <a:off x="6502778" y="3771626"/>
                <a:ext cx="327309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5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15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Rectângulo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2778" y="3771626"/>
                <a:ext cx="327309" cy="334287"/>
              </a:xfrm>
              <a:prstGeom prst="rect">
                <a:avLst/>
              </a:prstGeom>
              <a:blipFill rotWithShape="1">
                <a:blip r:embed="rId2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ângulo 42"/>
          <p:cNvSpPr/>
          <p:nvPr/>
        </p:nvSpPr>
        <p:spPr>
          <a:xfrm>
            <a:off x="1677531" y="3837887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2" name="Rectângulo 51"/>
          <p:cNvSpPr/>
          <p:nvPr/>
        </p:nvSpPr>
        <p:spPr>
          <a:xfrm>
            <a:off x="2265184" y="3846782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3" name="Rectângulo 52"/>
          <p:cNvSpPr/>
          <p:nvPr/>
        </p:nvSpPr>
        <p:spPr>
          <a:xfrm>
            <a:off x="2831721" y="3828368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6" name="Rectângulo 55"/>
          <p:cNvSpPr/>
          <p:nvPr/>
        </p:nvSpPr>
        <p:spPr>
          <a:xfrm>
            <a:off x="3400324" y="3837263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8" name="Rectângulo 57"/>
          <p:cNvSpPr/>
          <p:nvPr/>
        </p:nvSpPr>
        <p:spPr>
          <a:xfrm>
            <a:off x="3953849" y="3841517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ângulo 27"/>
              <p:cNvSpPr/>
              <p:nvPr/>
            </p:nvSpPr>
            <p:spPr>
              <a:xfrm>
                <a:off x="1686718" y="3828525"/>
                <a:ext cx="360040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ângulo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718" y="3828525"/>
                <a:ext cx="360040" cy="334287"/>
              </a:xfrm>
              <a:prstGeom prst="rect">
                <a:avLst/>
              </a:prstGeom>
              <a:blipFill rotWithShape="1">
                <a:blip r:embed="rId25"/>
                <a:stretch>
                  <a:fillRect l="-6780" b="-54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ângulo 28"/>
              <p:cNvSpPr/>
              <p:nvPr/>
            </p:nvSpPr>
            <p:spPr>
              <a:xfrm>
                <a:off x="2240548" y="3833299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ângulo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0548" y="3833299"/>
                <a:ext cx="396044" cy="334287"/>
              </a:xfrm>
              <a:prstGeom prst="rect">
                <a:avLst/>
              </a:prstGeom>
              <a:blipFill rotWithShape="1">
                <a:blip r:embed="rId26"/>
                <a:stretch>
                  <a:fillRect l="-1538" b="-54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ângulo 29"/>
              <p:cNvSpPr/>
              <p:nvPr/>
            </p:nvSpPr>
            <p:spPr>
              <a:xfrm>
                <a:off x="2793609" y="3826362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ângulo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3609" y="3826362"/>
                <a:ext cx="396044" cy="334287"/>
              </a:xfrm>
              <a:prstGeom prst="rect">
                <a:avLst/>
              </a:prstGeom>
              <a:blipFill rotWithShape="1">
                <a:blip r:embed="rId27"/>
                <a:stretch>
                  <a:fillRect b="-54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ângulo 30"/>
              <p:cNvSpPr/>
              <p:nvPr/>
            </p:nvSpPr>
            <p:spPr>
              <a:xfrm>
                <a:off x="3369389" y="3829894"/>
                <a:ext cx="435648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ângulo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9389" y="3829894"/>
                <a:ext cx="435648" cy="334287"/>
              </a:xfrm>
              <a:prstGeom prst="rect">
                <a:avLst/>
              </a:prstGeom>
              <a:blipFill rotWithShape="1">
                <a:blip r:embed="rId28"/>
                <a:stretch>
                  <a:fillRect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ângulo 31"/>
              <p:cNvSpPr/>
              <p:nvPr/>
            </p:nvSpPr>
            <p:spPr>
              <a:xfrm>
                <a:off x="3919332" y="3833298"/>
                <a:ext cx="435648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2" name="Rectângulo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9332" y="3833298"/>
                <a:ext cx="435648" cy="334287"/>
              </a:xfrm>
              <a:prstGeom prst="rect">
                <a:avLst/>
              </a:prstGeom>
              <a:blipFill rotWithShape="1">
                <a:blip r:embed="rId29"/>
                <a:stretch>
                  <a:fillRect b="-54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upo 8"/>
          <p:cNvGrpSpPr/>
          <p:nvPr/>
        </p:nvGrpSpPr>
        <p:grpSpPr>
          <a:xfrm>
            <a:off x="2456055" y="4229867"/>
            <a:ext cx="1447800" cy="316319"/>
            <a:chOff x="2456055" y="4229867"/>
            <a:chExt cx="1447800" cy="316319"/>
          </a:xfrm>
        </p:grpSpPr>
        <p:sp>
          <p:nvSpPr>
            <p:cNvPr id="57" name="Rectângulo 56"/>
            <p:cNvSpPr/>
            <p:nvPr/>
          </p:nvSpPr>
          <p:spPr>
            <a:xfrm>
              <a:off x="2456055" y="4240138"/>
              <a:ext cx="316642" cy="30604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62" name="Rectângulo 61"/>
            <p:cNvSpPr/>
            <p:nvPr/>
          </p:nvSpPr>
          <p:spPr>
            <a:xfrm>
              <a:off x="3031332" y="4229867"/>
              <a:ext cx="316642" cy="30604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63" name="Rectângulo 62"/>
            <p:cNvSpPr/>
            <p:nvPr/>
          </p:nvSpPr>
          <p:spPr>
            <a:xfrm>
              <a:off x="3587213" y="4231512"/>
              <a:ext cx="316642" cy="30604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ângulo 32"/>
              <p:cNvSpPr/>
              <p:nvPr/>
            </p:nvSpPr>
            <p:spPr>
              <a:xfrm>
                <a:off x="2455230" y="4219476"/>
                <a:ext cx="360040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Rectângulo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5230" y="4219476"/>
                <a:ext cx="360040" cy="334287"/>
              </a:xfrm>
              <a:prstGeom prst="rect">
                <a:avLst/>
              </a:prstGeom>
              <a:blipFill rotWithShape="1">
                <a:blip r:embed="rId30"/>
                <a:stretch>
                  <a:fillRect l="-6780"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ângulo 33"/>
              <p:cNvSpPr/>
              <p:nvPr/>
            </p:nvSpPr>
            <p:spPr>
              <a:xfrm>
                <a:off x="3022056" y="4232876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ângulo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2056" y="4232876"/>
                <a:ext cx="396044" cy="334287"/>
              </a:xfrm>
              <a:prstGeom prst="rect">
                <a:avLst/>
              </a:prstGeom>
              <a:blipFill rotWithShape="1">
                <a:blip r:embed="rId31"/>
                <a:stretch>
                  <a:fillRect l="-1538"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ângulo 34"/>
              <p:cNvSpPr/>
              <p:nvPr/>
            </p:nvSpPr>
            <p:spPr>
              <a:xfrm>
                <a:off x="3572277" y="4221017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ângulo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2277" y="4221017"/>
                <a:ext cx="396044" cy="334287"/>
              </a:xfrm>
              <a:prstGeom prst="rect">
                <a:avLst/>
              </a:prstGeom>
              <a:blipFill rotWithShape="1">
                <a:blip r:embed="rId32"/>
                <a:stretch>
                  <a:fillRect l="-1538"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Rectângulo 63"/>
          <p:cNvSpPr/>
          <p:nvPr/>
        </p:nvSpPr>
        <p:spPr>
          <a:xfrm>
            <a:off x="4791324" y="3990442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5" name="Rectângulo 64"/>
          <p:cNvSpPr/>
          <p:nvPr/>
        </p:nvSpPr>
        <p:spPr>
          <a:xfrm>
            <a:off x="5419941" y="3990287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ângulo 45"/>
              <p:cNvSpPr/>
              <p:nvPr/>
            </p:nvSpPr>
            <p:spPr>
              <a:xfrm>
                <a:off x="4785294" y="3975647"/>
                <a:ext cx="360040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ângulo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5294" y="3975647"/>
                <a:ext cx="360040" cy="334287"/>
              </a:xfrm>
              <a:prstGeom prst="rect">
                <a:avLst/>
              </a:prstGeom>
              <a:blipFill rotWithShape="1">
                <a:blip r:embed="rId33"/>
                <a:stretch>
                  <a:fillRect l="-6780"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ângulo 49"/>
              <p:cNvSpPr/>
              <p:nvPr/>
            </p:nvSpPr>
            <p:spPr>
              <a:xfrm>
                <a:off x="5388866" y="3989047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ângulo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8866" y="3989047"/>
                <a:ext cx="396044" cy="334287"/>
              </a:xfrm>
              <a:prstGeom prst="rect">
                <a:avLst/>
              </a:prstGeom>
              <a:blipFill rotWithShape="1">
                <a:blip r:embed="rId34"/>
                <a:stretch>
                  <a:fillRect l="-1538"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77308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11" grpId="0" animBg="1"/>
      <p:bldP spid="13" grpId="0"/>
      <p:bldP spid="14" grpId="0"/>
      <p:bldP spid="15" grpId="0"/>
      <p:bldP spid="27" grpId="0"/>
      <p:bldP spid="48" grpId="0"/>
      <p:bldP spid="54" grpId="0" animBg="1"/>
      <p:bldP spid="55" grpId="0" animBg="1"/>
      <p:bldP spid="51" grpId="0"/>
      <p:bldP spid="59" grpId="0"/>
      <p:bldP spid="42" grpId="0"/>
      <p:bldP spid="40" grpId="0"/>
      <p:bldP spid="60" grpId="0"/>
      <p:bldP spid="61" grpId="0"/>
      <p:bldP spid="43" grpId="0" animBg="1"/>
      <p:bldP spid="52" grpId="0" animBg="1"/>
      <p:bldP spid="53" grpId="0" animBg="1"/>
      <p:bldP spid="56" grpId="0" animBg="1"/>
      <p:bldP spid="58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64" grpId="0" animBg="1"/>
      <p:bldP spid="65" grpId="0" animBg="1"/>
      <p:bldP spid="46" grpId="0"/>
      <p:bldP spid="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ângulo 38"/>
          <p:cNvSpPr/>
          <p:nvPr/>
        </p:nvSpPr>
        <p:spPr>
          <a:xfrm>
            <a:off x="5676281" y="3757813"/>
            <a:ext cx="252000" cy="252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CaixaDeTexto 26"/>
          <p:cNvSpPr txBox="1"/>
          <p:nvPr/>
        </p:nvSpPr>
        <p:spPr>
          <a:xfrm>
            <a:off x="613987" y="3207670"/>
            <a:ext cx="77768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/>
              <a:t>Para isso, completa: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3222226" y="3757813"/>
                <a:ext cx="1859862" cy="7553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/>
                        <m:den/>
                      </m:f>
                      <m:r>
                        <a:rPr lang="pt-PT" sz="2200" b="0" i="1" smtClean="0">
                          <a:latin typeface="Cambria Math"/>
                        </a:rPr>
                        <m:t>  </m:t>
                      </m:r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  </m:t>
                      </m:r>
                      <m:f>
                        <m:fPr>
                          <m:ctrlPr>
                            <a:rPr lang="pt-PT" sz="220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/>
                        <m:den/>
                      </m:f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2226" y="3757813"/>
                <a:ext cx="1859862" cy="75533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CaixaDeTexto 1"/>
              <p:cNvSpPr txBox="1"/>
              <p:nvPr/>
            </p:nvSpPr>
            <p:spPr>
              <a:xfrm>
                <a:off x="1586476" y="3815544"/>
                <a:ext cx="1689095" cy="6921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b="0" i="1" smtClean="0">
                              <a:latin typeface="Cambria Math"/>
                            </a:rPr>
                            <m:t>       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×         </m:t>
                          </m:r>
                        </m:num>
                        <m:den>
                          <m:r>
                            <a:rPr lang="pt-PT" sz="2200" b="0" i="1" smtClean="0">
                              <a:latin typeface="Cambria Math"/>
                            </a:rPr>
                            <m:t>       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×        </m:t>
                          </m:r>
                        </m:den>
                      </m:f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" name="CaixaDeTexto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6476" y="3815544"/>
                <a:ext cx="1689095" cy="69211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827406" y="3734665"/>
                <a:ext cx="1041431" cy="7784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2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1" i="1" smtClean="0">
                                  <a:latin typeface="Cambria Math"/>
                                </a:rPr>
                                <m:t>𝟏𝟐</m:t>
                              </m:r>
                            </m:e>
                            <m:sup>
                              <m:r>
                                <a:rPr lang="pt-PT" sz="2200" b="1" i="1" smtClean="0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2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1" i="1" smtClean="0">
                                  <a:latin typeface="Cambria Math"/>
                                </a:rPr>
                                <m:t>𝟒</m:t>
                              </m:r>
                            </m:e>
                            <m:sup>
                              <m:r>
                                <a:rPr lang="pt-PT" sz="2200" b="1" i="1" smtClean="0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>
                        <a:rPr lang="pt-PT" sz="2200" b="1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406" y="3734665"/>
                <a:ext cx="1041431" cy="77848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ângulo 40"/>
          <p:cNvSpPr/>
          <p:nvPr/>
        </p:nvSpPr>
        <p:spPr>
          <a:xfrm>
            <a:off x="3436018" y="3830984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7" name="Rectângulo 46"/>
          <p:cNvSpPr/>
          <p:nvPr/>
        </p:nvSpPr>
        <p:spPr>
          <a:xfrm>
            <a:off x="3455876" y="2237631"/>
            <a:ext cx="1521219" cy="9700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/>
              <a:t>Divisão de Potências. Regras Operatórias</a:t>
            </a:r>
          </a:p>
        </p:txBody>
      </p:sp>
      <p:sp>
        <p:nvSpPr>
          <p:cNvPr id="11" name="Rectângulo 10"/>
          <p:cNvSpPr/>
          <p:nvPr/>
        </p:nvSpPr>
        <p:spPr>
          <a:xfrm>
            <a:off x="611561" y="908720"/>
            <a:ext cx="7848872" cy="554461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CaixaDeTexto 12"/>
          <p:cNvSpPr txBox="1"/>
          <p:nvPr/>
        </p:nvSpPr>
        <p:spPr>
          <a:xfrm>
            <a:off x="602830" y="1311151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Divisão de potências com o mesmo expoente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611559" y="1772816"/>
            <a:ext cx="77768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/>
              <a:t>Recorrendo à definição de potência de expoente natural, calcula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3563888" y="2275711"/>
                <a:ext cx="1289158" cy="7873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2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1" i="1" smtClean="0">
                                  <a:latin typeface="Cambria Math"/>
                                </a:rPr>
                                <m:t>𝟏𝟐</m:t>
                              </m:r>
                            </m:e>
                            <m:sup>
                              <m:r>
                                <a:rPr lang="pt-PT" sz="22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2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1" i="1" smtClean="0">
                                  <a:latin typeface="Cambria Math"/>
                                </a:rPr>
                                <m:t>𝟒</m:t>
                              </m:r>
                            </m:e>
                            <m:sup>
                              <m:r>
                                <a:rPr lang="pt-PT" sz="2200" b="1" i="1" smtClean="0">
                                  <a:latin typeface="Cambria Math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2275711"/>
                <a:ext cx="1289158" cy="787395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ângulo 34"/>
              <p:cNvSpPr/>
              <p:nvPr/>
            </p:nvSpPr>
            <p:spPr>
              <a:xfrm>
                <a:off x="3401150" y="3828301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12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ângulo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1150" y="3828301"/>
                <a:ext cx="396044" cy="334287"/>
              </a:xfrm>
              <a:prstGeom prst="rect">
                <a:avLst/>
              </a:prstGeom>
              <a:blipFill rotWithShape="1">
                <a:blip r:embed="rId6"/>
                <a:stretch>
                  <a:fillRect l="-21538" r="-4615" b="-54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CaixaDeTexto 47"/>
          <p:cNvSpPr txBox="1"/>
          <p:nvPr/>
        </p:nvSpPr>
        <p:spPr>
          <a:xfrm>
            <a:off x="602112" y="4621107"/>
            <a:ext cx="77768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/>
              <a:t>Então: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ângulo 60"/>
              <p:cNvSpPr/>
              <p:nvPr/>
            </p:nvSpPr>
            <p:spPr>
              <a:xfrm>
                <a:off x="5654481" y="3688849"/>
                <a:ext cx="327309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5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15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Rectângulo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4481" y="3688849"/>
                <a:ext cx="327309" cy="33428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C:\Users\Susana\Desktop\Sem Título-1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13" y="624681"/>
            <a:ext cx="1078152" cy="7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Rectângulo 51"/>
          <p:cNvSpPr/>
          <p:nvPr/>
        </p:nvSpPr>
        <p:spPr>
          <a:xfrm>
            <a:off x="4252387" y="3832488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3" name="Rectângulo 52"/>
          <p:cNvSpPr/>
          <p:nvPr/>
        </p:nvSpPr>
        <p:spPr>
          <a:xfrm>
            <a:off x="3431288" y="4222564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6" name="Rectângulo 55"/>
          <p:cNvSpPr/>
          <p:nvPr/>
        </p:nvSpPr>
        <p:spPr>
          <a:xfrm>
            <a:off x="4247657" y="4224068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CaixaDeTexto 61"/>
              <p:cNvSpPr txBox="1"/>
              <p:nvPr/>
            </p:nvSpPr>
            <p:spPr>
              <a:xfrm>
                <a:off x="4687012" y="3768913"/>
                <a:ext cx="1696684" cy="732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        </m:t>
                                  </m:r>
                                </m:num>
                                <m:den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     </m:t>
                                  </m:r>
                                </m:den>
                              </m:f>
                            </m:e>
                          </m:d>
                        </m:e>
                        <m:sup/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2" name="CaixaDeTexto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7012" y="3768913"/>
                <a:ext cx="1696684" cy="732573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Rectângulo 62"/>
          <p:cNvSpPr/>
          <p:nvPr/>
        </p:nvSpPr>
        <p:spPr>
          <a:xfrm>
            <a:off x="5139288" y="3837442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4" name="Rectângulo 63"/>
          <p:cNvSpPr/>
          <p:nvPr/>
        </p:nvSpPr>
        <p:spPr>
          <a:xfrm>
            <a:off x="5149188" y="4221707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ângulo 45"/>
              <p:cNvSpPr/>
              <p:nvPr/>
            </p:nvSpPr>
            <p:spPr>
              <a:xfrm>
                <a:off x="3455038" y="4195889"/>
                <a:ext cx="360040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ângulo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5038" y="4195889"/>
                <a:ext cx="360040" cy="334287"/>
              </a:xfrm>
              <a:prstGeom prst="rect">
                <a:avLst/>
              </a:prstGeom>
              <a:blipFill rotWithShape="1">
                <a:blip r:embed="rId14"/>
                <a:stretch>
                  <a:fillRect l="-6780"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ângulo 49"/>
              <p:cNvSpPr/>
              <p:nvPr/>
            </p:nvSpPr>
            <p:spPr>
              <a:xfrm>
                <a:off x="4229905" y="3830699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12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ângulo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9905" y="3830699"/>
                <a:ext cx="396044" cy="334287"/>
              </a:xfrm>
              <a:prstGeom prst="rect">
                <a:avLst/>
              </a:prstGeom>
              <a:blipFill rotWithShape="1">
                <a:blip r:embed="rId15"/>
                <a:stretch>
                  <a:fillRect l="-21538" r="-4615"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ângulo 59"/>
              <p:cNvSpPr/>
              <p:nvPr/>
            </p:nvSpPr>
            <p:spPr>
              <a:xfrm>
                <a:off x="4253916" y="4204846"/>
                <a:ext cx="360040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Rectângulo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3916" y="4204846"/>
                <a:ext cx="360040" cy="334287"/>
              </a:xfrm>
              <a:prstGeom prst="rect">
                <a:avLst/>
              </a:prstGeom>
              <a:blipFill rotWithShape="1">
                <a:blip r:embed="rId16"/>
                <a:stretch>
                  <a:fillRect l="-6780" b="-54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Rectângulo 64"/>
              <p:cNvSpPr/>
              <p:nvPr/>
            </p:nvSpPr>
            <p:spPr>
              <a:xfrm>
                <a:off x="5107175" y="3816580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12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5" name="Rectângulo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175" y="3816580"/>
                <a:ext cx="396044" cy="334287"/>
              </a:xfrm>
              <a:prstGeom prst="rect">
                <a:avLst/>
              </a:prstGeom>
              <a:blipFill rotWithShape="1">
                <a:blip r:embed="rId17"/>
                <a:stretch>
                  <a:fillRect l="-21538" r="-4615" b="-54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Rectângulo 65"/>
              <p:cNvSpPr/>
              <p:nvPr/>
            </p:nvSpPr>
            <p:spPr>
              <a:xfrm>
                <a:off x="5131186" y="4190727"/>
                <a:ext cx="360040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6" name="Rectângulo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1186" y="4190727"/>
                <a:ext cx="360040" cy="334287"/>
              </a:xfrm>
              <a:prstGeom prst="rect">
                <a:avLst/>
              </a:prstGeom>
              <a:blipFill rotWithShape="1">
                <a:blip r:embed="rId18"/>
                <a:stretch>
                  <a:fillRect l="-6780"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upo 15"/>
          <p:cNvGrpSpPr/>
          <p:nvPr/>
        </p:nvGrpSpPr>
        <p:grpSpPr>
          <a:xfrm>
            <a:off x="2844737" y="4995348"/>
            <a:ext cx="1633932" cy="812387"/>
            <a:chOff x="2844737" y="4995348"/>
            <a:chExt cx="1633932" cy="81238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CaixaDeTexto 48"/>
                <p:cNvSpPr txBox="1"/>
                <p:nvPr/>
              </p:nvSpPr>
              <p:spPr>
                <a:xfrm>
                  <a:off x="2844737" y="4995348"/>
                  <a:ext cx="962399" cy="7830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pt-PT" sz="22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pt-PT" sz="2200" b="1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𝟏𝟐</m:t>
                                </m:r>
                              </m:e>
                              <m:sup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pt-PT" sz="22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𝟒</m:t>
                                </m:r>
                              </m:e>
                              <m:sup>
                                <m:r>
                                  <a:rPr lang="pt-PT" sz="2200" b="1" i="1" smtClean="0">
                                    <a:latin typeface="Cambria Math"/>
                                  </a:rPr>
                                  <m:t>𝟐</m:t>
                                </m:r>
                              </m:sup>
                            </m:sSup>
                          </m:den>
                        </m:f>
                        <m:r>
                          <a:rPr lang="pt-PT" sz="2200">
                            <a:latin typeface="Cambria Math"/>
                            <a:ea typeface="Cambria Math"/>
                          </a:rPr>
                          <m:t>=</m:t>
                        </m:r>
                      </m:oMath>
                    </m:oMathPara>
                  </a14:m>
                  <a:endParaRPr lang="pt-PT" sz="2200" dirty="0"/>
                </a:p>
              </p:txBody>
            </p:sp>
          </mc:Choice>
          <mc:Fallback xmlns="">
            <p:sp>
              <p:nvSpPr>
                <p:cNvPr id="49" name="CaixaDeTexto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44737" y="4995348"/>
                  <a:ext cx="962399" cy="783099"/>
                </a:xfrm>
                <a:prstGeom prst="rect">
                  <a:avLst/>
                </a:prstGeom>
                <a:blipFill rotWithShape="1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CaixaDeTexto 66"/>
                <p:cNvSpPr txBox="1"/>
                <p:nvPr/>
              </p:nvSpPr>
              <p:spPr>
                <a:xfrm>
                  <a:off x="3663300" y="5020674"/>
                  <a:ext cx="815369" cy="7324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pt-PT" sz="2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20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pt-PT" sz="2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pt-PT" sz="2200" b="0" i="1" smtClean="0">
                                        <a:latin typeface="Cambria Math"/>
                                      </a:rPr>
                                      <m:t>        </m:t>
                                    </m:r>
                                  </m:num>
                                  <m:den>
                                    <m:r>
                                      <a:rPr lang="pt-PT" sz="2200" b="0" i="1" smtClean="0">
                                        <a:latin typeface="Cambria Math"/>
                                      </a:rPr>
                                      <m:t>     </m:t>
                                    </m:r>
                                  </m:den>
                                </m:f>
                              </m:e>
                            </m:d>
                          </m:e>
                          <m:sup/>
                        </m:sSup>
                      </m:oMath>
                    </m:oMathPara>
                  </a14:m>
                  <a:endParaRPr lang="pt-PT" sz="2200" dirty="0"/>
                </a:p>
              </p:txBody>
            </p:sp>
          </mc:Choice>
          <mc:Fallback xmlns="">
            <p:sp>
              <p:nvSpPr>
                <p:cNvPr id="67" name="CaixaDeTexto 6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63300" y="5020674"/>
                  <a:ext cx="815369" cy="732445"/>
                </a:xfrm>
                <a:prstGeom prst="rect">
                  <a:avLst/>
                </a:prstGeom>
                <a:blipFill rotWithShape="1">
                  <a:blip r:embed="rId20"/>
                  <a:stretch>
                    <a:fillRect r="-2985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0" name="Rectângulo 69"/>
            <p:cNvSpPr/>
            <p:nvPr/>
          </p:nvSpPr>
          <p:spPr>
            <a:xfrm>
              <a:off x="3998700" y="5068973"/>
              <a:ext cx="316642" cy="30604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1" name="Rectângulo 70"/>
            <p:cNvSpPr/>
            <p:nvPr/>
          </p:nvSpPr>
          <p:spPr>
            <a:xfrm>
              <a:off x="4008600" y="5501687"/>
              <a:ext cx="316642" cy="30604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ctângulo 67"/>
              <p:cNvSpPr/>
              <p:nvPr/>
            </p:nvSpPr>
            <p:spPr>
              <a:xfrm>
                <a:off x="3975231" y="5065812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12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8" name="Rectângulo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5231" y="5065812"/>
                <a:ext cx="396044" cy="334287"/>
              </a:xfrm>
              <a:prstGeom prst="rect">
                <a:avLst/>
              </a:prstGeom>
              <a:blipFill rotWithShape="1">
                <a:blip r:embed="rId21"/>
                <a:stretch>
                  <a:fillRect l="-20000" r="-6154" b="-54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ângulo 68"/>
              <p:cNvSpPr/>
              <p:nvPr/>
            </p:nvSpPr>
            <p:spPr>
              <a:xfrm>
                <a:off x="4014883" y="5477937"/>
                <a:ext cx="360040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9" name="Rectângulo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4883" y="5477937"/>
                <a:ext cx="360040" cy="334287"/>
              </a:xfrm>
              <a:prstGeom prst="rect">
                <a:avLst/>
              </a:prstGeom>
              <a:blipFill rotWithShape="1">
                <a:blip r:embed="rId22"/>
                <a:stretch>
                  <a:fillRect l="-6780" b="-740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2" name="Rectângulo 71"/>
          <p:cNvSpPr/>
          <p:nvPr/>
        </p:nvSpPr>
        <p:spPr>
          <a:xfrm>
            <a:off x="4502419" y="5051994"/>
            <a:ext cx="252000" cy="252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ângulo 72"/>
              <p:cNvSpPr/>
              <p:nvPr/>
            </p:nvSpPr>
            <p:spPr>
              <a:xfrm>
                <a:off x="4456598" y="5001781"/>
                <a:ext cx="327309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5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15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3" name="Rectângulo 7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6598" y="5001781"/>
                <a:ext cx="327309" cy="334287"/>
              </a:xfrm>
              <a:prstGeom prst="rect">
                <a:avLst/>
              </a:prstGeom>
              <a:blipFill rotWithShape="1">
                <a:blip r:embed="rId2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ângulo 41"/>
          <p:cNvSpPr/>
          <p:nvPr/>
        </p:nvSpPr>
        <p:spPr>
          <a:xfrm>
            <a:off x="1796487" y="3836519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3" name="Rectângulo 42"/>
          <p:cNvSpPr/>
          <p:nvPr/>
        </p:nvSpPr>
        <p:spPr>
          <a:xfrm>
            <a:off x="2412380" y="3834487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ângulo 27"/>
              <p:cNvSpPr/>
              <p:nvPr/>
            </p:nvSpPr>
            <p:spPr>
              <a:xfrm>
                <a:off x="1755701" y="3827851"/>
                <a:ext cx="360040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12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ângulo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5701" y="3827851"/>
                <a:ext cx="360040" cy="334287"/>
              </a:xfrm>
              <a:prstGeom prst="rect">
                <a:avLst/>
              </a:prstGeom>
              <a:blipFill rotWithShape="1">
                <a:blip r:embed="rId24"/>
                <a:stretch>
                  <a:fillRect l="-27119" r="-11864" b="-54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ângulo 28"/>
              <p:cNvSpPr/>
              <p:nvPr/>
            </p:nvSpPr>
            <p:spPr>
              <a:xfrm>
                <a:off x="2404531" y="3832625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12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ângulo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531" y="3832625"/>
                <a:ext cx="396044" cy="334287"/>
              </a:xfrm>
              <a:prstGeom prst="rect">
                <a:avLst/>
              </a:prstGeom>
              <a:blipFill rotWithShape="1">
                <a:blip r:embed="rId25"/>
                <a:stretch>
                  <a:fillRect l="-20000" r="-6154" b="-545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ângulo 43"/>
          <p:cNvSpPr/>
          <p:nvPr/>
        </p:nvSpPr>
        <p:spPr>
          <a:xfrm>
            <a:off x="1810287" y="4244625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5" name="Rectângulo 44"/>
          <p:cNvSpPr/>
          <p:nvPr/>
        </p:nvSpPr>
        <p:spPr>
          <a:xfrm>
            <a:off x="2421551" y="4222260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ângulo 32"/>
              <p:cNvSpPr/>
              <p:nvPr/>
            </p:nvSpPr>
            <p:spPr>
              <a:xfrm>
                <a:off x="1811661" y="4188836"/>
                <a:ext cx="360040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3" name="Rectângulo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1661" y="4188836"/>
                <a:ext cx="360040" cy="334287"/>
              </a:xfrm>
              <a:prstGeom prst="rect">
                <a:avLst/>
              </a:prstGeom>
              <a:blipFill rotWithShape="1">
                <a:blip r:embed="rId26"/>
                <a:stretch>
                  <a:fillRect l="-5085"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ângulo 33"/>
              <p:cNvSpPr/>
              <p:nvPr/>
            </p:nvSpPr>
            <p:spPr>
              <a:xfrm>
                <a:off x="2406174" y="4202880"/>
                <a:ext cx="396044" cy="3342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4</m:t>
                      </m:r>
                    </m:oMath>
                  </m:oMathPara>
                </a14:m>
                <a:endParaRPr lang="pt-PT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ângulo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6174" y="4202880"/>
                <a:ext cx="396044" cy="334287"/>
              </a:xfrm>
              <a:prstGeom prst="rect">
                <a:avLst/>
              </a:prstGeom>
              <a:blipFill rotWithShape="1">
                <a:blip r:embed="rId27"/>
                <a:stretch>
                  <a:fillRect l="-1538" b="-727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6095658" y="3827040"/>
                <a:ext cx="755271" cy="5508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/>
                        <m:sup/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658" y="3827040"/>
                <a:ext cx="755271" cy="550856"/>
              </a:xfrm>
              <a:prstGeom prst="rect">
                <a:avLst/>
              </a:prstGeom>
              <a:blipFill rotWithShape="1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ângulo 54"/>
          <p:cNvSpPr/>
          <p:nvPr/>
        </p:nvSpPr>
        <p:spPr>
          <a:xfrm>
            <a:off x="6225375" y="3982175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7" name="Rectângulo 56"/>
          <p:cNvSpPr/>
          <p:nvPr/>
        </p:nvSpPr>
        <p:spPr>
          <a:xfrm>
            <a:off x="6583610" y="3777447"/>
            <a:ext cx="252000" cy="252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ângulo 17"/>
              <p:cNvSpPr/>
              <p:nvPr/>
            </p:nvSpPr>
            <p:spPr>
              <a:xfrm>
                <a:off x="4788024" y="5210150"/>
                <a:ext cx="48282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8" name="Rectângulo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5210150"/>
                <a:ext cx="482824" cy="461665"/>
              </a:xfrm>
              <a:prstGeom prst="rect">
                <a:avLst/>
              </a:prstGeom>
              <a:blipFill rotWithShape="1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Rectângulo 57"/>
          <p:cNvSpPr/>
          <p:nvPr/>
        </p:nvSpPr>
        <p:spPr>
          <a:xfrm>
            <a:off x="5220072" y="5283192"/>
            <a:ext cx="316642" cy="3060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9" name="Rectângulo 58"/>
          <p:cNvSpPr/>
          <p:nvPr/>
        </p:nvSpPr>
        <p:spPr>
          <a:xfrm>
            <a:off x="5578307" y="5078464"/>
            <a:ext cx="252000" cy="252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6225375" y="3899148"/>
                <a:ext cx="3582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5375" y="3899148"/>
                <a:ext cx="358235" cy="461665"/>
              </a:xfrm>
              <a:prstGeom prst="rect">
                <a:avLst/>
              </a:prstGeom>
              <a:blipFill rotWithShape="1">
                <a:blip r:embed="rId30"/>
                <a:stretch>
                  <a:fillRect l="-1695" r="-508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6555035" y="3734665"/>
                <a:ext cx="25200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5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1500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5035" y="3734665"/>
                <a:ext cx="252000" cy="323165"/>
              </a:xfrm>
              <a:prstGeom prst="rect">
                <a:avLst/>
              </a:prstGeom>
              <a:blipFill rotWithShape="1">
                <a:blip r:embed="rId31"/>
                <a:stretch>
                  <a:fillRect r="-476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CaixaDeTexto 73"/>
              <p:cNvSpPr txBox="1"/>
              <p:nvPr/>
            </p:nvSpPr>
            <p:spPr>
              <a:xfrm>
                <a:off x="5206008" y="5206696"/>
                <a:ext cx="3582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400" b="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74" name="CaixaDeTexto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6008" y="5206696"/>
                <a:ext cx="358235" cy="461665"/>
              </a:xfrm>
              <a:prstGeom prst="rect">
                <a:avLst/>
              </a:prstGeom>
              <a:blipFill rotWithShape="1">
                <a:blip r:embed="rId32"/>
                <a:stretch>
                  <a:fillRect l="-1695" r="-508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CaixaDeTexto 74"/>
              <p:cNvSpPr txBox="1"/>
              <p:nvPr/>
            </p:nvSpPr>
            <p:spPr>
              <a:xfrm>
                <a:off x="5535668" y="5042213"/>
                <a:ext cx="252000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15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pt-PT" sz="1500" dirty="0"/>
              </a:p>
            </p:txBody>
          </p:sp>
        </mc:Choice>
        <mc:Fallback xmlns="">
          <p:sp>
            <p:nvSpPr>
              <p:cNvPr id="75" name="CaixaDeTexto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5668" y="5042213"/>
                <a:ext cx="252000" cy="323165"/>
              </a:xfrm>
              <a:prstGeom prst="rect">
                <a:avLst/>
              </a:prstGeom>
              <a:blipFill rotWithShape="1">
                <a:blip r:embed="rId33"/>
                <a:stretch>
                  <a:fillRect r="-731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191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27" grpId="0"/>
      <p:bldP spid="8" grpId="0"/>
      <p:bldP spid="2" grpId="0"/>
      <p:bldP spid="17" grpId="0"/>
      <p:bldP spid="41" grpId="0" animBg="1"/>
      <p:bldP spid="47" grpId="0" animBg="1"/>
      <p:bldP spid="11" grpId="0" animBg="1"/>
      <p:bldP spid="13" grpId="0"/>
      <p:bldP spid="14" grpId="0"/>
      <p:bldP spid="15" grpId="0"/>
      <p:bldP spid="35" grpId="0"/>
      <p:bldP spid="48" grpId="0"/>
      <p:bldP spid="61" grpId="0"/>
      <p:bldP spid="52" grpId="0" animBg="1"/>
      <p:bldP spid="53" grpId="0" animBg="1"/>
      <p:bldP spid="56" grpId="0" animBg="1"/>
      <p:bldP spid="62" grpId="0"/>
      <p:bldP spid="63" grpId="0" animBg="1"/>
      <p:bldP spid="64" grpId="0" animBg="1"/>
      <p:bldP spid="46" grpId="0"/>
      <p:bldP spid="50" grpId="0"/>
      <p:bldP spid="60" grpId="0"/>
      <p:bldP spid="65" grpId="0"/>
      <p:bldP spid="66" grpId="0"/>
      <p:bldP spid="68" grpId="0"/>
      <p:bldP spid="69" grpId="0"/>
      <p:bldP spid="72" grpId="0" animBg="1"/>
      <p:bldP spid="73" grpId="0"/>
      <p:bldP spid="42" grpId="0" animBg="1"/>
      <p:bldP spid="43" grpId="0" animBg="1"/>
      <p:bldP spid="28" grpId="0"/>
      <p:bldP spid="29" grpId="0"/>
      <p:bldP spid="44" grpId="0" animBg="1"/>
      <p:bldP spid="45" grpId="0" animBg="1"/>
      <p:bldP spid="33" grpId="0"/>
      <p:bldP spid="34" grpId="0"/>
      <p:bldP spid="55" grpId="0" animBg="1"/>
      <p:bldP spid="57" grpId="0" animBg="1"/>
      <p:bldP spid="18" grpId="0"/>
      <p:bldP spid="58" grpId="0" animBg="1"/>
      <p:bldP spid="59" grpId="0" animBg="1"/>
      <p:bldP spid="19" grpId="0"/>
      <p:bldP spid="20" grpId="0"/>
      <p:bldP spid="74" grpId="0"/>
      <p:bldP spid="7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5881409" cy="830997"/>
          </a:xfrm>
        </p:spPr>
        <p:txBody>
          <a:bodyPr/>
          <a:lstStyle/>
          <a:p>
            <a:r>
              <a:rPr lang="pt-PT" dirty="0"/>
              <a:t>Divisão de Potências. Regras Operatórias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67544" y="692696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Quociente de potências com a mesma base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440248" y="1372729"/>
            <a:ext cx="81369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Ao calcularmos            podemos verificar que: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467544" y="3469931"/>
            <a:ext cx="81369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Isto é,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2108908" y="1177107"/>
                <a:ext cx="1080120" cy="794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0" i="1" smtClean="0">
                                  <a:latin typeface="Cambria Math"/>
                                </a:rPr>
                                <m:t>17</m:t>
                              </m:r>
                            </m:e>
                            <m:sup>
                              <m:r>
                                <a:rPr lang="pt-PT" sz="2200" b="0" i="1" smtClean="0">
                                  <a:latin typeface="Cambria Math"/>
                                </a:rPr>
                                <m:t>5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0" i="1" smtClean="0">
                                  <a:latin typeface="Cambria Math"/>
                                </a:rPr>
                                <m:t>17</m:t>
                              </m:r>
                            </m:e>
                            <m:sup>
                              <m:r>
                                <a:rPr lang="pt-PT" sz="2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8908" y="1177107"/>
                <a:ext cx="1080120" cy="794833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2022080" y="2350345"/>
                <a:ext cx="1080120" cy="794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0" i="1" smtClean="0">
                                  <a:latin typeface="Cambria Math"/>
                                </a:rPr>
                                <m:t>17</m:t>
                              </m:r>
                            </m:e>
                            <m:sup>
                              <m:r>
                                <a:rPr lang="pt-PT" sz="2200" b="0" i="1" smtClean="0">
                                  <a:latin typeface="Cambria Math"/>
                                </a:rPr>
                                <m:t>5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0" i="1" smtClean="0">
                                  <a:latin typeface="Cambria Math"/>
                                </a:rPr>
                                <m:t>17</m:t>
                              </m:r>
                            </m:e>
                            <m:sup>
                              <m:r>
                                <a:rPr lang="pt-PT" sz="2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2080" y="2350345"/>
                <a:ext cx="1080120" cy="79483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2924776" y="2432233"/>
                <a:ext cx="3528392" cy="7261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b="0" i="1" smtClean="0">
                              <a:latin typeface="Cambria Math"/>
                            </a:rPr>
                            <m:t>17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×17×17×17×17</m:t>
                          </m:r>
                        </m:num>
                        <m:den>
                          <m:r>
                            <a:rPr lang="pt-PT" sz="2200" b="0" i="1" smtClean="0">
                              <a:latin typeface="Cambria Math"/>
                            </a:rPr>
                            <m:t>17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×17</m:t>
                          </m:r>
                        </m:den>
                      </m:f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4776" y="2432233"/>
                <a:ext cx="3528392" cy="726161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6018704" y="2579869"/>
                <a:ext cx="107357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17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8704" y="2579869"/>
                <a:ext cx="1073576" cy="43088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3283888" y="4221087"/>
                <a:ext cx="1080120" cy="794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0" i="1" smtClean="0">
                                  <a:latin typeface="Cambria Math"/>
                                </a:rPr>
                                <m:t>17</m:t>
                              </m:r>
                            </m:e>
                            <m:sup>
                              <m:r>
                                <a:rPr lang="pt-PT" sz="2200" b="0" i="1" smtClean="0">
                                  <a:latin typeface="Cambria Math"/>
                                </a:rPr>
                                <m:t>5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0" i="1" smtClean="0">
                                  <a:latin typeface="Cambria Math"/>
                                </a:rPr>
                                <m:t>17</m:t>
                              </m:r>
                            </m:e>
                            <m:sup>
                              <m:r>
                                <a:rPr lang="pt-PT" sz="2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3888" y="4221087"/>
                <a:ext cx="1080120" cy="79483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4008004" y="4444003"/>
                <a:ext cx="1463168" cy="4347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17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5−2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8004" y="4444003"/>
                <a:ext cx="1463168" cy="43473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4938584" y="4446719"/>
                <a:ext cx="1073576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17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8584" y="4446719"/>
                <a:ext cx="1073576" cy="43088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147126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4" grpId="0"/>
      <p:bldP spid="5" grpId="0"/>
      <p:bldP spid="16" grpId="0"/>
      <p:bldP spid="12" grpId="0"/>
      <p:bldP spid="18" grpId="0"/>
      <p:bldP spid="19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2303337" y="4851807"/>
                <a:ext cx="2196963" cy="724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i="1">
                              <a:latin typeface="Cambria Math"/>
                            </a:rPr>
                            <m:t>7</m:t>
                          </m:r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×7×…×7</m:t>
                          </m:r>
                          <m:r>
                            <m:rPr>
                              <m:nor/>
                            </m:rPr>
                            <a:rPr lang="pt-PT" sz="2200" dirty="0"/>
                            <m:t> </m:t>
                          </m:r>
                        </m:num>
                        <m:den>
                          <m:r>
                            <a:rPr lang="pt-PT" sz="2200" i="1">
                              <a:latin typeface="Cambria Math"/>
                            </a:rPr>
                            <m:t>7</m:t>
                          </m:r>
                          <m:r>
                            <a:rPr lang="pt-PT" sz="2200" i="1">
                              <a:latin typeface="Cambria Math"/>
                              <a:ea typeface="Cambria Math"/>
                            </a:rPr>
                            <m:t>×7×…×7</m:t>
                          </m:r>
                          <m:r>
                            <m:rPr>
                              <m:nor/>
                            </m:rPr>
                            <a:rPr lang="pt-PT" sz="2200" dirty="0"/>
                            <m:t> </m:t>
                          </m:r>
                        </m:den>
                      </m:f>
                      <m:r>
                        <a:rPr lang="pt-PT" sz="2200" b="0" i="0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3337" y="4851807"/>
                <a:ext cx="2196963" cy="72494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6097124" cy="830997"/>
          </a:xfrm>
        </p:spPr>
        <p:txBody>
          <a:bodyPr/>
          <a:lstStyle/>
          <a:p>
            <a:r>
              <a:rPr lang="pt-PT" dirty="0"/>
              <a:t>Divisão de Potências. Regras Operatórias</a:t>
            </a:r>
          </a:p>
        </p:txBody>
      </p:sp>
      <p:sp>
        <p:nvSpPr>
          <p:cNvPr id="2" name="Rectângulo arredondado 1"/>
          <p:cNvSpPr/>
          <p:nvPr/>
        </p:nvSpPr>
        <p:spPr>
          <a:xfrm>
            <a:off x="997796" y="1007999"/>
            <a:ext cx="7246612" cy="2448272"/>
          </a:xfrm>
          <a:prstGeom prst="round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5" name="Grupo 4"/>
          <p:cNvGrpSpPr/>
          <p:nvPr/>
        </p:nvGrpSpPr>
        <p:grpSpPr>
          <a:xfrm>
            <a:off x="1012230" y="1326452"/>
            <a:ext cx="7088162" cy="2097049"/>
            <a:chOff x="1012230" y="2187725"/>
            <a:chExt cx="7088162" cy="2097049"/>
          </a:xfrm>
        </p:grpSpPr>
        <p:sp>
          <p:nvSpPr>
            <p:cNvPr id="4" name="Rectângulo 3"/>
            <p:cNvSpPr/>
            <p:nvPr/>
          </p:nvSpPr>
          <p:spPr>
            <a:xfrm>
              <a:off x="3635896" y="2770544"/>
              <a:ext cx="1800200" cy="9361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CaixaDeTexto 2"/>
                <p:cNvSpPr txBox="1"/>
                <p:nvPr/>
              </p:nvSpPr>
              <p:spPr>
                <a:xfrm>
                  <a:off x="1012230" y="2187725"/>
                  <a:ext cx="7088162" cy="20970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/>
                  <a:r>
                    <a:rPr lang="pt-PT" sz="2200" dirty="0"/>
                    <a:t>Sendo dados dois números naturais </a:t>
                  </a:r>
                  <a14:m>
                    <m:oMath xmlns:m="http://schemas.openxmlformats.org/officeDocument/2006/math">
                      <m:r>
                        <a:rPr lang="pt-PT" sz="2200" b="0" i="1" smtClean="0">
                          <a:latin typeface="Cambria Math"/>
                        </a:rPr>
                        <m:t>𝑎</m:t>
                      </m:r>
                    </m:oMath>
                  </a14:m>
                  <a:r>
                    <a:rPr lang="pt-PT" sz="2200" dirty="0"/>
                    <a:t> e </a:t>
                  </a:r>
                  <a14:m>
                    <m:oMath xmlns:m="http://schemas.openxmlformats.org/officeDocument/2006/math">
                      <m:r>
                        <a:rPr lang="pt-PT" sz="2200" b="0" i="1" smtClean="0">
                          <a:latin typeface="Cambria Math"/>
                        </a:rPr>
                        <m:t>𝑏</m:t>
                      </m:r>
                      <m:r>
                        <a:rPr lang="pt-PT" sz="2200" b="0" i="0" smtClean="0">
                          <a:latin typeface="Cambria Math"/>
                        </a:rPr>
                        <m:t>,</m:t>
                      </m:r>
                    </m:oMath>
                  </a14:m>
                  <a:r>
                    <a:rPr lang="pt-PT" sz="2200" dirty="0"/>
                    <a:t> com </a:t>
                  </a:r>
                  <a14:m>
                    <m:oMath xmlns:m="http://schemas.openxmlformats.org/officeDocument/2006/math">
                      <m:r>
                        <a:rPr lang="pt-PT" sz="2200" b="0" i="1" smtClean="0">
                          <a:latin typeface="Cambria Math"/>
                        </a:rPr>
                        <m:t>𝑎</m:t>
                      </m:r>
                      <m:r>
                        <a:rPr lang="pt-PT" sz="2200" b="0" i="1" smtClean="0">
                          <a:latin typeface="Cambria Math"/>
                        </a:rPr>
                        <m:t>&gt;</m:t>
                      </m:r>
                      <m:r>
                        <a:rPr lang="pt-PT" sz="2200" b="0" i="1" smtClean="0">
                          <a:latin typeface="Cambria Math"/>
                        </a:rPr>
                        <m:t>𝑏</m:t>
                      </m:r>
                      <m:r>
                        <a:rPr lang="pt-PT" sz="2200" b="0" i="0" smtClean="0">
                          <a:latin typeface="Cambria Math"/>
                        </a:rPr>
                        <m:t>,</m:t>
                      </m:r>
                    </m:oMath>
                  </a14:m>
                  <a:r>
                    <a:rPr lang="pt-PT" sz="2200" dirty="0"/>
                    <a:t> mostra que </a:t>
                  </a:r>
                </a:p>
                <a:p>
                  <a:pPr algn="just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pt-PT" sz="22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pt-PT" sz="22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7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𝑎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pt-PT" sz="22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pt-PT" sz="2200" i="1">
                                    <a:latin typeface="Cambria Math"/>
                                  </a:rPr>
                                  <m:t>7</m:t>
                                </m:r>
                              </m:e>
                              <m:sup>
                                <m:r>
                                  <a:rPr lang="pt-PT" sz="2200" b="0" i="1" smtClean="0">
                                    <a:latin typeface="Cambria Math"/>
                                  </a:rPr>
                                  <m:t>𝑏</m:t>
                                </m:r>
                              </m:sup>
                            </m:sSup>
                          </m:den>
                        </m:f>
                        <m:r>
                          <a:rPr lang="pt-PT" sz="2200" b="0" i="1" smtClean="0">
                            <a:latin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pt-PT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0" i="1" smtClean="0">
                                <a:latin typeface="Cambria Math"/>
                              </a:rPr>
                              <m:t>7</m:t>
                            </m:r>
                          </m:e>
                          <m:sup>
                            <m:r>
                              <a:rPr lang="pt-PT" sz="2200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pt-PT" sz="22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pt-PT" sz="2200" b="0" i="1" smtClean="0">
                                <a:latin typeface="Cambria Math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pt-PT" sz="2200" b="0" dirty="0"/>
                </a:p>
                <a:p>
                  <a:pPr algn="just"/>
                  <a:endParaRPr lang="pt-PT" sz="2200" dirty="0"/>
                </a:p>
                <a:p>
                  <a:pPr algn="r"/>
                  <a:r>
                    <a:rPr lang="pt-PT" sz="220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Caderno de Apoio  de Matemática 2º Ciclo</a:t>
                  </a:r>
                </a:p>
              </p:txBody>
            </p:sp>
          </mc:Choice>
          <mc:Fallback xmlns="">
            <p:sp>
              <p:nvSpPr>
                <p:cNvPr id="3" name="CaixaDeTexto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12230" y="2187725"/>
                  <a:ext cx="7088162" cy="2097049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1118" t="-2035" r="-1118" b="-4942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027" name="Picture 3" descr="C:\Users\Susana\Desktop\Teste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022" y="652205"/>
            <a:ext cx="1080000" cy="766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448281"/>
              </p:ext>
            </p:extLst>
          </p:nvPr>
        </p:nvGraphicFramePr>
        <p:xfrm>
          <a:off x="467544" y="3711080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1550800" y="4832956"/>
                <a:ext cx="837602" cy="7428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i="1">
                                  <a:latin typeface="Cambria Math"/>
                                </a:rPr>
                                <m:t>7</m:t>
                              </m:r>
                            </m:e>
                            <m:sup>
                              <m:r>
                                <a:rPr lang="pt-PT" sz="2200" i="1">
                                  <a:latin typeface="Cambria Math"/>
                                </a:rPr>
                                <m:t>𝑎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i="1">
                                  <a:latin typeface="Cambria Math"/>
                                </a:rPr>
                                <m:t>7</m:t>
                              </m:r>
                            </m:e>
                            <m:sup>
                              <m:r>
                                <a:rPr lang="pt-PT" sz="2200" i="1">
                                  <a:latin typeface="Cambria Math"/>
                                </a:rPr>
                                <m:t>𝑏</m:t>
                              </m:r>
                            </m:sup>
                          </m:sSup>
                        </m:den>
                      </m:f>
                      <m:r>
                        <a:rPr lang="pt-PT" sz="22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0800" y="4832956"/>
                <a:ext cx="837602" cy="7428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3" descr="C:\Users\Susana\Desktop\Aula_NMSI6_PEN_PROF_P001_012-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029" y="4644578"/>
            <a:ext cx="1834617" cy="258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usana\Desktop\Aula_NMSI6_PEN_PROF_P001_012-6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8395" y="5594259"/>
            <a:ext cx="1800000" cy="22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2399035" y="4346261"/>
                <a:ext cx="160784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pt-PT" sz="2200" dirty="0"/>
                  <a:t> fatores</a:t>
                </a:r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9035" y="4346261"/>
                <a:ext cx="1607843" cy="430887"/>
              </a:xfrm>
              <a:prstGeom prst="rect">
                <a:avLst/>
              </a:prstGeom>
              <a:blipFill rotWithShape="1">
                <a:blip r:embed="rId8"/>
                <a:stretch>
                  <a:fillRect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2412060" y="5689557"/>
                <a:ext cx="160784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pt-PT" sz="22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pt-PT" sz="2200" dirty="0"/>
                  <a:t> fatores</a:t>
                </a:r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2060" y="5689557"/>
                <a:ext cx="1607843" cy="430887"/>
              </a:xfrm>
              <a:prstGeom prst="rect">
                <a:avLst/>
              </a:prstGeom>
              <a:blipFill rotWithShape="1">
                <a:blip r:embed="rId9"/>
                <a:stretch>
                  <a:fillRect t="-8451" b="-2676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4337442" y="4999561"/>
                <a:ext cx="223224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200" b="0" i="1" smtClean="0">
                          <a:latin typeface="Cambria Math"/>
                        </a:rPr>
                        <m:t>7</m:t>
                      </m:r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×7×…×7=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442" y="4999561"/>
                <a:ext cx="2232248" cy="43088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4" descr="C:\Users\Susana\Desktop\Aula_NMSI6_PEN_PROF_P001_012-6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071" y="5376798"/>
            <a:ext cx="1800000" cy="22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4273810" y="5472096"/>
                <a:ext cx="209964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pt-PT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PT" sz="2200" b="0" i="1" smtClean="0">
                            <a:latin typeface="Cambria Math"/>
                          </a:rPr>
                          <m:t>𝑎</m:t>
                        </m:r>
                        <m:r>
                          <a:rPr lang="pt-PT" sz="2200" b="0" i="1" smtClean="0">
                            <a:latin typeface="Cambria Math"/>
                          </a:rPr>
                          <m:t>−</m:t>
                        </m:r>
                        <m:r>
                          <a:rPr lang="pt-PT" sz="2200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pt-PT" sz="2200" dirty="0"/>
                  <a:t> fatores</a:t>
                </a:r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3810" y="5472096"/>
                <a:ext cx="2099640" cy="430887"/>
              </a:xfrm>
              <a:prstGeom prst="rect">
                <a:avLst/>
              </a:prstGeom>
              <a:blipFill rotWithShape="1">
                <a:blip r:embed="rId11"/>
                <a:stretch>
                  <a:fillRect t="-8571" b="-2857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6279945" y="4999561"/>
                <a:ext cx="1028359" cy="436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7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𝑎</m:t>
                          </m:r>
                          <m:r>
                            <a:rPr lang="pt-PT" sz="2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pt-PT" sz="2200" b="0" i="1" smtClean="0">
                              <a:latin typeface="Cambria Math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9945" y="4999561"/>
                <a:ext cx="1028359" cy="436979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7031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11" grpId="0"/>
      <p:bldP spid="15" grpId="0"/>
      <p:bldP spid="12" grpId="0"/>
      <p:bldP spid="18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5665385" cy="830997"/>
          </a:xfrm>
        </p:spPr>
        <p:txBody>
          <a:bodyPr/>
          <a:lstStyle/>
          <a:p>
            <a:r>
              <a:rPr lang="pt-PT" dirty="0"/>
              <a:t>Divisão de Potências. Regras Operatórias</a:t>
            </a:r>
          </a:p>
        </p:txBody>
      </p:sp>
      <p:sp>
        <p:nvSpPr>
          <p:cNvPr id="12" name="Rectângulo arredondado 11"/>
          <p:cNvSpPr/>
          <p:nvPr/>
        </p:nvSpPr>
        <p:spPr>
          <a:xfrm>
            <a:off x="755576" y="1844824"/>
            <a:ext cx="7632848" cy="28803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/>
          <a:p>
            <a:pPr algn="just"/>
            <a:endParaRPr lang="pt-PT" sz="2400" dirty="0">
              <a:solidFill>
                <a:schemeClr val="tx1"/>
              </a:solidFill>
            </a:endParaRPr>
          </a:p>
        </p:txBody>
      </p:sp>
      <p:pic>
        <p:nvPicPr>
          <p:cNvPr id="13" name="Picture 2" descr="C:\Users\Susana\Desktop\Areal\icone_cert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339" y="1453470"/>
            <a:ext cx="864096" cy="781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upo 3"/>
          <p:cNvGrpSpPr/>
          <p:nvPr/>
        </p:nvGrpSpPr>
        <p:grpSpPr>
          <a:xfrm>
            <a:off x="915339" y="2132098"/>
            <a:ext cx="7329069" cy="2462213"/>
            <a:chOff x="987347" y="2420130"/>
            <a:chExt cx="7329069" cy="246221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CaixaDeTexto 2"/>
                <p:cNvSpPr txBox="1"/>
                <p:nvPr/>
              </p:nvSpPr>
              <p:spPr>
                <a:xfrm>
                  <a:off x="987347" y="2420130"/>
                  <a:ext cx="7329069" cy="24622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/>
                  <a:r>
                    <a:rPr lang="pt-PT" sz="2200" dirty="0"/>
                    <a:t>O </a:t>
                  </a:r>
                  <a:r>
                    <a:rPr lang="pt-PT" sz="2200" b="1" dirty="0">
                      <a:solidFill>
                        <a:srgbClr val="C00000"/>
                      </a:solidFill>
                    </a:rPr>
                    <a:t>quociente de duas potências com a mesma base</a:t>
                  </a:r>
                  <a:r>
                    <a:rPr lang="pt-PT" sz="2200" dirty="0"/>
                    <a:t> não nula e expoentes diferentes (sendo o expoente do dividendo superior ao do divisor) é igual a uma potência com a mesma base e cujo expoente é igual à diferença dos expoentes.</a:t>
                  </a:r>
                  <a:endParaRPr lang="pt-PT" sz="2200" dirty="0">
                    <a:ea typeface="Cambria Math"/>
                  </a:endParaRPr>
                </a:p>
                <a:p>
                  <a:pPr algn="just"/>
                  <a:endParaRPr lang="pt-PT" sz="2200" dirty="0">
                    <a:ea typeface="Cambria Math"/>
                  </a:endParaRPr>
                </a:p>
                <a:p>
                  <a:pPr algn="just"/>
                  <a:endParaRPr lang="pt-PT" sz="2200" dirty="0">
                    <a:ea typeface="Cambria Math"/>
                  </a:endParaRPr>
                </a:p>
                <a:p>
                  <a:pPr algn="just"/>
                  <a14:m>
                    <m:oMath xmlns:m="http://schemas.openxmlformats.org/officeDocument/2006/math">
                      <m:r>
                        <a:rPr lang="pt-PT" sz="2200" b="1" i="1">
                          <a:solidFill>
                            <a:srgbClr val="C00000"/>
                          </a:solidFill>
                          <a:latin typeface="Cambria Math"/>
                        </a:rPr>
                        <m:t>𝒂</m:t>
                      </m:r>
                    </m:oMath>
                  </a14:m>
                  <a:r>
                    <a:rPr lang="pt-PT" sz="2200" dirty="0"/>
                    <a:t> é um número racional,</a:t>
                  </a:r>
                  <a14:m>
                    <m:oMath xmlns:m="http://schemas.openxmlformats.org/officeDocument/2006/math">
                      <m:r>
                        <a:rPr lang="pt-PT" sz="2200" b="1" i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/>
                        </a:rPr>
                        <m:t>𝒏</m:t>
                      </m:r>
                    </m:oMath>
                  </a14:m>
                  <a:r>
                    <a:rPr lang="pt-PT" sz="2200" dirty="0"/>
                    <a:t> e </a:t>
                  </a:r>
                  <a14:m>
                    <m:oMath xmlns:m="http://schemas.openxmlformats.org/officeDocument/2006/math">
                      <m:r>
                        <a:rPr lang="pt-PT" sz="2200" b="1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𝒎</m:t>
                      </m:r>
                    </m:oMath>
                  </a14:m>
                  <a:r>
                    <a:rPr lang="pt-PT" sz="2200" dirty="0"/>
                    <a:t> são números naturais e </a:t>
                  </a:r>
                  <a14:m>
                    <m:oMath xmlns:m="http://schemas.openxmlformats.org/officeDocument/2006/math">
                      <m:r>
                        <a:rPr lang="pt-PT" sz="2200" b="1" i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/>
                        </a:rPr>
                        <m:t>𝒏</m:t>
                      </m:r>
                      <m:r>
                        <a:rPr lang="pt-PT" sz="2200" b="1" i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Cambria Math"/>
                        </a:rPr>
                        <m:t> </m:t>
                      </m:r>
                    </m:oMath>
                  </a14:m>
                  <a:r>
                    <a:rPr lang="pt-PT" sz="2200" dirty="0"/>
                    <a:t>&gt;</a:t>
                  </a:r>
                  <a:r>
                    <a:rPr lang="pt-PT" sz="2200" b="1" dirty="0">
                      <a:solidFill>
                        <a:schemeClr val="accent6">
                          <a:lumMod val="75000"/>
                        </a:schemeClr>
                      </a:solidFill>
                      <a:ea typeface="Cambria Math"/>
                    </a:rPr>
                    <a:t> </a:t>
                  </a:r>
                  <a14:m>
                    <m:oMath xmlns:m="http://schemas.openxmlformats.org/officeDocument/2006/math">
                      <m:r>
                        <a:rPr lang="pt-PT" sz="2200" b="1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𝒎</m:t>
                      </m:r>
                      <m:r>
                        <a:rPr lang="pt-PT" sz="2200" b="1" i="1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/>
                          <a:ea typeface="Cambria Math"/>
                        </a:rPr>
                        <m:t> </m:t>
                      </m:r>
                    </m:oMath>
                  </a14:m>
                  <a:r>
                    <a:rPr lang="pt-PT" sz="2200" dirty="0"/>
                    <a:t> </a:t>
                  </a:r>
                </a:p>
              </p:txBody>
            </p:sp>
          </mc:Choice>
          <mc:Fallback xmlns="">
            <p:sp>
              <p:nvSpPr>
                <p:cNvPr id="3" name="CaixaDeTexto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7347" y="2420130"/>
                  <a:ext cx="7329069" cy="2462213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l="-998" t="-1485" r="-1165" b="-3960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CaixaDeTexto 1"/>
                <p:cNvSpPr txBox="1"/>
                <p:nvPr/>
              </p:nvSpPr>
              <p:spPr>
                <a:xfrm>
                  <a:off x="2843808" y="3933056"/>
                  <a:ext cx="3240360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pt-PT" sz="22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1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𝒂</m:t>
                            </m:r>
                          </m:e>
                          <m:sup>
                            <m:r>
                              <a:rPr lang="pt-PT" sz="2200" b="1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𝒏</m:t>
                            </m:r>
                          </m:sup>
                        </m:sSup>
                        <m:r>
                          <a:rPr lang="pt-PT" sz="2200" b="1" i="1" smtClean="0">
                            <a:solidFill>
                              <a:schemeClr val="accent5">
                                <a:lumMod val="50000"/>
                              </a:schemeClr>
                            </a:solidFill>
                            <a:latin typeface="Cambria Math"/>
                          </a:rPr>
                          <m:t>:</m:t>
                        </m:r>
                        <m:sSup>
                          <m:sSupPr>
                            <m:ctrlPr>
                              <a:rPr lang="pt-PT" sz="2200" b="1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t-PT" sz="2200" b="1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𝒂</m:t>
                            </m:r>
                          </m:e>
                          <m:sup>
                            <m:r>
                              <a:rPr lang="pt-PT" sz="2200" b="1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𝒎</m:t>
                            </m:r>
                          </m:sup>
                        </m:sSup>
                        <m:r>
                          <a:rPr lang="pt-PT" sz="2200" b="1" i="1">
                            <a:latin typeface="Cambria Math"/>
                            <a:ea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pt-PT" sz="2200" b="1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t-PT" sz="2200" b="1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𝒂</m:t>
                            </m:r>
                          </m:e>
                          <m:sup>
                            <m:r>
                              <a:rPr lang="pt-PT" sz="2200" b="1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𝒏</m:t>
                            </m:r>
                            <m:r>
                              <a:rPr lang="pt-PT" sz="2200" b="1" i="1" smtClean="0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pt-PT" sz="2200" b="1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𝒎</m:t>
                            </m:r>
                          </m:sup>
                        </m:sSup>
                        <m:r>
                          <a:rPr lang="pt-PT" sz="2200" b="1">
                            <a:latin typeface="Cambria Math"/>
                            <a:ea typeface="Cambria Math"/>
                          </a:rPr>
                          <m:t>, </m:t>
                        </m:r>
                      </m:oMath>
                    </m:oMathPara>
                  </a14:m>
                  <a:endParaRPr lang="pt-PT" sz="2200" b="1" dirty="0">
                    <a:ea typeface="Cambria Math"/>
                  </a:endParaRPr>
                </a:p>
              </p:txBody>
            </p:sp>
          </mc:Choice>
          <mc:Fallback xmlns="">
            <p:sp>
              <p:nvSpPr>
                <p:cNvPr id="2" name="CaixaDeTexto 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43808" y="3933056"/>
                  <a:ext cx="3240360" cy="430887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" name="CaixaDeTexto 7"/>
          <p:cNvSpPr txBox="1"/>
          <p:nvPr/>
        </p:nvSpPr>
        <p:spPr>
          <a:xfrm>
            <a:off x="467544" y="692696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Quociente de potências com a mesma base</a:t>
            </a:r>
          </a:p>
        </p:txBody>
      </p:sp>
      <p:sp>
        <p:nvSpPr>
          <p:cNvPr id="10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74772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5737393" cy="830997"/>
          </a:xfrm>
        </p:spPr>
        <p:txBody>
          <a:bodyPr/>
          <a:lstStyle/>
          <a:p>
            <a:r>
              <a:rPr lang="pt-PT" dirty="0"/>
              <a:t>Divisão de Potências. Regras Operatórias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67544" y="692696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Quociente de potências com o mesmo expoente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440248" y="1372729"/>
            <a:ext cx="81369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Ao calcularmos            concluímos que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467544" y="3469931"/>
            <a:ext cx="81369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Ou seja,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2108908" y="1177107"/>
                <a:ext cx="1080120" cy="7702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0" i="1" smtClean="0">
                                  <a:latin typeface="Cambria Math"/>
                                </a:rPr>
                                <m:t>35</m:t>
                              </m:r>
                            </m:e>
                            <m:sup>
                              <m:r>
                                <a:rPr lang="pt-PT" sz="22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  <m:sup>
                              <m:r>
                                <a:rPr lang="pt-PT" sz="22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8908" y="1177107"/>
                <a:ext cx="1080120" cy="77027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991360" y="2350345"/>
                <a:ext cx="1080120" cy="794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0" i="1" smtClean="0">
                                  <a:latin typeface="Cambria Math"/>
                                </a:rPr>
                                <m:t>35</m:t>
                              </m:r>
                            </m:e>
                            <m:sup>
                              <m:r>
                                <a:rPr lang="pt-PT" sz="22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  <m:sup>
                              <m:r>
                                <a:rPr lang="pt-PT" sz="22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360" y="2350345"/>
                <a:ext cx="1080120" cy="79483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1443672" y="2377641"/>
                <a:ext cx="3528392" cy="733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b="0" i="1" smtClean="0">
                              <a:latin typeface="Cambria Math"/>
                            </a:rPr>
                            <m:t>35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×35×35×35</m:t>
                          </m:r>
                        </m:num>
                        <m:den>
                          <m:r>
                            <a:rPr lang="pt-PT" sz="2200" b="0" i="1" smtClean="0">
                              <a:latin typeface="Cambria Math"/>
                            </a:rPr>
                            <m:t>5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×5×5×5</m:t>
                          </m:r>
                        </m:den>
                      </m:f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3672" y="2377641"/>
                <a:ext cx="3528392" cy="73398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4328683" y="2377641"/>
                <a:ext cx="3044093" cy="7352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b="0" i="1" smtClean="0">
                              <a:latin typeface="Cambria Math"/>
                            </a:rPr>
                            <m:t>35</m:t>
                          </m:r>
                        </m:num>
                        <m:den>
                          <m:r>
                            <a:rPr lang="pt-PT" sz="2200" b="0" i="1" smtClean="0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i="1">
                              <a:latin typeface="Cambria Math"/>
                            </a:rPr>
                            <m:t>35</m:t>
                          </m:r>
                        </m:num>
                        <m:den>
                          <m:r>
                            <a:rPr lang="pt-PT" sz="2200" i="1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i="1">
                              <a:latin typeface="Cambria Math"/>
                            </a:rPr>
                            <m:t>35</m:t>
                          </m:r>
                        </m:num>
                        <m:den>
                          <m:r>
                            <a:rPr lang="pt-PT" sz="2200" i="1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i="1">
                              <a:latin typeface="Cambria Math"/>
                            </a:rPr>
                            <m:t>35</m:t>
                          </m:r>
                        </m:num>
                        <m:den>
                          <m:r>
                            <a:rPr lang="pt-PT" sz="2200" i="1">
                              <a:latin typeface="Cambria Math"/>
                            </a:rPr>
                            <m:t>5</m:t>
                          </m:r>
                        </m:den>
                      </m:f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8683" y="2377641"/>
                <a:ext cx="3044093" cy="73526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2865408" y="4221087"/>
                <a:ext cx="1080120" cy="794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0" i="1" smtClean="0">
                                  <a:latin typeface="Cambria Math"/>
                                </a:rPr>
                                <m:t>35</m:t>
                              </m:r>
                            </m:e>
                            <m:sup>
                              <m:r>
                                <a:rPr lang="pt-PT" sz="22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  <m:sup>
                              <m:r>
                                <a:rPr lang="pt-PT" sz="22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5408" y="4221087"/>
                <a:ext cx="1080120" cy="79483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/>
              <p:cNvSpPr txBox="1"/>
              <p:nvPr/>
            </p:nvSpPr>
            <p:spPr>
              <a:xfrm>
                <a:off x="7082401" y="2309401"/>
                <a:ext cx="757255" cy="949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35</m:t>
                                  </m:r>
                                </m:num>
                                <m:den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5" name="CaixaDeTexto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2401" y="2309401"/>
                <a:ext cx="757255" cy="949875"/>
              </a:xfrm>
              <a:prstGeom prst="rect">
                <a:avLst/>
              </a:prstGeom>
              <a:blipFill rotWithShape="1">
                <a:blip r:embed="rId7"/>
                <a:stretch>
                  <a:fillRect r="-967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3728333" y="4197718"/>
                <a:ext cx="1419230" cy="9185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35</m:t>
                                  </m:r>
                                </m:num>
                                <m:den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8333" y="4197718"/>
                <a:ext cx="1419230" cy="918521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4823272" y="4455182"/>
                <a:ext cx="757255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7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3272" y="4455182"/>
                <a:ext cx="757255" cy="43088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4851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4" grpId="0"/>
      <p:bldP spid="5" grpId="0"/>
      <p:bldP spid="16" grpId="0"/>
      <p:bldP spid="12" grpId="0"/>
      <p:bldP spid="18" grpId="0"/>
      <p:bldP spid="19" grpId="0"/>
      <p:bldP spid="15" grpId="0"/>
      <p:bldP spid="17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012230" y="1450733"/>
            <a:ext cx="708816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/>
              <a:t>Utilizando a definição de potência escreve os quocientes seguintes na forma de potência.</a:t>
            </a:r>
          </a:p>
          <a:p>
            <a:pPr algn="just"/>
            <a:endParaRPr lang="pt-PT" sz="2200" dirty="0"/>
          </a:p>
          <a:p>
            <a:pPr algn="just"/>
            <a:r>
              <a:rPr lang="pt-PT" sz="2200" b="1" dirty="0">
                <a:solidFill>
                  <a:srgbClr val="C00000"/>
                </a:solidFill>
              </a:rPr>
              <a:t>   1.                          2.  </a:t>
            </a:r>
          </a:p>
          <a:p>
            <a:pPr algn="just"/>
            <a:endParaRPr lang="pt-PT" sz="2200" dirty="0"/>
          </a:p>
          <a:p>
            <a:pPr algn="r"/>
            <a:r>
              <a:rPr lang="pt-PT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Adaptado do Caderno de Apoio  de Matemática do 2º Ciclo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5665385" cy="830997"/>
          </a:xfrm>
        </p:spPr>
        <p:txBody>
          <a:bodyPr/>
          <a:lstStyle/>
          <a:p>
            <a:r>
              <a:rPr lang="pt-PT" dirty="0"/>
              <a:t>Divisão de Potências. Regras Operatórias</a:t>
            </a:r>
          </a:p>
        </p:txBody>
      </p:sp>
      <p:sp>
        <p:nvSpPr>
          <p:cNvPr id="2" name="Rectângulo arredondado 1"/>
          <p:cNvSpPr/>
          <p:nvPr/>
        </p:nvSpPr>
        <p:spPr>
          <a:xfrm>
            <a:off x="997796" y="1173224"/>
            <a:ext cx="7246612" cy="2448272"/>
          </a:xfrm>
          <a:prstGeom prst="round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/>
              <p:cNvSpPr txBox="1"/>
              <p:nvPr/>
            </p:nvSpPr>
            <p:spPr>
              <a:xfrm>
                <a:off x="1478000" y="2239696"/>
                <a:ext cx="720080" cy="790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  <m:sup>
                              <m:r>
                                <a:rPr lang="pt-PT" sz="22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pt-PT" sz="22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5" name="CaixaDeTexto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8000" y="2239696"/>
                <a:ext cx="720080" cy="790794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ixaDeTexto 7"/>
              <p:cNvSpPr txBox="1"/>
              <p:nvPr/>
            </p:nvSpPr>
            <p:spPr>
              <a:xfrm>
                <a:off x="3480576" y="2239696"/>
                <a:ext cx="720080" cy="807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0" i="1" smtClean="0">
                                  <a:latin typeface="Cambria Math"/>
                                </a:rPr>
                                <m:t>73,4</m:t>
                              </m:r>
                            </m:e>
                            <m:sup>
                              <m:r>
                                <a:rPr lang="pt-PT" sz="22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0" i="1" smtClean="0">
                                  <a:latin typeface="Cambria Math"/>
                                </a:rPr>
                                <m:t>8,23</m:t>
                              </m:r>
                            </m:e>
                            <m:sup>
                              <m:r>
                                <a:rPr lang="pt-PT" sz="22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8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0576" y="2239696"/>
                <a:ext cx="720080" cy="807465"/>
              </a:xfrm>
              <a:prstGeom prst="rect">
                <a:avLst/>
              </a:prstGeom>
              <a:blipFill rotWithShape="1">
                <a:blip r:embed="rId3"/>
                <a:stretch>
                  <a:fillRect r="-254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3" descr="C:\Users\Susana\Desktop\Teste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377" y="833471"/>
            <a:ext cx="1080000" cy="766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245578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1633041" y="1287459"/>
            <a:ext cx="833913" cy="9298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1621627" y="1230103"/>
                <a:ext cx="919291" cy="9936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1627" y="1230103"/>
                <a:ext cx="919291" cy="99360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5665385" cy="830997"/>
          </a:xfrm>
        </p:spPr>
        <p:txBody>
          <a:bodyPr/>
          <a:lstStyle/>
          <a:p>
            <a:r>
              <a:rPr lang="pt-PT" dirty="0"/>
              <a:t>Divisão de Potências. Regras Operatórias</a:t>
            </a:r>
          </a:p>
        </p:txBody>
      </p:sp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827242"/>
              </p:ext>
            </p:extLst>
          </p:nvPr>
        </p:nvGraphicFramePr>
        <p:xfrm>
          <a:off x="467544" y="692696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827584" y="2817381"/>
                <a:ext cx="1080120" cy="794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  <m:sup>
                              <m:r>
                                <a:rPr lang="pt-PT" sz="22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pt-PT" sz="22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2817381"/>
                <a:ext cx="1080120" cy="794833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1443672" y="2876341"/>
                <a:ext cx="2448272" cy="733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b="0" i="1" smtClean="0">
                              <a:latin typeface="Cambria Math"/>
                            </a:rPr>
                            <m:t>5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×5×5×5</m:t>
                          </m:r>
                        </m:num>
                        <m:den>
                          <m:r>
                            <a:rPr lang="pt-PT" sz="2200" b="0" i="1" smtClean="0">
                              <a:latin typeface="Cambria Math"/>
                            </a:rPr>
                            <m:t>3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×3×3×3</m:t>
                          </m:r>
                        </m:den>
                      </m:f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3672" y="2876341"/>
                <a:ext cx="2448272" cy="733983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3136735" y="2884279"/>
                <a:ext cx="3044093" cy="7352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2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i="1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2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i="1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2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i="1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pt-PT" sz="22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6735" y="2884279"/>
                <a:ext cx="3044093" cy="73526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5600376" y="2767157"/>
                <a:ext cx="757255" cy="949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0376" y="2767157"/>
                <a:ext cx="757255" cy="9498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13"/>
              <p:cNvSpPr txBox="1"/>
              <p:nvPr/>
            </p:nvSpPr>
            <p:spPr>
              <a:xfrm>
                <a:off x="718400" y="1324545"/>
                <a:ext cx="1117296" cy="7702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  <m:sup>
                              <m:r>
                                <a:rPr lang="pt-PT" sz="22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0" i="1" smtClean="0">
                                  <a:latin typeface="Cambria Math"/>
                                </a:rPr>
                                <m:t>3</m:t>
                              </m:r>
                            </m:e>
                            <m:sup>
                              <m:r>
                                <a:rPr lang="pt-PT" sz="22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4" name="CaixaDeTexto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400" y="1324545"/>
                <a:ext cx="1117296" cy="770211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aixaDeTexto 14"/>
          <p:cNvSpPr txBox="1"/>
          <p:nvPr/>
        </p:nvSpPr>
        <p:spPr>
          <a:xfrm>
            <a:off x="519288" y="1450910"/>
            <a:ext cx="4320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>
                <a:solidFill>
                  <a:srgbClr val="C00000"/>
                </a:solidFill>
              </a:rPr>
              <a:t>1.</a:t>
            </a:r>
          </a:p>
        </p:txBody>
      </p:sp>
      <p:sp>
        <p:nvSpPr>
          <p:cNvPr id="1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pSp>
        <p:nvGrpSpPr>
          <p:cNvPr id="18" name="Grupo 17"/>
          <p:cNvGrpSpPr/>
          <p:nvPr/>
        </p:nvGrpSpPr>
        <p:grpSpPr>
          <a:xfrm>
            <a:off x="899592" y="2564904"/>
            <a:ext cx="592922" cy="1440160"/>
            <a:chOff x="4442216" y="2160827"/>
            <a:chExt cx="592922" cy="4096987"/>
          </a:xfrm>
        </p:grpSpPr>
        <p:cxnSp>
          <p:nvCxnSpPr>
            <p:cNvPr id="19" name="Conexão recta 18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xão recta 19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xão recta 20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24000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5521369" cy="830997"/>
          </a:xfrm>
        </p:spPr>
        <p:txBody>
          <a:bodyPr/>
          <a:lstStyle/>
          <a:p>
            <a:r>
              <a:rPr lang="pt-PT" dirty="0"/>
              <a:t>Divisão de Potências. Regras Operatórias</a:t>
            </a:r>
          </a:p>
        </p:txBody>
      </p:sp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13568"/>
              </p:ext>
            </p:extLst>
          </p:nvPr>
        </p:nvGraphicFramePr>
        <p:xfrm>
          <a:off x="467544" y="764704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9"/>
              <p:cNvSpPr txBox="1"/>
              <p:nvPr/>
            </p:nvSpPr>
            <p:spPr>
              <a:xfrm>
                <a:off x="611560" y="2817381"/>
                <a:ext cx="1688720" cy="807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i="1">
                                  <a:latin typeface="Cambria Math"/>
                                </a:rPr>
                                <m:t>73,4</m:t>
                              </m:r>
                            </m:e>
                            <m:sup>
                              <m:r>
                                <a:rPr lang="pt-PT" sz="22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i="1">
                                  <a:latin typeface="Cambria Math"/>
                                </a:rPr>
                                <m:t>8,23</m:t>
                              </m:r>
                            </m:e>
                            <m:sup>
                              <m:r>
                                <a:rPr lang="pt-PT" sz="22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0" name="CaixaDeTexto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2817381"/>
                <a:ext cx="1688720" cy="80746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/>
              <p:cNvSpPr txBox="1"/>
              <p:nvPr/>
            </p:nvSpPr>
            <p:spPr>
              <a:xfrm>
                <a:off x="1734888" y="2860002"/>
                <a:ext cx="3059168" cy="7641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i="1">
                              <a:latin typeface="Cambria Math"/>
                            </a:rPr>
                            <m:t>73,4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200" i="1">
                              <a:latin typeface="Cambria Math"/>
                            </a:rPr>
                            <m:t>73,4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200" i="1">
                              <a:latin typeface="Cambria Math"/>
                            </a:rPr>
                            <m:t>73,4</m:t>
                          </m:r>
                        </m:num>
                        <m:den>
                          <m:r>
                            <a:rPr lang="pt-PT" sz="2200" i="1">
                              <a:latin typeface="Cambria Math"/>
                            </a:rPr>
                            <m:t>8,23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200" i="1">
                              <a:latin typeface="Cambria Math"/>
                            </a:rPr>
                            <m:t>8,23</m:t>
                          </m:r>
                          <m:r>
                            <a:rPr lang="pt-PT" sz="2200" b="0" i="1" smtClean="0">
                              <a:latin typeface="Cambria Math"/>
                              <a:ea typeface="Cambria Math"/>
                            </a:rPr>
                            <m:t>×</m:t>
                          </m:r>
                          <m:r>
                            <a:rPr lang="pt-PT" sz="2200" i="1">
                              <a:latin typeface="Cambria Math"/>
                            </a:rPr>
                            <m:t>8,23</m:t>
                          </m:r>
                        </m:den>
                      </m:f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1" name="CaixaDeTexto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4888" y="2860002"/>
                <a:ext cx="3059168" cy="764184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/>
              <p:cNvSpPr txBox="1"/>
              <p:nvPr/>
            </p:nvSpPr>
            <p:spPr>
              <a:xfrm>
                <a:off x="4288006" y="2862693"/>
                <a:ext cx="3044093" cy="7641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i="1">
                              <a:latin typeface="Cambria Math"/>
                            </a:rPr>
                            <m:t>73,4</m:t>
                          </m:r>
                        </m:num>
                        <m:den>
                          <m:r>
                            <a:rPr lang="pt-PT" sz="2200" i="1">
                              <a:latin typeface="Cambria Math"/>
                            </a:rPr>
                            <m:t>8,23</m:t>
                          </m:r>
                        </m:den>
                      </m:f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i="1">
                              <a:latin typeface="Cambria Math"/>
                            </a:rPr>
                            <m:t>73,4</m:t>
                          </m:r>
                        </m:num>
                        <m:den>
                          <m:r>
                            <a:rPr lang="pt-PT" sz="2200" i="1">
                              <a:latin typeface="Cambria Math"/>
                            </a:rPr>
                            <m:t>8,23</m:t>
                          </m:r>
                        </m:den>
                      </m:f>
                      <m:r>
                        <a:rPr lang="pt-PT" sz="2200" i="1" smtClean="0">
                          <a:latin typeface="Cambria Math"/>
                          <a:ea typeface="Cambria Math"/>
                        </a:rPr>
                        <m:t>×</m:t>
                      </m:r>
                      <m:f>
                        <m:f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PT" sz="2200" i="1">
                              <a:latin typeface="Cambria Math"/>
                            </a:rPr>
                            <m:t>73,4</m:t>
                          </m:r>
                        </m:num>
                        <m:den>
                          <m:r>
                            <a:rPr lang="pt-PT" sz="2200" i="1">
                              <a:latin typeface="Cambria Math"/>
                            </a:rPr>
                            <m:t>8,23</m:t>
                          </m:r>
                        </m:den>
                      </m:f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2" name="CaixaDeTexto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8006" y="2862693"/>
                <a:ext cx="3044093" cy="76418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/>
              <p:cNvSpPr txBox="1"/>
              <p:nvPr/>
            </p:nvSpPr>
            <p:spPr>
              <a:xfrm>
                <a:off x="7015633" y="2767157"/>
                <a:ext cx="1444799" cy="919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i="1">
                                      <a:latin typeface="Cambria Math"/>
                                    </a:rPr>
                                    <m:t>73,4</m:t>
                                  </m:r>
                                </m:num>
                                <m:den>
                                  <m:r>
                                    <a:rPr lang="pt-PT" sz="2200" i="1">
                                      <a:latin typeface="Cambria Math"/>
                                    </a:rPr>
                                    <m:t>8,23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3" name="CaixaDeTexto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5633" y="2767157"/>
                <a:ext cx="1444799" cy="9199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aixaDeTexto 14"/>
          <p:cNvSpPr txBox="1"/>
          <p:nvPr/>
        </p:nvSpPr>
        <p:spPr>
          <a:xfrm>
            <a:off x="519288" y="1515410"/>
            <a:ext cx="4320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b="1" dirty="0">
                <a:solidFill>
                  <a:srgbClr val="C00000"/>
                </a:solidFill>
              </a:rPr>
              <a:t>2.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/>
              <p:cNvSpPr txBox="1"/>
              <p:nvPr/>
            </p:nvSpPr>
            <p:spPr>
              <a:xfrm>
                <a:off x="822468" y="1340768"/>
                <a:ext cx="1186960" cy="807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0" i="1" smtClean="0">
                                  <a:latin typeface="Cambria Math"/>
                                </a:rPr>
                                <m:t>73,4</m:t>
                              </m:r>
                            </m:e>
                            <m:sup>
                              <m:r>
                                <a:rPr lang="pt-PT" sz="22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PT" sz="2200" b="0" i="1" smtClean="0">
                                  <a:latin typeface="Cambria Math"/>
                                </a:rPr>
                                <m:t>8,23</m:t>
                              </m:r>
                            </m:e>
                            <m:sup>
                              <m:r>
                                <a:rPr lang="pt-PT" sz="22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6" name="CaixaDeTexto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468" y="1340768"/>
                <a:ext cx="1186960" cy="80746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18" name="Rectângulo 17"/>
          <p:cNvSpPr/>
          <p:nvPr/>
        </p:nvSpPr>
        <p:spPr>
          <a:xfrm>
            <a:off x="1937886" y="1289851"/>
            <a:ext cx="1326585" cy="105676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19" name="Grupo 18"/>
          <p:cNvGrpSpPr/>
          <p:nvPr/>
        </p:nvGrpSpPr>
        <p:grpSpPr>
          <a:xfrm>
            <a:off x="899592" y="2564904"/>
            <a:ext cx="592922" cy="2304256"/>
            <a:chOff x="4442216" y="2160827"/>
            <a:chExt cx="592922" cy="4096987"/>
          </a:xfrm>
        </p:grpSpPr>
        <p:cxnSp>
          <p:nvCxnSpPr>
            <p:cNvPr id="20" name="Conexão recta 19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xão recta 20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xão recta 21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/>
              <p:cNvSpPr txBox="1"/>
              <p:nvPr/>
            </p:nvSpPr>
            <p:spPr>
              <a:xfrm>
                <a:off x="1431277" y="3733204"/>
                <a:ext cx="1931445" cy="919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=</m:t>
                          </m:r>
                          <m:d>
                            <m:d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i="1">
                                      <a:latin typeface="Cambria Math"/>
                                    </a:rPr>
                                    <m:t>734</m:t>
                                  </m:r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0</m:t>
                                  </m:r>
                                </m:num>
                                <m:den>
                                  <m:r>
                                    <a:rPr lang="pt-PT" sz="2200" i="1">
                                      <a:latin typeface="Cambria Math"/>
                                    </a:rPr>
                                    <m:t>823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3" name="CaixaDeTexto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1277" y="3733204"/>
                <a:ext cx="1931445" cy="919932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1918819" y="1253153"/>
                <a:ext cx="1429045" cy="9951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400" i="1">
                                      <a:latin typeface="Cambria Math"/>
                                    </a:rPr>
                                    <m:t>7340</m:t>
                                  </m:r>
                                </m:num>
                                <m:den>
                                  <m:r>
                                    <a:rPr lang="pt-PT" sz="2400" i="1">
                                      <a:latin typeface="Cambria Math"/>
                                    </a:rPr>
                                    <m:t>823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400" i="1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PT" sz="2400" dirty="0"/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8819" y="1253153"/>
                <a:ext cx="1429045" cy="99514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714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5" grpId="0"/>
      <p:bldP spid="16" grpId="0"/>
      <p:bldP spid="18" grpId="0" animBg="1"/>
      <p:bldP spid="23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5809401" cy="830997"/>
          </a:xfrm>
        </p:spPr>
        <p:txBody>
          <a:bodyPr/>
          <a:lstStyle/>
          <a:p>
            <a:r>
              <a:rPr lang="pt-PT" dirty="0"/>
              <a:t>Divisão de Potências. Regras Operatórias</a:t>
            </a:r>
          </a:p>
        </p:txBody>
      </p:sp>
      <p:grpSp>
        <p:nvGrpSpPr>
          <p:cNvPr id="29" name="Grupo 28"/>
          <p:cNvGrpSpPr/>
          <p:nvPr/>
        </p:nvGrpSpPr>
        <p:grpSpPr>
          <a:xfrm>
            <a:off x="696834" y="1581240"/>
            <a:ext cx="7632848" cy="3215911"/>
            <a:chOff x="711143" y="4275646"/>
            <a:chExt cx="7632848" cy="3215911"/>
          </a:xfrm>
        </p:grpSpPr>
        <p:grpSp>
          <p:nvGrpSpPr>
            <p:cNvPr id="30" name="Grupo 29"/>
            <p:cNvGrpSpPr/>
            <p:nvPr/>
          </p:nvGrpSpPr>
          <p:grpSpPr>
            <a:xfrm>
              <a:off x="711143" y="4726374"/>
              <a:ext cx="7632848" cy="2765183"/>
              <a:chOff x="711143" y="4726374"/>
              <a:chExt cx="7632848" cy="2765183"/>
            </a:xfrm>
          </p:grpSpPr>
          <p:sp>
            <p:nvSpPr>
              <p:cNvPr id="33" name="Rectângulo arredondado 32"/>
              <p:cNvSpPr/>
              <p:nvPr/>
            </p:nvSpPr>
            <p:spPr>
              <a:xfrm>
                <a:off x="711143" y="4726374"/>
                <a:ext cx="7632848" cy="2765183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just"/>
                <a:endParaRPr lang="pt-PT" sz="2400" dirty="0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4" name="CaixaDeTexto 33"/>
                  <p:cNvSpPr txBox="1"/>
                  <p:nvPr/>
                </p:nvSpPr>
                <p:spPr>
                  <a:xfrm>
                    <a:off x="738862" y="4893608"/>
                    <a:ext cx="7605129" cy="246221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just"/>
                    <a:r>
                      <a:rPr lang="pt-PT" sz="2200" dirty="0"/>
                      <a:t>O </a:t>
                    </a:r>
                    <a:r>
                      <a:rPr lang="pt-PT" sz="2200" b="1" dirty="0">
                        <a:solidFill>
                          <a:srgbClr val="C00000"/>
                        </a:solidFill>
                      </a:rPr>
                      <a:t>quociente de duas potência como o mesmo expoente </a:t>
                    </a:r>
                    <a:r>
                      <a:rPr lang="pt-PT" sz="2200" dirty="0"/>
                      <a:t>(sendo a base do divisor não nula) é igual a uma potência com o mesmo expoente e cuja base é igual ao quociente das bases, </a:t>
                    </a:r>
                  </a:p>
                  <a:p>
                    <a:pPr algn="just"/>
                    <a:endParaRPr lang="pt-PT" sz="2200" dirty="0"/>
                  </a:p>
                  <a:p>
                    <a:pPr algn="just"/>
                    <a:endParaRPr lang="pt-PT" sz="2200" dirty="0"/>
                  </a:p>
                  <a:p>
                    <a14:m>
                      <m:oMath xmlns:m="http://schemas.openxmlformats.org/officeDocument/2006/math">
                        <m:r>
                          <a:rPr lang="pt-PT" sz="2200" b="1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𝒂</m:t>
                        </m:r>
                      </m:oMath>
                    </a14:m>
                    <a:r>
                      <a:rPr lang="pt-PT" sz="2200" dirty="0"/>
                      <a:t> é um número racional, </a:t>
                    </a:r>
                    <a14:m>
                      <m:oMath xmlns:m="http://schemas.openxmlformats.org/officeDocument/2006/math">
                        <m:r>
                          <a:rPr lang="pt-PT" sz="2200" b="1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/>
                            <a:ea typeface="Cambria Math"/>
                          </a:rPr>
                          <m:t>𝒃</m:t>
                        </m:r>
                      </m:oMath>
                    </a14:m>
                    <a:r>
                      <a:rPr lang="pt-PT" sz="2200" dirty="0"/>
                      <a:t> é um número racional não nulo e </a:t>
                    </a:r>
                    <a14:m>
                      <m:oMath xmlns:m="http://schemas.openxmlformats.org/officeDocument/2006/math">
                        <m:r>
                          <a:rPr lang="pt-PT" sz="2200" b="1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𝒏</m:t>
                        </m:r>
                      </m:oMath>
                    </a14:m>
                    <a:r>
                      <a:rPr lang="pt-PT" sz="2200" dirty="0"/>
                      <a:t> é um número natural.</a:t>
                    </a:r>
                  </a:p>
                </p:txBody>
              </p:sp>
            </mc:Choice>
            <mc:Fallback xmlns="">
              <p:sp>
                <p:nvSpPr>
                  <p:cNvPr id="34" name="CaixaDeTexto 3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38862" y="4893608"/>
                    <a:ext cx="7605129" cy="2462213"/>
                  </a:xfrm>
                  <a:prstGeom prst="rect">
                    <a:avLst/>
                  </a:prstGeom>
                  <a:blipFill rotWithShape="1">
                    <a:blip r:embed="rId2"/>
                    <a:stretch>
                      <a:fillRect l="-1043" t="-1485" r="-1123" b="-3960"/>
                    </a:stretch>
                  </a:blipFill>
                </p:spPr>
                <p:txBody>
                  <a:bodyPr/>
                  <a:lstStyle/>
                  <a:p>
                    <a:r>
                      <a:rPr lang="pt-PT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CaixaDeTexto 30"/>
                <p:cNvSpPr txBox="1"/>
                <p:nvPr/>
              </p:nvSpPr>
              <p:spPr>
                <a:xfrm>
                  <a:off x="3442189" y="5941709"/>
                  <a:ext cx="3088336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pt-PT" sz="22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PT" sz="2200" b="1" i="1">
                                <a:solidFill>
                                  <a:schemeClr val="accent5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𝒂</m:t>
                            </m:r>
                          </m:e>
                          <m:sup>
                            <m:r>
                              <a:rPr lang="pt-PT" sz="2200" b="1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𝒏</m:t>
                            </m:r>
                          </m:sup>
                        </m:sSup>
                        <m:r>
                          <a:rPr lang="pt-PT" sz="2200" b="1" i="1" smtClean="0">
                            <a:latin typeface="Cambria Math"/>
                            <a:ea typeface="Cambria Math"/>
                          </a:rPr>
                          <m:t>:</m:t>
                        </m:r>
                        <m:sSup>
                          <m:sSupPr>
                            <m:ctrlPr>
                              <a:rPr lang="pt-PT" sz="2200" b="1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pt-PT" sz="2200" b="1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/>
                                <a:ea typeface="Cambria Math"/>
                              </a:rPr>
                              <m:t>𝒃</m:t>
                            </m:r>
                          </m:e>
                          <m:sup>
                            <m:r>
                              <a:rPr lang="pt-PT" sz="2200" b="1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𝒏</m:t>
                            </m:r>
                          </m:sup>
                        </m:sSup>
                        <m:r>
                          <a:rPr lang="pt-PT" sz="2200" b="1" i="1">
                            <a:latin typeface="Cambria Math"/>
                            <a:ea typeface="Cambria Math"/>
                          </a:rPr>
                          <m:t>=</m:t>
                        </m:r>
                        <m:sSup>
                          <m:sSupPr>
                            <m:ctrlPr>
                              <a:rPr lang="pt-PT" sz="2200" b="1" i="1">
                                <a:latin typeface="Cambria Math" panose="02040503050406030204" pitchFamily="18" charset="0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200" b="1" i="1">
                                    <a:latin typeface="Cambria Math" panose="02040503050406030204" pitchFamily="18" charset="0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pt-PT" sz="2200" b="1" i="1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</a:rPr>
                                  <m:t>𝒂</m:t>
                                </m:r>
                                <m:r>
                                  <a:rPr lang="pt-PT" sz="2200" b="1" i="1" smtClean="0">
                                    <a:solidFill>
                                      <a:schemeClr val="accent5">
                                        <a:lumMod val="50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  <m:t>:</m:t>
                                </m:r>
                                <m:r>
                                  <a:rPr lang="pt-PT" sz="2200" b="1" i="1">
                                    <a:solidFill>
                                      <a:schemeClr val="accent6">
                                        <a:lumMod val="75000"/>
                                      </a:schemeClr>
                                    </a:solidFill>
                                    <a:latin typeface="Cambria Math"/>
                                    <a:ea typeface="Cambria Math"/>
                                  </a:rPr>
                                  <m:t>𝒃</m:t>
                                </m:r>
                              </m:e>
                            </m:d>
                          </m:e>
                          <m:sup>
                            <m:r>
                              <a:rPr lang="pt-PT" sz="2200" b="1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𝒏</m:t>
                            </m:r>
                          </m:sup>
                        </m:sSup>
                        <m:r>
                          <a:rPr lang="pt-PT" sz="2200" b="1">
                            <a:latin typeface="Cambria Math"/>
                            <a:ea typeface="Cambria Math"/>
                          </a:rPr>
                          <m:t>, </m:t>
                        </m:r>
                      </m:oMath>
                    </m:oMathPara>
                  </a14:m>
                  <a:endParaRPr lang="pt-PT" sz="2200" b="1" dirty="0">
                    <a:ea typeface="Cambria Math"/>
                  </a:endParaRPr>
                </a:p>
              </p:txBody>
            </p:sp>
          </mc:Choice>
          <mc:Fallback xmlns="">
            <p:sp>
              <p:nvSpPr>
                <p:cNvPr id="31" name="CaixaDeTexto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42189" y="5941709"/>
                  <a:ext cx="3088336" cy="430887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32" name="Picture 2" descr="C:\Users\Susana\Desktop\Areal\icone_certo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906" y="4275646"/>
              <a:ext cx="864096" cy="7812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CaixaDeTexto 8"/>
          <p:cNvSpPr txBox="1"/>
          <p:nvPr/>
        </p:nvSpPr>
        <p:spPr>
          <a:xfrm>
            <a:off x="467544" y="692696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solidFill>
                  <a:schemeClr val="accent5">
                    <a:lumMod val="50000"/>
                  </a:schemeClr>
                </a:solidFill>
              </a:rPr>
              <a:t>Quociente de potências com o mesmo expoente</a:t>
            </a:r>
          </a:p>
        </p:txBody>
      </p:sp>
      <p:sp>
        <p:nvSpPr>
          <p:cNvPr id="11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106018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5470621" cy="830997"/>
          </a:xfrm>
        </p:spPr>
        <p:txBody>
          <a:bodyPr/>
          <a:lstStyle/>
          <a:p>
            <a:r>
              <a:rPr lang="pt-PT" dirty="0"/>
              <a:t>Divisão de Potências. Regras Operatórias</a:t>
            </a:r>
          </a:p>
        </p:txBody>
      </p:sp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890269"/>
              </p:ext>
            </p:extLst>
          </p:nvPr>
        </p:nvGraphicFramePr>
        <p:xfrm>
          <a:off x="500679" y="710207"/>
          <a:ext cx="7978210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8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dirty="0">
                          <a:solidFill>
                            <a:srgbClr val="C00000"/>
                          </a:solidFill>
                        </a:rPr>
                        <a:t>EXEMPLO: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/>
              <p:cNvSpPr txBox="1"/>
              <p:nvPr/>
            </p:nvSpPr>
            <p:spPr>
              <a:xfrm>
                <a:off x="2649044" y="1579189"/>
                <a:ext cx="3168352" cy="91993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12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  <a:ea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12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9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3" name="CaixaDeTexto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9044" y="1579189"/>
                <a:ext cx="3168352" cy="91993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aixaDeTexto 3"/>
          <p:cNvSpPr txBox="1"/>
          <p:nvPr/>
        </p:nvSpPr>
        <p:spPr>
          <a:xfrm>
            <a:off x="480623" y="1179063"/>
            <a:ext cx="47668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Calcula 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44998" y="2531551"/>
            <a:ext cx="84393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/>
              <a:t>e escreve o resultado sob a forma de potência.</a:t>
            </a:r>
          </a:p>
        </p:txBody>
      </p:sp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0633070"/>
              </p:ext>
            </p:extLst>
          </p:nvPr>
        </p:nvGraphicFramePr>
        <p:xfrm>
          <a:off x="522694" y="3253000"/>
          <a:ext cx="7920788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20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PT" sz="2200" b="1" dirty="0">
                          <a:solidFill>
                            <a:srgbClr val="C00000"/>
                          </a:solidFill>
                        </a:rPr>
                        <a:t>Resolução:</a:t>
                      </a:r>
                      <a:endParaRPr lang="pt-PT" sz="2200" b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/>
              <p:cNvSpPr txBox="1"/>
              <p:nvPr/>
            </p:nvSpPr>
            <p:spPr>
              <a:xfrm>
                <a:off x="592811" y="4154431"/>
                <a:ext cx="3168352" cy="919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2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12</m:t>
                          </m:r>
                        </m:sup>
                      </m:sSup>
                      <m:r>
                        <a:rPr lang="pt-PT" sz="2200" i="1">
                          <a:latin typeface="Cambria Math"/>
                          <a:ea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1</m:t>
                          </m:r>
                          <m:r>
                            <a:rPr lang="pt-PT" sz="22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2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9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7" name="CaixaDeTexto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811" y="4154431"/>
                <a:ext cx="3168352" cy="9199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/>
              <p:cNvSpPr txBox="1"/>
              <p:nvPr/>
            </p:nvSpPr>
            <p:spPr>
              <a:xfrm>
                <a:off x="2958455" y="4150136"/>
                <a:ext cx="2040422" cy="9247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pt-PT" sz="2200" b="0" i="1" smtClean="0">
                                  <a:latin typeface="Cambria Math"/>
                                </a:rPr>
                                <m:t>:</m:t>
                              </m:r>
                              <m:f>
                                <m:f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12</m:t>
                          </m:r>
                        </m:sup>
                      </m:sSup>
                      <m:r>
                        <a:rPr lang="pt-PT" sz="22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9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2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9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8455" y="4150136"/>
                <a:ext cx="2040422" cy="92474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/>
              <p:cNvSpPr txBox="1"/>
              <p:nvPr/>
            </p:nvSpPr>
            <p:spPr>
              <a:xfrm>
                <a:off x="4803493" y="4149080"/>
                <a:ext cx="2139600" cy="9247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pt-PT" sz="2200" i="1" smtClean="0">
                                  <a:latin typeface="Cambria Math"/>
                                  <a:ea typeface="Cambria Math"/>
                                </a:rPr>
                                <m:t>×</m:t>
                              </m:r>
                              <m:f>
                                <m:f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6</m:t>
                                  </m:r>
                                </m:num>
                                <m:den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1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12</m:t>
                          </m:r>
                        </m:sup>
                      </m:sSup>
                      <m:r>
                        <a:rPr lang="pt-PT" sz="22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9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2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9" name="CaixaDeTexto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3493" y="4149080"/>
                <a:ext cx="2139600" cy="92474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/>
              <p:cNvSpPr txBox="1"/>
              <p:nvPr/>
            </p:nvSpPr>
            <p:spPr>
              <a:xfrm>
                <a:off x="6812312" y="4149080"/>
                <a:ext cx="2080168" cy="9247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6</m:t>
                                  </m:r>
                                </m:num>
                                <m:den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12</m:t>
                          </m:r>
                        </m:sup>
                      </m:sSup>
                      <m:r>
                        <a:rPr lang="pt-PT" sz="22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i="1">
                              <a:latin typeface="Cambria Math"/>
                            </a:rPr>
                            <m:t>9</m:t>
                          </m:r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2" name="CaixaDeTexto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2312" y="4149080"/>
                <a:ext cx="2080168" cy="92474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aixaDeTexto 17"/>
              <p:cNvSpPr txBox="1"/>
              <p:nvPr/>
            </p:nvSpPr>
            <p:spPr>
              <a:xfrm>
                <a:off x="2720180" y="5374377"/>
                <a:ext cx="2080168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=3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12</m:t>
                          </m:r>
                        </m:sup>
                      </m:sSup>
                      <m:r>
                        <a:rPr lang="pt-PT" sz="22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3</m:t>
                                  </m:r>
                                </m:e>
                                <m:sup>
                                  <m:r>
                                    <a:rPr lang="pt-PT" sz="22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200" i="1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18" name="CaixaDeTexto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0180" y="5374377"/>
                <a:ext cx="2080168" cy="43088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aixaDeTexto 19"/>
              <p:cNvSpPr txBox="1"/>
              <p:nvPr/>
            </p:nvSpPr>
            <p:spPr>
              <a:xfrm>
                <a:off x="4571884" y="5374377"/>
                <a:ext cx="141924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12</m:t>
                          </m:r>
                        </m:sup>
                      </m:sSup>
                      <m:r>
                        <a:rPr lang="pt-PT" sz="2200" i="1">
                          <a:latin typeface="Cambria Math"/>
                        </a:rPr>
                        <m:t>:</m:t>
                      </m:r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8</m:t>
                          </m:r>
                        </m:sup>
                      </m:sSup>
                      <m:r>
                        <a:rPr lang="pt-PT" sz="22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0" name="CaixaDeTexto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884" y="5374377"/>
                <a:ext cx="1419241" cy="430887"/>
              </a:xfrm>
              <a:prstGeom prst="rect">
                <a:avLst/>
              </a:prstGeom>
              <a:blipFill rotWithShape="1">
                <a:blip r:embed="rId8"/>
                <a:stretch>
                  <a:fillRect l="-42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/>
              <p:cNvSpPr txBox="1"/>
              <p:nvPr/>
            </p:nvSpPr>
            <p:spPr>
              <a:xfrm>
                <a:off x="5773622" y="5370187"/>
                <a:ext cx="141924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PT" sz="2200" b="0" i="1" smtClean="0">
                              <a:latin typeface="Cambria Math"/>
                            </a:rPr>
                            <m:t>3</m:t>
                          </m:r>
                        </m:e>
                        <m:sup>
                          <m:r>
                            <a:rPr lang="pt-PT" sz="22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PT" sz="2200" dirty="0"/>
              </a:p>
            </p:txBody>
          </p:sp>
        </mc:Choice>
        <mc:Fallback xmlns="">
          <p:sp>
            <p:nvSpPr>
              <p:cNvPr id="21" name="CaixaDeTexto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3622" y="5370187"/>
                <a:ext cx="1419241" cy="43088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grpSp>
        <p:nvGrpSpPr>
          <p:cNvPr id="23" name="Grupo 22"/>
          <p:cNvGrpSpPr/>
          <p:nvPr/>
        </p:nvGrpSpPr>
        <p:grpSpPr>
          <a:xfrm>
            <a:off x="522694" y="3964682"/>
            <a:ext cx="592922" cy="2056606"/>
            <a:chOff x="4442216" y="2160827"/>
            <a:chExt cx="592922" cy="4096987"/>
          </a:xfrm>
        </p:grpSpPr>
        <p:cxnSp>
          <p:nvCxnSpPr>
            <p:cNvPr id="24" name="Conexão recta 23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xão recta 24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xão recta 25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2658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17" grpId="0"/>
      <p:bldP spid="9" grpId="0"/>
      <p:bldP spid="19" grpId="0"/>
      <p:bldP spid="22" grpId="0"/>
      <p:bldP spid="18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5470621" cy="830997"/>
          </a:xfrm>
        </p:spPr>
        <p:txBody>
          <a:bodyPr/>
          <a:lstStyle/>
          <a:p>
            <a:r>
              <a:rPr lang="pt-PT" dirty="0"/>
              <a:t>Divisão de Potências. Regras Operatórias</a:t>
            </a:r>
          </a:p>
        </p:txBody>
      </p:sp>
      <p:sp>
        <p:nvSpPr>
          <p:cNvPr id="1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  <p:sp>
        <p:nvSpPr>
          <p:cNvPr id="2" name="Rectângulo 1"/>
          <p:cNvSpPr/>
          <p:nvPr/>
        </p:nvSpPr>
        <p:spPr>
          <a:xfrm>
            <a:off x="467544" y="2276872"/>
            <a:ext cx="8278905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/>
              <a:t>Para </a:t>
            </a:r>
            <a:r>
              <a:rPr lang="pt-PT" sz="2400" b="1" dirty="0">
                <a:solidFill>
                  <a:srgbClr val="002060"/>
                </a:solidFill>
              </a:rPr>
              <a:t>multiplicar</a:t>
            </a:r>
            <a:r>
              <a:rPr lang="pt-PT" sz="2400" dirty="0"/>
              <a:t> </a:t>
            </a:r>
            <a:r>
              <a:rPr lang="pt-PT" sz="2400" b="1" dirty="0">
                <a:solidFill>
                  <a:srgbClr val="002060"/>
                </a:solidFill>
              </a:rPr>
              <a:t>ou</a:t>
            </a:r>
            <a:r>
              <a:rPr lang="pt-PT" sz="2400" dirty="0"/>
              <a:t> </a:t>
            </a:r>
            <a:r>
              <a:rPr lang="pt-PT" sz="2400" b="1" dirty="0">
                <a:solidFill>
                  <a:srgbClr val="002060"/>
                </a:solidFill>
              </a:rPr>
              <a:t>dividir potências com bases e expoentes diferentes</a:t>
            </a:r>
            <a:r>
              <a:rPr lang="pt-PT" sz="2400" dirty="0"/>
              <a:t>, ou para </a:t>
            </a:r>
            <a:r>
              <a:rPr lang="pt-PT" sz="2400" dirty="0" err="1"/>
              <a:t>efetuar</a:t>
            </a:r>
            <a:r>
              <a:rPr lang="pt-PT" sz="2400" dirty="0"/>
              <a:t> </a:t>
            </a:r>
            <a:r>
              <a:rPr lang="pt-PT" sz="2400" b="1" dirty="0">
                <a:solidFill>
                  <a:srgbClr val="002060"/>
                </a:solidFill>
              </a:rPr>
              <a:t>adições</a:t>
            </a:r>
            <a:r>
              <a:rPr lang="pt-PT" sz="2400" dirty="0"/>
              <a:t> </a:t>
            </a:r>
            <a:r>
              <a:rPr lang="pt-PT" sz="2400" b="1" dirty="0">
                <a:solidFill>
                  <a:srgbClr val="002060"/>
                </a:solidFill>
              </a:rPr>
              <a:t>e </a:t>
            </a:r>
            <a:r>
              <a:rPr lang="pt-PT" sz="2400" b="1" dirty="0" err="1">
                <a:solidFill>
                  <a:srgbClr val="002060"/>
                </a:solidFill>
              </a:rPr>
              <a:t>subtrações</a:t>
            </a:r>
            <a:r>
              <a:rPr lang="pt-PT" sz="2400" b="1" dirty="0">
                <a:solidFill>
                  <a:srgbClr val="002060"/>
                </a:solidFill>
              </a:rPr>
              <a:t> com potências não</a:t>
            </a:r>
            <a:r>
              <a:rPr lang="pt-PT" sz="2400" dirty="0"/>
              <a:t> há regras. </a:t>
            </a:r>
          </a:p>
          <a:p>
            <a:pPr algn="just"/>
            <a:endParaRPr lang="pt-PT" sz="500" dirty="0"/>
          </a:p>
          <a:p>
            <a:pPr algn="just"/>
            <a:r>
              <a:rPr lang="pt-PT" sz="2400" dirty="0"/>
              <a:t>Calcula-se o valor de cada potência e, em seguida, </a:t>
            </a:r>
            <a:r>
              <a:rPr lang="pt-PT" sz="2400" dirty="0" err="1"/>
              <a:t>efetuam-se</a:t>
            </a:r>
            <a:r>
              <a:rPr lang="pt-PT" sz="2400" dirty="0"/>
              <a:t> as operações indicadas.</a:t>
            </a:r>
          </a:p>
        </p:txBody>
      </p:sp>
    </p:spTree>
    <p:extLst>
      <p:ext uri="{BB962C8B-B14F-4D97-AF65-F5344CB8AC3E}">
        <p14:creationId xmlns:p14="http://schemas.microsoft.com/office/powerpoint/2010/main" val="378455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3213</TotalTime>
  <Words>617</Words>
  <Application>Microsoft Office PowerPoint</Application>
  <PresentationFormat>On-screen Show (4:3)</PresentationFormat>
  <Paragraphs>168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 Math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Angela maia</dc:creator>
  <cp:lastModifiedBy>Ângela Maia</cp:lastModifiedBy>
  <cp:revision>280</cp:revision>
  <dcterms:created xsi:type="dcterms:W3CDTF">2016-09-17T09:49:10Z</dcterms:created>
  <dcterms:modified xsi:type="dcterms:W3CDTF">2017-06-13T09:10:11Z</dcterms:modified>
</cp:coreProperties>
</file>