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91" r:id="rId2"/>
    <p:sldId id="297" r:id="rId3"/>
    <p:sldId id="298" r:id="rId4"/>
    <p:sldId id="299" r:id="rId5"/>
    <p:sldId id="300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4E5"/>
    <a:srgbClr val="006666"/>
    <a:srgbClr val="6CA7AB"/>
    <a:srgbClr val="FFD5D5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13-06-2017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8" y="2107870"/>
            <a:ext cx="4095499" cy="1081767"/>
          </a:xfrm>
        </p:spPr>
        <p:txBody>
          <a:bodyPr/>
          <a:lstStyle/>
          <a:p>
            <a:r>
              <a:rPr lang="pt-PT" sz="2400" i="1" dirty="0"/>
              <a:t>Novo MSI6</a:t>
            </a:r>
          </a:p>
          <a:p>
            <a:r>
              <a:rPr lang="pt-PT" sz="2400" dirty="0"/>
              <a:t>Potências de expoente natural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23528" y="3212976"/>
            <a:ext cx="4006489" cy="397032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67543" y="583512"/>
            <a:ext cx="8064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Expressões numéricas</a:t>
            </a: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dirty="0"/>
              <a:t>Para calcular o valor de uma expressão numérica, temos de ter em conta a prioridade das operações.</a:t>
            </a:r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Observemos o exemplo seguinte.</a:t>
            </a:r>
          </a:p>
          <a:p>
            <a:pPr algn="just"/>
            <a:r>
              <a:rPr lang="pt-PT" sz="24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445285" y="2599448"/>
                <a:ext cx="3334627" cy="922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−</m:t>
                      </m:r>
                      <m:d>
                        <m:d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1−</m:t>
                          </m:r>
                          <m:f>
                            <m:f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4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4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×9=</m:t>
                      </m:r>
                    </m:oMath>
                  </m:oMathPara>
                </a14:m>
                <a:endParaRPr lang="pt-PT" sz="2400" b="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285" y="2599448"/>
                <a:ext cx="3334627" cy="92217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ixaDeTexto 8"/>
          <p:cNvSpPr txBox="1"/>
          <p:nvPr/>
        </p:nvSpPr>
        <p:spPr>
          <a:xfrm>
            <a:off x="4082340" y="3044533"/>
            <a:ext cx="4544888" cy="132343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sz="2000" dirty="0"/>
              <a:t>Numa expressão numérica com </a:t>
            </a:r>
            <a:r>
              <a:rPr lang="pt-PT" sz="2000" b="1" dirty="0">
                <a:solidFill>
                  <a:srgbClr val="C00000"/>
                </a:solidFill>
              </a:rPr>
              <a:t>parênteses</a:t>
            </a:r>
            <a:r>
              <a:rPr lang="pt-PT" sz="2000" dirty="0"/>
              <a:t>, o cálculo dentro de </a:t>
            </a:r>
            <a:r>
              <a:rPr lang="pt-PT" sz="2000" b="1" dirty="0">
                <a:solidFill>
                  <a:srgbClr val="C00000"/>
                </a:solidFill>
              </a:rPr>
              <a:t>parênteses</a:t>
            </a:r>
            <a:r>
              <a:rPr lang="pt-PT" sz="2000" dirty="0"/>
              <a:t> deve ser </a:t>
            </a:r>
            <a:r>
              <a:rPr lang="pt-PT" sz="2000" dirty="0" err="1"/>
              <a:t>efetuado</a:t>
            </a:r>
            <a:r>
              <a:rPr lang="pt-PT" sz="2000" dirty="0"/>
              <a:t> em primeiro lugar.</a:t>
            </a:r>
          </a:p>
        </p:txBody>
      </p:sp>
      <p:grpSp>
        <p:nvGrpSpPr>
          <p:cNvPr id="11" name="Grupo 10"/>
          <p:cNvGrpSpPr/>
          <p:nvPr/>
        </p:nvGrpSpPr>
        <p:grpSpPr>
          <a:xfrm>
            <a:off x="3585272" y="3051330"/>
            <a:ext cx="391883" cy="1332000"/>
            <a:chOff x="3990109" y="2027731"/>
            <a:chExt cx="391883" cy="497290"/>
          </a:xfrm>
        </p:grpSpPr>
        <p:cxnSp>
          <p:nvCxnSpPr>
            <p:cNvPr id="12" name="Conexão recta 11"/>
            <p:cNvCxnSpPr/>
            <p:nvPr/>
          </p:nvCxnSpPr>
          <p:spPr>
            <a:xfrm flipV="1">
              <a:off x="4085106" y="2027731"/>
              <a:ext cx="288000" cy="1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381992" y="2027732"/>
              <a:ext cx="0" cy="497289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xão recta unidireccional 13"/>
            <p:cNvCxnSpPr/>
            <p:nvPr/>
          </p:nvCxnSpPr>
          <p:spPr>
            <a:xfrm flipH="1">
              <a:off x="3990109" y="2525021"/>
              <a:ext cx="391883" cy="0"/>
            </a:xfrm>
            <a:prstGeom prst="straightConnector1">
              <a:avLst/>
            </a:prstGeom>
            <a:ln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455593" y="3890120"/>
                <a:ext cx="2700000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=5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×9=</m:t>
                      </m:r>
                    </m:oMath>
                  </m:oMathPara>
                </a14:m>
                <a:endParaRPr lang="pt-PT" sz="2400" b="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93" y="3890120"/>
                <a:ext cx="2700000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ixaDeTexto 15"/>
          <p:cNvSpPr txBox="1"/>
          <p:nvPr/>
        </p:nvSpPr>
        <p:spPr>
          <a:xfrm>
            <a:off x="4082341" y="4491472"/>
            <a:ext cx="4544888" cy="101566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sz="2000" dirty="0"/>
              <a:t>Depois de </a:t>
            </a:r>
            <a:r>
              <a:rPr lang="pt-PT" sz="2000" dirty="0" err="1"/>
              <a:t>efetuar</a:t>
            </a:r>
            <a:r>
              <a:rPr lang="pt-PT" sz="2000" dirty="0"/>
              <a:t> os cálculos dentro de parênteses, se os houver, calculamos as </a:t>
            </a:r>
            <a:r>
              <a:rPr lang="pt-PT" sz="2000" b="1" dirty="0">
                <a:solidFill>
                  <a:srgbClr val="C00000"/>
                </a:solidFill>
              </a:rPr>
              <a:t>potências</a:t>
            </a:r>
            <a:r>
              <a:rPr lang="pt-PT" sz="2000" dirty="0"/>
              <a:t>, pela ordem em que aparecem.</a:t>
            </a:r>
          </a:p>
        </p:txBody>
      </p:sp>
      <p:grpSp>
        <p:nvGrpSpPr>
          <p:cNvPr id="17" name="Grupo 16"/>
          <p:cNvGrpSpPr/>
          <p:nvPr/>
        </p:nvGrpSpPr>
        <p:grpSpPr>
          <a:xfrm>
            <a:off x="3603960" y="4483431"/>
            <a:ext cx="391883" cy="1010056"/>
            <a:chOff x="3990109" y="2027731"/>
            <a:chExt cx="391883" cy="497290"/>
          </a:xfrm>
        </p:grpSpPr>
        <p:cxnSp>
          <p:nvCxnSpPr>
            <p:cNvPr id="18" name="Conexão recta 17"/>
            <p:cNvCxnSpPr/>
            <p:nvPr/>
          </p:nvCxnSpPr>
          <p:spPr>
            <a:xfrm flipV="1">
              <a:off x="4085106" y="2027731"/>
              <a:ext cx="288000" cy="1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xão recta 18"/>
            <p:cNvCxnSpPr/>
            <p:nvPr/>
          </p:nvCxnSpPr>
          <p:spPr>
            <a:xfrm>
              <a:off x="4381992" y="2027732"/>
              <a:ext cx="0" cy="497289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xão recta unidireccional 19"/>
            <p:cNvCxnSpPr/>
            <p:nvPr/>
          </p:nvCxnSpPr>
          <p:spPr>
            <a:xfrm flipH="1">
              <a:off x="3990109" y="2525021"/>
              <a:ext cx="391883" cy="0"/>
            </a:xfrm>
            <a:prstGeom prst="straightConnector1">
              <a:avLst/>
            </a:prstGeom>
            <a:ln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294088" y="5011528"/>
                <a:ext cx="296200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=25−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×9=</m:t>
                      </m:r>
                    </m:oMath>
                  </m:oMathPara>
                </a14:m>
                <a:endParaRPr lang="pt-PT" sz="2400" b="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088" y="5011528"/>
                <a:ext cx="2962007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4319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9" grpId="0" animBg="1"/>
      <p:bldP spid="15" grpId="0"/>
      <p:bldP spid="16" grpId="0" animBg="1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67543" y="569864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Expressões numéricas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3521533" y="1402906"/>
            <a:ext cx="5070207" cy="193899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sz="2000" dirty="0"/>
              <a:t>Se uma expressão numérica apresentar </a:t>
            </a:r>
            <a:r>
              <a:rPr lang="pt-PT" sz="2000" b="1" dirty="0">
                <a:solidFill>
                  <a:srgbClr val="C00000"/>
                </a:solidFill>
              </a:rPr>
              <a:t>adições</a:t>
            </a:r>
            <a:r>
              <a:rPr lang="pt-PT" sz="2000" dirty="0"/>
              <a:t>, </a:t>
            </a:r>
            <a:r>
              <a:rPr lang="pt-PT" sz="2000" b="1" dirty="0" err="1">
                <a:solidFill>
                  <a:srgbClr val="C00000"/>
                </a:solidFill>
              </a:rPr>
              <a:t>subtrações</a:t>
            </a:r>
            <a:r>
              <a:rPr lang="pt-PT" sz="2000" dirty="0"/>
              <a:t>, </a:t>
            </a:r>
            <a:r>
              <a:rPr lang="pt-PT" sz="2000" b="1" dirty="0">
                <a:solidFill>
                  <a:srgbClr val="C00000"/>
                </a:solidFill>
              </a:rPr>
              <a:t>multiplicações</a:t>
            </a:r>
            <a:r>
              <a:rPr lang="pt-PT" sz="2000" dirty="0"/>
              <a:t> e </a:t>
            </a:r>
            <a:r>
              <a:rPr lang="pt-PT" sz="2000" b="1" dirty="0">
                <a:solidFill>
                  <a:srgbClr val="C00000"/>
                </a:solidFill>
              </a:rPr>
              <a:t>divisões</a:t>
            </a:r>
            <a:r>
              <a:rPr lang="pt-PT" sz="2000" dirty="0"/>
              <a:t>, o cálculo dos produtos e dos quocientes tem prioridade em relação ao cálculo das somas e das diferenças e </a:t>
            </a:r>
            <a:r>
              <a:rPr lang="pt-PT" sz="2000" dirty="0" err="1"/>
              <a:t>efetua-se</a:t>
            </a:r>
            <a:r>
              <a:rPr lang="pt-PT" sz="2000" dirty="0"/>
              <a:t> pela ordem em que aparecem.</a:t>
            </a:r>
          </a:p>
        </p:txBody>
      </p:sp>
      <p:grpSp>
        <p:nvGrpSpPr>
          <p:cNvPr id="11" name="Grupo 10"/>
          <p:cNvGrpSpPr/>
          <p:nvPr/>
        </p:nvGrpSpPr>
        <p:grpSpPr>
          <a:xfrm>
            <a:off x="3042536" y="1396762"/>
            <a:ext cx="391883" cy="1945135"/>
            <a:chOff x="3990109" y="2027731"/>
            <a:chExt cx="391883" cy="497290"/>
          </a:xfrm>
        </p:grpSpPr>
        <p:cxnSp>
          <p:nvCxnSpPr>
            <p:cNvPr id="12" name="Conexão recta 11"/>
            <p:cNvCxnSpPr/>
            <p:nvPr/>
          </p:nvCxnSpPr>
          <p:spPr>
            <a:xfrm flipV="1">
              <a:off x="4085106" y="2027731"/>
              <a:ext cx="288000" cy="1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381992" y="2027732"/>
              <a:ext cx="0" cy="497289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xão recta unidireccional 13"/>
            <p:cNvCxnSpPr/>
            <p:nvPr/>
          </p:nvCxnSpPr>
          <p:spPr>
            <a:xfrm flipH="1">
              <a:off x="3990109" y="2525021"/>
              <a:ext cx="391883" cy="0"/>
            </a:xfrm>
            <a:prstGeom prst="straightConnector1">
              <a:avLst/>
            </a:prstGeom>
            <a:ln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CaixaDeTexto 15"/>
          <p:cNvSpPr txBox="1"/>
          <p:nvPr/>
        </p:nvSpPr>
        <p:spPr>
          <a:xfrm>
            <a:off x="3532840" y="3466891"/>
            <a:ext cx="5045252" cy="132343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sz="2000" dirty="0"/>
              <a:t>Numa expressão numérica que apresente apenas </a:t>
            </a:r>
            <a:r>
              <a:rPr lang="pt-PT" sz="2000" b="1" dirty="0">
                <a:solidFill>
                  <a:srgbClr val="C00000"/>
                </a:solidFill>
              </a:rPr>
              <a:t>adições</a:t>
            </a:r>
            <a:r>
              <a:rPr lang="pt-PT" sz="2000" dirty="0"/>
              <a:t> e </a:t>
            </a:r>
            <a:r>
              <a:rPr lang="pt-PT" sz="2000" b="1" dirty="0" err="1">
                <a:solidFill>
                  <a:srgbClr val="C00000"/>
                </a:solidFill>
              </a:rPr>
              <a:t>subtrações</a:t>
            </a:r>
            <a:r>
              <a:rPr lang="pt-PT" sz="2000" dirty="0"/>
              <a:t>, os cálculos devem ser </a:t>
            </a:r>
            <a:r>
              <a:rPr lang="pt-PT" sz="2000" dirty="0" err="1"/>
              <a:t>efetuados</a:t>
            </a:r>
            <a:r>
              <a:rPr lang="pt-PT" sz="2000" dirty="0"/>
              <a:t> pela ordem em que aparecem, da esquerda para a direita.</a:t>
            </a:r>
          </a:p>
        </p:txBody>
      </p:sp>
      <p:grpSp>
        <p:nvGrpSpPr>
          <p:cNvPr id="17" name="Grupo 16"/>
          <p:cNvGrpSpPr/>
          <p:nvPr/>
        </p:nvGrpSpPr>
        <p:grpSpPr>
          <a:xfrm>
            <a:off x="3042536" y="3500322"/>
            <a:ext cx="391883" cy="1188000"/>
            <a:chOff x="3990109" y="2027731"/>
            <a:chExt cx="391883" cy="497290"/>
          </a:xfrm>
        </p:grpSpPr>
        <p:cxnSp>
          <p:nvCxnSpPr>
            <p:cNvPr id="18" name="Conexão recta 17"/>
            <p:cNvCxnSpPr/>
            <p:nvPr/>
          </p:nvCxnSpPr>
          <p:spPr>
            <a:xfrm flipV="1">
              <a:off x="4085106" y="2027731"/>
              <a:ext cx="288000" cy="1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xão recta 18"/>
            <p:cNvCxnSpPr/>
            <p:nvPr/>
          </p:nvCxnSpPr>
          <p:spPr>
            <a:xfrm>
              <a:off x="4381992" y="2027732"/>
              <a:ext cx="0" cy="497289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xão recta unidireccional 19"/>
            <p:cNvCxnSpPr/>
            <p:nvPr/>
          </p:nvCxnSpPr>
          <p:spPr>
            <a:xfrm flipH="1">
              <a:off x="3990109" y="2525021"/>
              <a:ext cx="391883" cy="0"/>
            </a:xfrm>
            <a:prstGeom prst="straightConnector1">
              <a:avLst/>
            </a:prstGeom>
            <a:ln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317415" y="1001912"/>
                <a:ext cx="296200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=25−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×9=</m:t>
                      </m:r>
                    </m:oMath>
                  </m:oMathPara>
                </a14:m>
                <a:endParaRPr lang="pt-PT" sz="2400" b="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415" y="1001912"/>
                <a:ext cx="2962007" cy="7861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319687" y="2895496"/>
                <a:ext cx="2524121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=25−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18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b="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687" y="2895496"/>
                <a:ext cx="2524121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321959" y="4126088"/>
                <a:ext cx="2524121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75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18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b="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959" y="4126088"/>
                <a:ext cx="2524121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369664" y="5070072"/>
                <a:ext cx="1944216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73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18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b="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664" y="5070072"/>
                <a:ext cx="1944216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2038992" y="5077447"/>
                <a:ext cx="845760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91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400" b="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992" y="5077447"/>
                <a:ext cx="845760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20511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graphicFrame>
        <p:nvGraphicFramePr>
          <p:cNvPr id="26" name="Tabela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591301"/>
              </p:ext>
            </p:extLst>
          </p:nvPr>
        </p:nvGraphicFramePr>
        <p:xfrm>
          <a:off x="539552" y="659842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Por exemplo: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CaixaDeTexto 1"/>
          <p:cNvSpPr txBox="1"/>
          <p:nvPr/>
        </p:nvSpPr>
        <p:spPr>
          <a:xfrm>
            <a:off x="512256" y="121416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002060"/>
                </a:solidFill>
              </a:rPr>
              <a:t>Calcula o valor numérico da expressão seguinte.</a:t>
            </a:r>
            <a:r>
              <a:rPr lang="pt-PT" sz="24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757550" y="1728337"/>
                <a:ext cx="5616624" cy="138704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400" i="1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PT" sz="2400" i="1">
                                          <a:latin typeface="Cambria Math"/>
                                          <a:ea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23</m:t>
                              </m:r>
                            </m:sup>
                          </m:s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:</m:t>
                          </m:r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400" i="1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PT" sz="2400" i="1">
                                          <a:latin typeface="Cambria Math"/>
                                          <a:ea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20</m:t>
                              </m:r>
                            </m:sup>
                          </m:sSup>
                        </m:e>
                      </m:d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pt-PT" sz="24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pt-PT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pt-PT" sz="2400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550" y="1728337"/>
                <a:ext cx="5616624" cy="138704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/>
          <p:cNvSpPr txBox="1"/>
          <p:nvPr/>
        </p:nvSpPr>
        <p:spPr>
          <a:xfrm>
            <a:off x="512256" y="3165920"/>
            <a:ext cx="7876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Resolução:</a:t>
            </a:r>
          </a:p>
        </p:txBody>
      </p:sp>
      <p:grpSp>
        <p:nvGrpSpPr>
          <p:cNvPr id="27" name="Grupo 26"/>
          <p:cNvGrpSpPr/>
          <p:nvPr/>
        </p:nvGrpSpPr>
        <p:grpSpPr>
          <a:xfrm>
            <a:off x="636962" y="3613937"/>
            <a:ext cx="592922" cy="2722338"/>
            <a:chOff x="4442216" y="2160827"/>
            <a:chExt cx="592922" cy="4096987"/>
          </a:xfrm>
        </p:grpSpPr>
        <p:cxnSp>
          <p:nvCxnSpPr>
            <p:cNvPr id="28" name="Conexão recta 27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xão recta 28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xão recta 29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650610" y="3586641"/>
                <a:ext cx="5379421" cy="13543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400" i="1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PT" sz="2400" i="1">
                                          <a:latin typeface="Cambria Math"/>
                                          <a:ea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23</m:t>
                              </m:r>
                            </m:sup>
                          </m:s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:</m:t>
                          </m:r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400" i="1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PT" sz="2400" i="1">
                                          <a:latin typeface="Cambria Math"/>
                                          <a:ea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20</m:t>
                              </m:r>
                            </m:sup>
                          </m:sSup>
                        </m:e>
                      </m:d>
                      <m:r>
                        <a:rPr lang="pt-PT" sz="2400" i="1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pt-PT" sz="24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pt-PT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pt-PT" sz="2400" i="1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610" y="3586641"/>
                <a:ext cx="5379421" cy="135434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ângulo 30"/>
              <p:cNvSpPr/>
              <p:nvPr/>
            </p:nvSpPr>
            <p:spPr>
              <a:xfrm>
                <a:off x="654504" y="4924619"/>
                <a:ext cx="4226222" cy="13543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=</m:t>
                          </m:r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pt-PT" sz="24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pt-PT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pt-PT" sz="2400" i="1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Rectângul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04" y="4924619"/>
                <a:ext cx="4226222" cy="135434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ângulo 31"/>
              <p:cNvSpPr/>
              <p:nvPr/>
            </p:nvSpPr>
            <p:spPr>
              <a:xfrm>
                <a:off x="4671212" y="5087942"/>
                <a:ext cx="2265748" cy="10004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4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Rectângul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1212" y="5087942"/>
                <a:ext cx="2265748" cy="100040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6792944" y="5208702"/>
                <a:ext cx="1883512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243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729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2944" y="5208702"/>
                <a:ext cx="1883512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7531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  <p:bldP spid="7" grpId="0"/>
      <p:bldP spid="31" grpId="0"/>
      <p:bldP spid="32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Expressões numéricas</a:t>
            </a:r>
          </a:p>
        </p:txBody>
      </p:sp>
      <p:graphicFrame>
        <p:nvGraphicFramePr>
          <p:cNvPr id="26" name="Tabela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009714"/>
              </p:ext>
            </p:extLst>
          </p:nvPr>
        </p:nvGraphicFramePr>
        <p:xfrm>
          <a:off x="539552" y="659842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Por exemplo: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CaixaDeTexto 1"/>
          <p:cNvSpPr txBox="1"/>
          <p:nvPr/>
        </p:nvSpPr>
        <p:spPr>
          <a:xfrm>
            <a:off x="512256" y="121416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002060"/>
                </a:solidFill>
              </a:rPr>
              <a:t>Calcula o valor numérico da expressão seguinte.</a:t>
            </a:r>
            <a:r>
              <a:rPr lang="pt-PT" sz="2400" dirty="0"/>
              <a:t>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12256" y="3165920"/>
            <a:ext cx="7876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Resolução:</a:t>
            </a:r>
          </a:p>
        </p:txBody>
      </p:sp>
      <p:grpSp>
        <p:nvGrpSpPr>
          <p:cNvPr id="27" name="Grupo 26"/>
          <p:cNvGrpSpPr/>
          <p:nvPr/>
        </p:nvGrpSpPr>
        <p:grpSpPr>
          <a:xfrm>
            <a:off x="636962" y="3613937"/>
            <a:ext cx="592922" cy="1759279"/>
            <a:chOff x="4442216" y="2160827"/>
            <a:chExt cx="592922" cy="4096987"/>
          </a:xfrm>
        </p:grpSpPr>
        <p:cxnSp>
          <p:nvCxnSpPr>
            <p:cNvPr id="28" name="Conexão recta 27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xão recta 28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xão recta 29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664258" y="3791361"/>
                <a:ext cx="1883512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243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729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258" y="3791361"/>
                <a:ext cx="1883512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2452200" y="3787415"/>
                <a:ext cx="1883512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729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729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2200" y="3787415"/>
                <a:ext cx="1883512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960719" y="4675845"/>
                <a:ext cx="835521" cy="461665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𝟑</m:t>
                      </m:r>
                    </m:oMath>
                  </m:oMathPara>
                </a14:m>
                <a:endParaRPr lang="pt-PT" sz="2400" b="1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719" y="4675845"/>
                <a:ext cx="835521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4124880" y="3789687"/>
                <a:ext cx="941756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729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880" y="3789687"/>
                <a:ext cx="941756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CaixaDeTexto 2"/>
              <p:cNvSpPr txBox="1"/>
              <p:nvPr/>
            </p:nvSpPr>
            <p:spPr>
              <a:xfrm>
                <a:off x="1757550" y="1728337"/>
                <a:ext cx="5616624" cy="138704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400" i="1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PT" sz="2400" i="1">
                                          <a:latin typeface="Cambria Math"/>
                                          <a:ea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23</m:t>
                              </m:r>
                            </m:sup>
                          </m:s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:</m:t>
                          </m:r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400" i="1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PT" sz="2400" i="1">
                                          <a:latin typeface="Cambria Math"/>
                                          <a:ea typeface="Cambria Math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20</m:t>
                              </m:r>
                            </m:sup>
                          </m:sSup>
                        </m:e>
                      </m:d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pt-PT" sz="24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pt-PT" sz="2400" i="1">
                                              <a:latin typeface="Cambria Math"/>
                                              <a:ea typeface="Cambria Math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pt-PT" sz="2400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>
          <p:sp>
            <p:nvSpPr>
              <p:cNvPr id="19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550" y="1728337"/>
                <a:ext cx="5616624" cy="138704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50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5314</TotalTime>
  <Words>281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Ângela Maia</cp:lastModifiedBy>
  <cp:revision>319</cp:revision>
  <dcterms:created xsi:type="dcterms:W3CDTF">2016-09-17T09:49:10Z</dcterms:created>
  <dcterms:modified xsi:type="dcterms:W3CDTF">2017-06-13T09:26:34Z</dcterms:modified>
</cp:coreProperties>
</file>