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91" r:id="rId2"/>
    <p:sldId id="301" r:id="rId3"/>
    <p:sldId id="302" r:id="rId4"/>
    <p:sldId id="311" r:id="rId5"/>
    <p:sldId id="312" r:id="rId6"/>
    <p:sldId id="313" r:id="rId7"/>
    <p:sldId id="314" r:id="rId8"/>
    <p:sldId id="315" r:id="rId9"/>
    <p:sldId id="316" r:id="rId10"/>
    <p:sldId id="305" r:id="rId11"/>
    <p:sldId id="306" r:id="rId12"/>
    <p:sldId id="307" r:id="rId13"/>
    <p:sldId id="317" r:id="rId14"/>
    <p:sldId id="308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8" y="2132856"/>
            <a:ext cx="4104456" cy="938719"/>
          </a:xfrm>
        </p:spPr>
        <p:txBody>
          <a:bodyPr/>
          <a:lstStyle/>
          <a:p>
            <a:r>
              <a:rPr lang="pt-PT" sz="2400" dirty="0"/>
              <a:t>Novo MSI6 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23528" y="3212976"/>
            <a:ext cx="4006489" cy="646331"/>
          </a:xfrm>
        </p:spPr>
        <p:txBody>
          <a:bodyPr/>
          <a:lstStyle/>
          <a:p>
            <a:r>
              <a:rPr lang="pt-PT" sz="2000" dirty="0"/>
              <a:t>Resolução de exercícios e problemas (Expressões numéricas)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1006429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200" dirty="0"/>
              <a:t>1. </a:t>
            </a: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Calcula o valor numérico de cada uma das expressões seguintes. Utiliza, sempre que possível, as regras das operações com potências.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866725" y="1556792"/>
                <a:ext cx="2842842" cy="424732"/>
              </a:xfrm>
            </p:spPr>
            <p:txBody>
              <a:bodyPr/>
              <a:lstStyle/>
              <a:p>
                <a:r>
                  <a:rPr lang="pt-PT" b="1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866725" y="1556792"/>
                <a:ext cx="2842842" cy="424732"/>
              </a:xfrm>
              <a:blipFill rotWithShape="1">
                <a:blip r:embed="rId3"/>
                <a:stretch>
                  <a:fillRect l="-3212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406791" y="1556792"/>
                <a:ext cx="2268929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×5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791" y="1556792"/>
                <a:ext cx="2268929" cy="424732"/>
              </a:xfrm>
              <a:prstGeom prst="rect">
                <a:avLst/>
              </a:prstGeom>
              <a:blipFill rotWithShape="1">
                <a:blip r:embed="rId4"/>
                <a:stretch>
                  <a:fillRect l="-4301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877950" y="2262815"/>
                <a:ext cx="2842842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950" y="2262815"/>
                <a:ext cx="2842842" cy="424732"/>
              </a:xfrm>
              <a:prstGeom prst="rect">
                <a:avLst/>
              </a:prstGeom>
              <a:blipFill rotWithShape="1">
                <a:blip r:embed="rId5"/>
                <a:stretch>
                  <a:fillRect l="-3219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4407067" y="2194575"/>
                <a:ext cx="3590253" cy="489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pt-PT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  <m:sup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2−</m:t>
                        </m:r>
                        <m:d>
                          <m:dPr>
                            <m:ctrlPr>
                              <a:rPr lang="pt-PT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067" y="2194575"/>
                <a:ext cx="3590253" cy="489429"/>
              </a:xfrm>
              <a:prstGeom prst="rect">
                <a:avLst/>
              </a:prstGeom>
              <a:blipFill rotWithShape="1">
                <a:blip r:embed="rId6"/>
                <a:stretch>
                  <a:fillRect l="-2716" t="-3750" b="-287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866725" y="2889258"/>
                <a:ext cx="2842842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1.5.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</a:rPr>
                          <m:t>  1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</a:rPr>
                          <m:t>25</m:t>
                        </m:r>
                      </m:sup>
                    </m:sSup>
                    <m:r>
                      <a:rPr lang="pt-PT" b="0" i="1" smtClean="0">
                        <a:latin typeface="Cambria Math"/>
                        <a:ea typeface="Cambria Math"/>
                      </a:rPr>
                      <m:t>×25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25" y="2889258"/>
                <a:ext cx="2842842" cy="428515"/>
              </a:xfrm>
              <a:prstGeom prst="rect">
                <a:avLst/>
              </a:prstGeom>
              <a:blipFill rotWithShape="1">
                <a:blip r:embed="rId7"/>
                <a:stretch>
                  <a:fillRect l="-3212" t="-18571" b="-328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4403703" y="2889258"/>
                <a:ext cx="3539025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11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latin typeface="Cambria Math"/>
                        <a:ea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11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703" y="2889258"/>
                <a:ext cx="3539025" cy="428515"/>
              </a:xfrm>
              <a:prstGeom prst="rect">
                <a:avLst/>
              </a:prstGeom>
              <a:blipFill rotWithShape="1">
                <a:blip r:embed="rId8"/>
                <a:stretch>
                  <a:fillRect l="-2582" t="-18571" b="-328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866724" y="3486817"/>
                <a:ext cx="3273227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1.7.</a:t>
                </a:r>
                <a14:m>
                  <m:oMath xmlns:m="http://schemas.openxmlformats.org/officeDocument/2006/math">
                    <m:r>
                      <a:rPr lang="pt-PT">
                        <a:latin typeface="Cambria Math"/>
                        <a:ea typeface="Cambria Math"/>
                      </a:rPr>
                      <m:t>10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i="1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24" y="3486817"/>
                <a:ext cx="3273227" cy="428515"/>
              </a:xfrm>
              <a:prstGeom prst="rect">
                <a:avLst/>
              </a:prstGeom>
              <a:blipFill rotWithShape="1">
                <a:blip r:embed="rId9"/>
                <a:stretch>
                  <a:fillRect l="-2793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4409490" y="3503123"/>
                <a:ext cx="3533238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b="0" i="1" smtClean="0">
                        <a:latin typeface="Cambria Math"/>
                      </a:rPr>
                      <m:t>−11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490" y="3503123"/>
                <a:ext cx="3533238" cy="424732"/>
              </a:xfrm>
              <a:prstGeom prst="rect">
                <a:avLst/>
              </a:prstGeom>
              <a:blipFill rotWithShape="1">
                <a:blip r:embed="rId10"/>
                <a:stretch>
                  <a:fillRect l="-2586" t="-20290" b="-33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Placeholder 2"/>
              <p:cNvSpPr txBox="1">
                <a:spLocks/>
              </p:cNvSpPr>
              <p:nvPr/>
            </p:nvSpPr>
            <p:spPr>
              <a:xfrm>
                <a:off x="866724" y="4273111"/>
                <a:ext cx="3273227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24" y="4273111"/>
                <a:ext cx="3273227" cy="428515"/>
              </a:xfrm>
              <a:prstGeom prst="rect">
                <a:avLst/>
              </a:prstGeom>
              <a:blipFill rotWithShape="1">
                <a:blip r:embed="rId11"/>
                <a:stretch>
                  <a:fillRect l="-2793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Placeholder 2"/>
              <p:cNvSpPr txBox="1">
                <a:spLocks/>
              </p:cNvSpPr>
              <p:nvPr/>
            </p:nvSpPr>
            <p:spPr>
              <a:xfrm>
                <a:off x="4409490" y="4125641"/>
                <a:ext cx="3533238" cy="669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490" y="4125641"/>
                <a:ext cx="3533238" cy="669671"/>
              </a:xfrm>
              <a:prstGeom prst="rect">
                <a:avLst/>
              </a:prstGeom>
              <a:blipFill rotWithShape="1">
                <a:blip r:embed="rId12"/>
                <a:stretch>
                  <a:fillRect l="-2586" b="-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878408" y="4944135"/>
                <a:ext cx="3273227" cy="669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b="0" i="1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08" y="4944135"/>
                <a:ext cx="3273227" cy="669671"/>
              </a:xfrm>
              <a:prstGeom prst="rect">
                <a:avLst/>
              </a:prstGeom>
              <a:blipFill rotWithShape="1">
                <a:blip r:embed="rId13"/>
                <a:stretch>
                  <a:fillRect l="-2793" b="-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Placeholder 2"/>
              <p:cNvSpPr txBox="1">
                <a:spLocks/>
              </p:cNvSpPr>
              <p:nvPr/>
            </p:nvSpPr>
            <p:spPr>
              <a:xfrm>
                <a:off x="4407526" y="4946793"/>
                <a:ext cx="3533238" cy="6554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1.12.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0,3</m:t>
                            </m:r>
                          </m:e>
                          <m:sup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pt-PT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526" y="4946793"/>
                <a:ext cx="3533238" cy="655436"/>
              </a:xfrm>
              <a:prstGeom prst="rect">
                <a:avLst/>
              </a:prstGeom>
              <a:blipFill rotWithShape="1">
                <a:blip r:embed="rId14"/>
                <a:stretch>
                  <a:fillRect l="-2586" b="-92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246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611560" y="1416394"/>
                <a:ext cx="2842842" cy="424732"/>
              </a:xfrm>
            </p:spPr>
            <p:txBody>
              <a:bodyPr/>
              <a:lstStyle/>
              <a:p>
                <a:r>
                  <a:rPr lang="pt-PT" b="1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endParaRPr lang="pt-P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611560" y="1416394"/>
                <a:ext cx="2842842" cy="424732"/>
              </a:xfrm>
              <a:blipFill rotWithShape="1">
                <a:blip r:embed="rId3"/>
                <a:stretch>
                  <a:fillRect l="-3212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2594754" y="1326000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960"/>
            <a:ext cx="592922" cy="1008032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169326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42774" y="2579792"/>
                <a:ext cx="1673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774" y="2579792"/>
                <a:ext cx="167304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9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617101" y="2579792"/>
                <a:ext cx="25309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4096 − 1296 =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101" y="2579792"/>
                <a:ext cx="253096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811613" y="2594043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2800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613" y="2594043"/>
                <a:ext cx="112853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2579365" y="1397927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2800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365" y="1397927"/>
                <a:ext cx="112853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614635" y="3940372"/>
                <a:ext cx="2877245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×5=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35" y="3940372"/>
                <a:ext cx="2877245" cy="424732"/>
              </a:xfrm>
              <a:prstGeom prst="rect">
                <a:avLst/>
              </a:prstGeom>
              <a:blipFill rotWithShape="1">
                <a:blip r:embed="rId8"/>
                <a:stretch>
                  <a:fillRect l="-3390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ângulo 35"/>
          <p:cNvSpPr/>
          <p:nvPr/>
        </p:nvSpPr>
        <p:spPr>
          <a:xfrm>
            <a:off x="3143634" y="3857322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grpSp>
        <p:nvGrpSpPr>
          <p:cNvPr id="37" name="Grupo 36"/>
          <p:cNvGrpSpPr/>
          <p:nvPr/>
        </p:nvGrpSpPr>
        <p:grpSpPr>
          <a:xfrm>
            <a:off x="1249402" y="4869160"/>
            <a:ext cx="592922" cy="1008032"/>
            <a:chOff x="4442216" y="2160827"/>
            <a:chExt cx="592922" cy="4096987"/>
          </a:xfrm>
        </p:grpSpPr>
        <p:cxnSp>
          <p:nvCxnSpPr>
            <p:cNvPr id="38" name="Conexão recta 3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xão recta 3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xão recta 3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071626" y="5102587"/>
                <a:ext cx="24364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9 </m:t>
                      </m:r>
                      <m:r>
                        <a:rPr lang="pt-PT" sz="2400" i="1" dirty="0">
                          <a:latin typeface="Cambria Math"/>
                        </a:rPr>
                        <m:t>+ 16 × 5 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26" y="5102587"/>
                <a:ext cx="243647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6732240" y="5124481"/>
                <a:ext cx="6607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89 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5124481"/>
                <a:ext cx="660758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Placeholder 2"/>
              <p:cNvSpPr txBox="1">
                <a:spLocks/>
              </p:cNvSpPr>
              <p:nvPr/>
            </p:nvSpPr>
            <p:spPr>
              <a:xfrm>
                <a:off x="1256810" y="5142343"/>
                <a:ext cx="2877245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×5=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4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10" y="5142343"/>
                <a:ext cx="2877245" cy="424732"/>
              </a:xfrm>
              <a:prstGeom prst="rect">
                <a:avLst/>
              </a:prstGeom>
              <a:blipFill rotWithShape="1">
                <a:blip r:embed="rId11"/>
                <a:stretch>
                  <a:fillRect l="-4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5234846" y="5102587"/>
                <a:ext cx="17134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9 + 80 =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846" y="5102587"/>
                <a:ext cx="1713418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3314255" y="3921905"/>
                <a:ext cx="6607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89 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255" y="3921905"/>
                <a:ext cx="660758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559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animBg="1"/>
      <p:bldP spid="5" grpId="0"/>
      <p:bldP spid="7" grpId="0"/>
      <p:bldP spid="8" grpId="0"/>
      <p:bldP spid="34" grpId="0"/>
      <p:bldP spid="35" grpId="0"/>
      <p:bldP spid="36" grpId="0" animBg="1"/>
      <p:bldP spid="9" grpId="0"/>
      <p:bldP spid="11" grpId="0"/>
      <p:bldP spid="41" grpId="0"/>
      <p:bldP spid="12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3386842" y="1326000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960"/>
            <a:ext cx="592922" cy="1008032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606673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42773" y="2579792"/>
                <a:ext cx="24018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7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pt-PT" sz="24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773" y="2579792"/>
                <a:ext cx="2401861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347864" y="2579792"/>
                <a:ext cx="31801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7×(125 − 64) =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579792"/>
                <a:ext cx="318014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5796136" y="2580791"/>
                <a:ext cx="19455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 × 61 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580791"/>
                <a:ext cx="194554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3371453" y="1397927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42</m:t>
                      </m:r>
                      <m:r>
                        <a:rPr lang="pt-PT" sz="2400" dirty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453" y="1397927"/>
                <a:ext cx="112853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614635" y="3940372"/>
                <a:ext cx="3548906" cy="489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  <m:sup>
                            <m:r>
                              <a:rPr lang="pt-PT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i="1">
                            <a:latin typeface="Cambria Math"/>
                            <a:ea typeface="Cambria Math"/>
                          </a:rPr>
                          <m:t>×2−</m:t>
                        </m:r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35" y="3940372"/>
                <a:ext cx="3548906" cy="489429"/>
              </a:xfrm>
              <a:prstGeom prst="rect">
                <a:avLst/>
              </a:prstGeom>
              <a:blipFill rotWithShape="1">
                <a:blip r:embed="rId7"/>
                <a:stretch>
                  <a:fillRect l="-2749" t="-3704" b="-271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ângulo 35"/>
          <p:cNvSpPr/>
          <p:nvPr/>
        </p:nvSpPr>
        <p:spPr>
          <a:xfrm>
            <a:off x="3714015" y="3857322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grpSp>
        <p:nvGrpSpPr>
          <p:cNvPr id="37" name="Grupo 36"/>
          <p:cNvGrpSpPr/>
          <p:nvPr/>
        </p:nvGrpSpPr>
        <p:grpSpPr>
          <a:xfrm>
            <a:off x="1249402" y="4869160"/>
            <a:ext cx="592922" cy="1008032"/>
            <a:chOff x="4442216" y="2160827"/>
            <a:chExt cx="592922" cy="4096987"/>
          </a:xfrm>
        </p:grpSpPr>
        <p:cxnSp>
          <p:nvCxnSpPr>
            <p:cNvPr id="38" name="Conexão recta 3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xão recta 3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xão recta 3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419872" y="5176192"/>
                <a:ext cx="24364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2−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176192"/>
                <a:ext cx="243647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6872997" y="5186331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997" y="5186331"/>
                <a:ext cx="42351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Placeholder 2"/>
              <p:cNvSpPr txBox="1">
                <a:spLocks/>
              </p:cNvSpPr>
              <p:nvPr/>
            </p:nvSpPr>
            <p:spPr>
              <a:xfrm>
                <a:off x="1256810" y="5142343"/>
                <a:ext cx="2877245" cy="489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pt-PT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pt-P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PT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pt-PT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×2−</m:t>
                          </m:r>
                          <m:d>
                            <m:dPr>
                              <m:ctrlPr>
                                <a:rPr lang="pt-P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PT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4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10" y="5142343"/>
                <a:ext cx="2877245" cy="48942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5496310" y="5176192"/>
                <a:ext cx="161390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  <a:ea typeface="Cambria Math"/>
                            </a:rPr>
                            <m:t>9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  <a:ea typeface="Cambria Math"/>
                            </a:rPr>
                            <m:t>9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=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310" y="5176192"/>
                <a:ext cx="1613903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4004471" y="392190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4471" y="3921905"/>
                <a:ext cx="42351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611560" y="1412776"/>
                <a:ext cx="2842842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2842842" cy="424732"/>
              </a:xfrm>
              <a:prstGeom prst="rect">
                <a:avLst/>
              </a:prstGeom>
              <a:blipFill rotWithShape="1">
                <a:blip r:embed="rId13"/>
                <a:stretch>
                  <a:fillRect l="-3212" t="-20290" b="-33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7381639" y="2569135"/>
                <a:ext cx="7633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42</m:t>
                      </m:r>
                      <m:r>
                        <a:rPr lang="pt-PT" sz="2400" b="0" i="0" dirty="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1639" y="2569135"/>
                <a:ext cx="763351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74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/>
      <p:bldP spid="7" grpId="0"/>
      <p:bldP spid="8" grpId="0"/>
      <p:bldP spid="34" grpId="0"/>
      <p:bldP spid="35" grpId="0"/>
      <p:bldP spid="36" grpId="0" animBg="1"/>
      <p:bldP spid="9" grpId="0"/>
      <p:bldP spid="11" grpId="0"/>
      <p:bldP spid="41" grpId="0"/>
      <p:bldP spid="12" grpId="0"/>
      <p:bldP spid="42" grpId="0"/>
      <p:bldP spid="3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5508104" y="5111688"/>
                <a:ext cx="31400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  <a:ea typeface="Cambria Math"/>
                        </a:rPr>
                        <m:t>19 487 171 − 121</m:t>
                      </m:r>
                      <m:r>
                        <a:rPr lang="pt-PT" sz="2400" i="1" dirty="0">
                          <a:latin typeface="Cambria Math"/>
                        </a:rPr>
                        <m:t>=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111688"/>
                <a:ext cx="314009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Placeholder 2"/>
              <p:cNvSpPr txBox="1">
                <a:spLocks/>
              </p:cNvSpPr>
              <p:nvPr/>
            </p:nvSpPr>
            <p:spPr>
              <a:xfrm>
                <a:off x="1256810" y="5142343"/>
                <a:ext cx="2877245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4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10" y="5142343"/>
                <a:ext cx="2877245" cy="428515"/>
              </a:xfrm>
              <a:prstGeom prst="rect">
                <a:avLst/>
              </a:prstGeom>
              <a:blipFill rotWithShape="1">
                <a:blip r:embed="rId4"/>
                <a:stretch>
                  <a:fillRect l="-4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2728433" y="1326000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960"/>
            <a:ext cx="592922" cy="1008032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628025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42773" y="2579792"/>
                <a:ext cx="2401861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  1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25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×25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773" y="2579792"/>
                <a:ext cx="2401861" cy="46583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664028" y="2579792"/>
                <a:ext cx="17222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1</m:t>
                      </m:r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25</m:t>
                      </m:r>
                      <m:r>
                        <a:rPr lang="pt-PT" sz="2400" i="1" dirty="0" smtClean="0">
                          <a:latin typeface="Cambria Math"/>
                        </a:rPr>
                        <m:t> =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028" y="2579792"/>
                <a:ext cx="172229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923928" y="2580791"/>
                <a:ext cx="9727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580791"/>
                <a:ext cx="97277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2713044" y="1397927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44" y="1397927"/>
                <a:ext cx="1128539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614635" y="3940372"/>
                <a:ext cx="3548906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11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11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11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35" y="3940372"/>
                <a:ext cx="3548906" cy="428515"/>
              </a:xfrm>
              <a:prstGeom prst="rect">
                <a:avLst/>
              </a:prstGeom>
              <a:blipFill rotWithShape="1">
                <a:blip r:embed="rId9"/>
                <a:stretch>
                  <a:fillRect l="-2749" t="-18310" b="-309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ângulo 35"/>
          <p:cNvSpPr/>
          <p:nvPr/>
        </p:nvSpPr>
        <p:spPr>
          <a:xfrm>
            <a:off x="3786023" y="3857322"/>
            <a:ext cx="1710287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grpSp>
        <p:nvGrpSpPr>
          <p:cNvPr id="37" name="Grupo 36"/>
          <p:cNvGrpSpPr/>
          <p:nvPr/>
        </p:nvGrpSpPr>
        <p:grpSpPr>
          <a:xfrm>
            <a:off x="1249402" y="4869160"/>
            <a:ext cx="592922" cy="1368152"/>
            <a:chOff x="4442216" y="2160827"/>
            <a:chExt cx="592922" cy="4096987"/>
          </a:xfrm>
        </p:grpSpPr>
        <p:cxnSp>
          <p:nvCxnSpPr>
            <p:cNvPr id="38" name="Conexão recta 3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xão recta 3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xão recta 3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503674" y="5106819"/>
                <a:ext cx="24364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674" y="5106819"/>
                <a:ext cx="2436478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3472167" y="5631631"/>
                <a:ext cx="21296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dirty="0">
                          <a:latin typeface="Cambria Math"/>
                        </a:rPr>
                        <m:t>19 487 050 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167" y="5631631"/>
                <a:ext cx="2129622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3697865" y="3921905"/>
                <a:ext cx="188224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r>
                        <a:rPr lang="pt-PT" sz="2400" i="1" dirty="0">
                          <a:latin typeface="Cambria Math"/>
                        </a:rPr>
                        <m:t>19 487 050 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65" y="3921905"/>
                <a:ext cx="1882247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611560" y="1412776"/>
                <a:ext cx="2842842" cy="428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1.5.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</a:rPr>
                          <m:t> 1</m:t>
                        </m:r>
                      </m:e>
                      <m:sup>
                        <m:r>
                          <a:rPr lang="pt-PT" i="1">
                            <a:latin typeface="Cambria Math"/>
                          </a:rPr>
                          <m:t>25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×25</m:t>
                    </m:r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2842842" cy="428515"/>
              </a:xfrm>
              <a:prstGeom prst="rect">
                <a:avLst/>
              </a:prstGeom>
              <a:blipFill rotWithShape="1">
                <a:blip r:embed="rId13"/>
                <a:stretch>
                  <a:fillRect l="-3212" t="-18571" b="-328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13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1" grpId="0"/>
      <p:bldP spid="22" grpId="0" animBg="1"/>
      <p:bldP spid="5" grpId="0"/>
      <p:bldP spid="7" grpId="0"/>
      <p:bldP spid="8" grpId="0"/>
      <p:bldP spid="34" grpId="0"/>
      <p:bldP spid="35" grpId="0"/>
      <p:bldP spid="36" grpId="0" animBg="1"/>
      <p:bldP spid="9" grpId="0"/>
      <p:bldP spid="11" grpId="0"/>
      <p:bldP spid="42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829042" y="5658135"/>
                <a:ext cx="23006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dirty="0" smtClean="0">
                          <a:latin typeface="Cambria Math"/>
                        </a:rPr>
                        <m:t>488 − 88 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042" y="5658135"/>
                <a:ext cx="230063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Placeholder 2"/>
              <p:cNvSpPr txBox="1">
                <a:spLocks/>
              </p:cNvSpPr>
              <p:nvPr/>
            </p:nvSpPr>
            <p:spPr>
              <a:xfrm>
                <a:off x="1256810" y="5142343"/>
                <a:ext cx="3465103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i="1">
                          <a:latin typeface="Cambria Math"/>
                        </a:rPr>
                        <m:t>−11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4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10" y="5142343"/>
                <a:ext cx="3465103" cy="424732"/>
              </a:xfrm>
              <a:prstGeom prst="rect">
                <a:avLst/>
              </a:prstGeom>
              <a:blipFill rotWithShape="1">
                <a:blip r:embed="rId4"/>
                <a:stretch>
                  <a:fillRect l="-3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3814301" y="1321768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960"/>
            <a:ext cx="592922" cy="1008032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601525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42773" y="2579792"/>
                <a:ext cx="31675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  <a:ea typeface="Cambria Math"/>
                        </a:rPr>
                        <m:t>10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773" y="2579792"/>
                <a:ext cx="316754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5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707903" y="2579792"/>
                <a:ext cx="2592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10</m:t>
                      </m:r>
                      <m:r>
                        <a:rPr lang="pt-PT" sz="2400" i="1" dirty="0" smtClean="0">
                          <a:latin typeface="Cambria Math"/>
                        </a:rPr>
                        <m:t>×8</m:t>
                      </m:r>
                      <m:r>
                        <a:rPr lang="pt-PT" sz="2400" b="0" i="1" dirty="0" smtClean="0">
                          <a:latin typeface="Cambria Math"/>
                        </a:rPr>
                        <m:t>1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r>
                        <a:rPr lang="pt-PT" sz="2400" b="0" i="1" dirty="0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3" y="2579792"/>
                <a:ext cx="259228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5909514" y="2579791"/>
                <a:ext cx="22571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810 − 216</m:t>
                      </m:r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14" y="2579791"/>
                <a:ext cx="225713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3772408" y="1380443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594 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408" y="1380443"/>
                <a:ext cx="1128539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614634" y="3940372"/>
                <a:ext cx="3922343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1.8.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</a:rPr>
                          <m:t> </m:t>
                        </m:r>
                        <m:r>
                          <a:rPr lang="pt-PT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i="1">
                        <a:latin typeface="Cambria Math"/>
                      </a:rPr>
                      <m:t>−11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34" y="3940372"/>
                <a:ext cx="3922343" cy="424732"/>
              </a:xfrm>
              <a:prstGeom prst="rect">
                <a:avLst/>
              </a:prstGeom>
              <a:blipFill rotWithShape="1">
                <a:blip r:embed="rId9"/>
                <a:stretch>
                  <a:fillRect l="-2488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ângulo 35"/>
          <p:cNvSpPr/>
          <p:nvPr/>
        </p:nvSpPr>
        <p:spPr>
          <a:xfrm>
            <a:off x="4067944" y="3857322"/>
            <a:ext cx="991962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grpSp>
        <p:nvGrpSpPr>
          <p:cNvPr id="37" name="Grupo 36"/>
          <p:cNvGrpSpPr/>
          <p:nvPr/>
        </p:nvGrpSpPr>
        <p:grpSpPr>
          <a:xfrm>
            <a:off x="1249402" y="4869160"/>
            <a:ext cx="592922" cy="1368152"/>
            <a:chOff x="4442216" y="2160827"/>
            <a:chExt cx="592922" cy="4096987"/>
          </a:xfrm>
        </p:grpSpPr>
        <p:cxnSp>
          <p:nvCxnSpPr>
            <p:cNvPr id="38" name="Conexão recta 3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xão recta 3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xão recta 3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4088112" y="5102587"/>
                <a:ext cx="37242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1000 − 512 − 11 × 8=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112" y="5102587"/>
                <a:ext cx="3724248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5968889" y="5644882"/>
                <a:ext cx="7633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889" y="5644882"/>
                <a:ext cx="763351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4107700" y="3921905"/>
                <a:ext cx="8306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r>
                        <a:rPr lang="pt-PT" sz="2400" b="0" i="1" dirty="0" smtClean="0">
                          <a:latin typeface="Cambria Math"/>
                        </a:rPr>
                        <m:t>400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700" y="3921905"/>
                <a:ext cx="830677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611559" y="1412776"/>
                <a:ext cx="4029607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1.7.</a:t>
                </a:r>
                <a14:m>
                  <m:oMath xmlns:m="http://schemas.openxmlformats.org/officeDocument/2006/math">
                    <m:r>
                      <a:rPr lang="pt-PT" b="1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PT">
                        <a:latin typeface="Cambria Math"/>
                        <a:ea typeface="Cambria Math"/>
                      </a:rPr>
                      <m:t>10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i="1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1412776"/>
                <a:ext cx="4029607" cy="424732"/>
              </a:xfrm>
              <a:prstGeom prst="rect">
                <a:avLst/>
              </a:prstGeom>
              <a:blipFill rotWithShape="1">
                <a:blip r:embed="rId13"/>
                <a:stretch>
                  <a:fillRect l="-2269" t="-20290" b="-33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7761108" y="2576757"/>
                <a:ext cx="10016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r>
                        <a:rPr lang="pt-PT" sz="2400" i="1" dirty="0">
                          <a:latin typeface="Cambria Math"/>
                        </a:rPr>
                        <m:t>594 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108" y="2576757"/>
                <a:ext cx="1001633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26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1" grpId="0"/>
      <p:bldP spid="22" grpId="0" animBg="1"/>
      <p:bldP spid="5" grpId="0"/>
      <p:bldP spid="7" grpId="0"/>
      <p:bldP spid="8" grpId="0"/>
      <p:bldP spid="34" grpId="0"/>
      <p:bldP spid="35" grpId="0"/>
      <p:bldP spid="36" grpId="0" animBg="1"/>
      <p:bldP spid="9" grpId="0"/>
      <p:bldP spid="11" grpId="0"/>
      <p:bldP spid="42" grpId="0"/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3317749" y="1321768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960"/>
            <a:ext cx="592922" cy="1008032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091783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42773" y="2579792"/>
                <a:ext cx="31675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−2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773" y="2579792"/>
                <a:ext cx="316754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5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020075" y="2579792"/>
                <a:ext cx="20162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−2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075" y="2579792"/>
                <a:ext cx="201622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586528" y="2576756"/>
                <a:ext cx="15696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81 −</m:t>
                      </m:r>
                      <m:r>
                        <a:rPr lang="pt-PT" sz="2400" b="0" i="1" dirty="0" smtClean="0">
                          <a:latin typeface="Cambria Math"/>
                        </a:rPr>
                        <m:t>4=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528" y="2576756"/>
                <a:ext cx="156964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3275856" y="1380443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77</m:t>
                      </m:r>
                      <m:r>
                        <a:rPr lang="pt-PT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380443"/>
                <a:ext cx="112853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614634" y="3940372"/>
                <a:ext cx="3922343" cy="671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1.10.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34" y="3940372"/>
                <a:ext cx="3922343" cy="671081"/>
              </a:xfrm>
              <a:prstGeom prst="rect">
                <a:avLst/>
              </a:prstGeom>
              <a:blipFill rotWithShape="1">
                <a:blip r:embed="rId7"/>
                <a:stretch>
                  <a:fillRect l="-2488" b="-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ângulo 35"/>
          <p:cNvSpPr/>
          <p:nvPr/>
        </p:nvSpPr>
        <p:spPr>
          <a:xfrm>
            <a:off x="3997692" y="3861048"/>
            <a:ext cx="793747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735576" y="5058680"/>
                <a:ext cx="3724248" cy="718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576" y="5058680"/>
                <a:ext cx="3724248" cy="718017"/>
              </a:xfrm>
              <a:prstGeom prst="rect">
                <a:avLst/>
              </a:prstGeom>
              <a:blipFill rotWithShape="1">
                <a:blip r:embed="rId8"/>
                <a:stretch>
                  <a:fillRect l="-2619" b="-67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4056448" y="3990586"/>
                <a:ext cx="651140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i="1"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pt-PT" sz="2400" i="1">
                            <a:latin typeface="Cambria Math"/>
                          </a:rPr>
                          <m:t>243</m:t>
                        </m:r>
                      </m:den>
                    </m:f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448" y="3990586"/>
                <a:ext cx="651140" cy="616515"/>
              </a:xfrm>
              <a:prstGeom prst="rect">
                <a:avLst/>
              </a:prstGeom>
              <a:blipFill rotWithShape="1">
                <a:blip r:embed="rId9"/>
                <a:stretch>
                  <a:fillRect l="-14019" b="-9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611559" y="1412776"/>
                <a:ext cx="4029607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1.9.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i="1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1412776"/>
                <a:ext cx="4029607" cy="424732"/>
              </a:xfrm>
              <a:prstGeom prst="rect">
                <a:avLst/>
              </a:prstGeom>
              <a:blipFill rotWithShape="1">
                <a:blip r:embed="rId10"/>
                <a:stretch>
                  <a:fillRect l="-2269" t="-20290" b="-33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5691876" y="2576757"/>
                <a:ext cx="10016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r>
                        <a:rPr lang="pt-PT" sz="2400" b="0" i="1" dirty="0" smtClean="0">
                          <a:latin typeface="Cambria Math"/>
                        </a:rPr>
                        <m:t>77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76" y="2576757"/>
                <a:ext cx="1001633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Placeholder 2"/>
              <p:cNvSpPr txBox="1">
                <a:spLocks/>
              </p:cNvSpPr>
              <p:nvPr/>
            </p:nvSpPr>
            <p:spPr>
              <a:xfrm>
                <a:off x="723324" y="5102587"/>
                <a:ext cx="3922343" cy="671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chemeClr val="bg1"/>
                    </a:solidFill>
                  </a:rPr>
                  <a:t>1.8.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24" y="5102587"/>
                <a:ext cx="3922343" cy="671081"/>
              </a:xfrm>
              <a:prstGeom prst="rect">
                <a:avLst/>
              </a:prstGeom>
              <a:blipFill rotWithShape="1">
                <a:blip r:embed="rId12"/>
                <a:stretch>
                  <a:fillRect l="-2488" b="-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upo 36"/>
          <p:cNvGrpSpPr/>
          <p:nvPr/>
        </p:nvGrpSpPr>
        <p:grpSpPr>
          <a:xfrm>
            <a:off x="1249402" y="4869160"/>
            <a:ext cx="592922" cy="1368152"/>
            <a:chOff x="4442216" y="2160827"/>
            <a:chExt cx="592922" cy="4096987"/>
          </a:xfrm>
        </p:grpSpPr>
        <p:cxnSp>
          <p:nvCxnSpPr>
            <p:cNvPr id="38" name="Conexão recta 3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xão recta 3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xão recta 3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5527871" y="5044046"/>
                <a:ext cx="1132361" cy="723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871" y="5044046"/>
                <a:ext cx="1132361" cy="723275"/>
              </a:xfrm>
              <a:prstGeom prst="rect">
                <a:avLst/>
              </a:prstGeom>
              <a:blipFill rotWithShape="1">
                <a:blip r:embed="rId13"/>
                <a:stretch>
                  <a:fillRect l="-8602" b="-67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6372211" y="5154709"/>
                <a:ext cx="720069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b="0" i="1" smtClean="0"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pt-PT" sz="2400" b="0" i="1" smtClean="0">
                            <a:latin typeface="Cambria Math"/>
                          </a:rPr>
                          <m:t>243</m:t>
                        </m:r>
                      </m:den>
                    </m:f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11" y="5154709"/>
                <a:ext cx="720069" cy="616515"/>
              </a:xfrm>
              <a:prstGeom prst="rect">
                <a:avLst/>
              </a:prstGeom>
              <a:blipFill rotWithShape="1">
                <a:blip r:embed="rId14"/>
                <a:stretch>
                  <a:fillRect l="-12712" b="-9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830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/>
      <p:bldP spid="7" grpId="0"/>
      <p:bldP spid="8" grpId="0"/>
      <p:bldP spid="34" grpId="0"/>
      <p:bldP spid="35" grpId="0"/>
      <p:bldP spid="36" grpId="0" animBg="1"/>
      <p:bldP spid="9" grpId="0"/>
      <p:bldP spid="42" grpId="0"/>
      <p:bldP spid="30" grpId="0"/>
      <p:bldP spid="2" grpId="0"/>
      <p:bldP spid="31" grpId="0"/>
      <p:bldP spid="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3893813" y="1470016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960"/>
            <a:ext cx="592922" cy="1656104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713835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33940" y="2448579"/>
                <a:ext cx="3167540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  <a:ea typeface="Cambria Math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  <m:sup>
                        <m:r>
                          <a:rPr lang="pt-PT" sz="24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4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40" y="2448579"/>
                <a:ext cx="3167540" cy="718017"/>
              </a:xfrm>
              <a:prstGeom prst="rect">
                <a:avLst/>
              </a:prstGeom>
              <a:blipFill rotWithShape="1">
                <a:blip r:embed="rId3"/>
                <a:stretch>
                  <a:fillRect l="-2885" b="-76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635895" y="2439355"/>
                <a:ext cx="2016225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  <a:ea typeface="Cambria Math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4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400" b="0" i="1" smtClean="0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5" y="2439355"/>
                <a:ext cx="2016225" cy="718017"/>
              </a:xfrm>
              <a:prstGeom prst="rect">
                <a:avLst/>
              </a:prstGeom>
              <a:blipFill rotWithShape="1">
                <a:blip r:embed="rId4"/>
                <a:stretch>
                  <a:fillRect l="-4532" b="-67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985299" y="2443561"/>
                <a:ext cx="1674931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b="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400" b="0" i="1" dirty="0" smtClean="0">
                                <a:latin typeface="Cambria Math"/>
                              </a:rPr>
                              <m:t>1:</m:t>
                            </m:r>
                            <m:f>
                              <m:fPr>
                                <m:ctrlPr>
                                  <a:rPr lang="pt-PT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b="0" i="1" dirty="0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400" b="0" i="1" dirty="0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99" y="2443561"/>
                <a:ext cx="1674931" cy="718017"/>
              </a:xfrm>
              <a:prstGeom prst="rect">
                <a:avLst/>
              </a:prstGeom>
              <a:blipFill rotWithShape="1">
                <a:blip r:embed="rId5"/>
                <a:stretch>
                  <a:fillRect l="-5818" b="-67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3851920" y="1528691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528691"/>
                <a:ext cx="112853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611559" y="1412776"/>
                <a:ext cx="4029607" cy="671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1.11.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1412776"/>
                <a:ext cx="4029607" cy="671081"/>
              </a:xfrm>
              <a:prstGeom prst="rect">
                <a:avLst/>
              </a:prstGeom>
              <a:blipFill rotWithShape="1">
                <a:blip r:embed="rId7"/>
                <a:stretch>
                  <a:fillRect l="-2269" b="-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6103301" y="2601690"/>
                <a:ext cx="20690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PT" sz="2400" dirty="0" smtClean="0">
                        <a:solidFill>
                          <a:schemeClr val="bg1"/>
                        </a:solidFill>
                      </a:rPr>
                      <m:t>.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400" b="0" i="1" dirty="0" smtClean="0">
                                <a:latin typeface="Cambria Math"/>
                              </a:rPr>
                              <m:t>1</m:t>
                            </m:r>
                            <m:r>
                              <a:rPr lang="pt-PT" sz="2400" b="0" i="1" dirty="0" smtClean="0">
                                <a:latin typeface="Cambria Math"/>
                                <a:ea typeface="Cambria Math"/>
                              </a:rPr>
                              <m:t>×5</m:t>
                            </m:r>
                          </m:e>
                        </m:d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301" y="2601690"/>
                <a:ext cx="206909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41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7575647" y="2598915"/>
                <a:ext cx="103454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PT" sz="2400" dirty="0" smtClean="0">
                        <a:solidFill>
                          <a:schemeClr val="bg1"/>
                        </a:solidFill>
                      </a:rPr>
                      <m:t>.</m:t>
                    </m:r>
                    <m:sSup>
                      <m:sSupPr>
                        <m:ctrlPr>
                          <a:rPr lang="pt-PT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647" y="2598915"/>
                <a:ext cx="1034549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946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3404428" y="3436024"/>
                <a:ext cx="171713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=25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428" y="3436024"/>
                <a:ext cx="171713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5319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91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/>
      <p:bldP spid="7" grpId="0"/>
      <p:bldP spid="8" grpId="0"/>
      <p:bldP spid="34" grpId="0"/>
      <p:bldP spid="30" grpId="0"/>
      <p:bldP spid="2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4109837" y="1470016"/>
            <a:ext cx="1002001" cy="59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242774" y="2348880"/>
            <a:ext cx="592922" cy="2376264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816038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233940" y="2448499"/>
                <a:ext cx="3065471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0,3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400" i="1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40" y="2448499"/>
                <a:ext cx="3065471" cy="718017"/>
              </a:xfrm>
              <a:prstGeom prst="rect">
                <a:avLst/>
              </a:prstGeom>
              <a:blipFill rotWithShape="1">
                <a:blip r:embed="rId3"/>
                <a:stretch>
                  <a:fillRect l="-2982" b="-76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4067944" y="1528691"/>
                <a:ext cx="11285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528691"/>
                <a:ext cx="112853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611559" y="1412776"/>
                <a:ext cx="4029607" cy="671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b="1" dirty="0">
                    <a:solidFill>
                      <a:srgbClr val="C00000"/>
                    </a:solidFill>
                  </a:rPr>
                  <a:t>1.12.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pt-PT" i="1">
                                <a:latin typeface="Cambria Math"/>
                              </a:rPr>
                              <m:t>0,3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i="1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1412776"/>
                <a:ext cx="4029607" cy="671081"/>
              </a:xfrm>
              <a:prstGeom prst="rect">
                <a:avLst/>
              </a:prstGeom>
              <a:blipFill rotWithShape="1">
                <a:blip r:embed="rId5"/>
                <a:stretch>
                  <a:fillRect l="-2269" b="-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3654896" y="4263479"/>
                <a:ext cx="171713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896" y="4263479"/>
                <a:ext cx="1717132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569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3980492" y="2368987"/>
                <a:ext cx="3543836" cy="790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4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pt-PT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400" i="1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492" y="2368987"/>
                <a:ext cx="3543836" cy="790986"/>
              </a:xfrm>
              <a:prstGeom prst="rect">
                <a:avLst/>
              </a:prstGeom>
              <a:blipFill rotWithShape="1">
                <a:blip r:embed="rId7"/>
                <a:stretch>
                  <a:fillRect l="-2754" b="-697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3676513" y="3360594"/>
                <a:ext cx="2551671" cy="716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ctrlPr>
                              <a:rPr lang="pt-PT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513" y="3360594"/>
                <a:ext cx="2551671" cy="716478"/>
              </a:xfrm>
              <a:prstGeom prst="rect">
                <a:avLst/>
              </a:prstGeom>
              <a:blipFill rotWithShape="1">
                <a:blip r:embed="rId8"/>
                <a:stretch>
                  <a:fillRect l="-3580" b="-59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5868144" y="3360594"/>
                <a:ext cx="2551671" cy="716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3360594"/>
                <a:ext cx="2551671" cy="716478"/>
              </a:xfrm>
              <a:prstGeom prst="rect">
                <a:avLst/>
              </a:prstGeom>
              <a:blipFill rotWithShape="1">
                <a:blip r:embed="rId9"/>
                <a:stretch>
                  <a:fillRect l="-3828" b="-59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67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/>
      <p:bldP spid="34" grpId="0"/>
      <p:bldP spid="30" grpId="0"/>
      <p:bldP spid="29" grpId="0"/>
      <p:bldP spid="41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550363"/>
            <a:ext cx="7882759" cy="1006429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200" dirty="0"/>
              <a:t>2. </a:t>
            </a: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Copia para o caderno o quadro seguinte e completa os espaços em branco com a leitura das expressões numéricas em linguagem natural e simbólica.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533627"/>
                  </p:ext>
                </p:extLst>
              </p:nvPr>
            </p:nvGraphicFramePr>
            <p:xfrm>
              <a:off x="643459" y="1529169"/>
              <a:ext cx="7920880" cy="4954048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532859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922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B0F0"/>
                              </a:solidFill>
                            </a:rPr>
                            <a:t>Linguagem</a:t>
                          </a:r>
                          <a:r>
                            <a:rPr lang="pt-PT" sz="2400" baseline="0" dirty="0">
                              <a:solidFill>
                                <a:srgbClr val="00B0F0"/>
                              </a:solidFill>
                            </a:rPr>
                            <a:t> Natural</a:t>
                          </a:r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2060"/>
                              </a:solidFill>
                            </a:rPr>
                            <a:t>Linguagem simbólica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7200">
                    <a:tc>
                      <a:txBody>
                        <a:bodyPr/>
                        <a:lstStyle/>
                        <a:p>
                          <a:pPr algn="l"/>
                          <a:endParaRPr lang="pt-PT" sz="10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3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8</m:t>
                                    </m:r>
                                  </m:sup>
                                </m:sSup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:</m:t>
                                </m:r>
                                <m:sSup>
                                  <m:sSup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5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lang="pt-PT" sz="2400" b="0" dirty="0">
                              <a:solidFill>
                                <a:schemeClr val="tx1"/>
                              </a:solidFill>
                            </a:rPr>
                            <a:t>A soma do cubo de cinco com oito.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just"/>
                          <a:endParaRPr lang="pt-PT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just"/>
                          <a:endParaRPr lang="pt-PT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5</m:t>
                                        </m:r>
                                      </m:e>
                                      <m:sup>
                                        <m: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−0,5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80073"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lang="pt-PT" sz="2400" b="0" dirty="0">
                              <a:solidFill>
                                <a:schemeClr val="tx1"/>
                              </a:solidFill>
                            </a:rPr>
                            <a:t>O quadrado da diferença entre o cubo de dez e o cubo de cinco.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9432">
                    <a:tc>
                      <a:txBody>
                        <a:bodyPr/>
                        <a:lstStyle/>
                        <a:p>
                          <a:pPr algn="just"/>
                          <a:endParaRPr lang="pt-PT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just"/>
                          <a:endParaRPr lang="pt-PT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e>
                                          <m:sup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:</m:t>
                                </m:r>
                                <m:sSup>
                                  <m:sSup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PT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3</m:t>
                                            </m:r>
                                          </m:e>
                                          <m:sup>
                                            <m:r>
                                              <a:rPr lang="pt-PT" sz="24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3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533627"/>
                  </p:ext>
                </p:extLst>
              </p:nvPr>
            </p:nvGraphicFramePr>
            <p:xfrm>
              <a:off x="643459" y="1529169"/>
              <a:ext cx="7920880" cy="4954048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5328592"/>
                    <a:gridCol w="2592288"/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 smtClean="0">
                              <a:solidFill>
                                <a:srgbClr val="00B0F0"/>
                              </a:solidFill>
                            </a:rPr>
                            <a:t>Linguagem</a:t>
                          </a:r>
                          <a:r>
                            <a:rPr lang="pt-PT" sz="2400" baseline="0" dirty="0" smtClean="0">
                              <a:solidFill>
                                <a:srgbClr val="00B0F0"/>
                              </a:solidFill>
                            </a:rPr>
                            <a:t> Natural</a:t>
                          </a:r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 smtClean="0">
                              <a:solidFill>
                                <a:srgbClr val="002060"/>
                              </a:solidFill>
                            </a:rPr>
                            <a:t>Linguagem simbólica</a:t>
                          </a:r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985520">
                    <a:tc>
                      <a:txBody>
                        <a:bodyPr/>
                        <a:lstStyle/>
                        <a:p>
                          <a:pPr algn="l"/>
                          <a:endParaRPr lang="pt-PT" sz="1000" b="1" dirty="0" smtClean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06118" t="-87654" r="-1176" b="-320370"/>
                          </a:stretch>
                        </a:blipFill>
                      </a:tcPr>
                    </a:tc>
                  </a:tr>
                  <a:tr h="676688"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lang="pt-PT" sz="2400" b="0" dirty="0" smtClean="0">
                              <a:solidFill>
                                <a:schemeClr val="tx1"/>
                              </a:solidFill>
                            </a:rPr>
                            <a:t>A soma do cubo de cinco com oito.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algn="just"/>
                          <a:endParaRPr lang="pt-PT" sz="2400" b="1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just"/>
                          <a:endParaRPr lang="pt-PT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06118" t="-305147" r="-1176" b="-200000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algn="just"/>
                          <a:r>
                            <a:rPr lang="pt-PT" sz="2400" b="0" dirty="0" smtClean="0">
                              <a:solidFill>
                                <a:schemeClr val="tx1"/>
                              </a:solidFill>
                            </a:rPr>
                            <a:t>O quadrado da diferença entre o cubo de </a:t>
                          </a:r>
                          <a:r>
                            <a:rPr lang="pt-PT" sz="2400" b="0" dirty="0" smtClean="0">
                              <a:solidFill>
                                <a:schemeClr val="tx1"/>
                              </a:solidFill>
                            </a:rPr>
                            <a:t>dez </a:t>
                          </a:r>
                          <a:r>
                            <a:rPr lang="pt-PT" sz="2400" b="0" dirty="0" smtClean="0">
                              <a:solidFill>
                                <a:schemeClr val="tx1"/>
                              </a:solidFill>
                            </a:rPr>
                            <a:t>e o cubo de cinco.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pPr algn="just"/>
                          <a:endParaRPr lang="pt-PT" sz="2400" b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just"/>
                          <a:endParaRPr lang="pt-PT" sz="2400" b="1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06118" t="-508148" r="-1176" b="-148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CaixaDeTexto 2"/>
          <p:cNvSpPr txBox="1"/>
          <p:nvPr/>
        </p:nvSpPr>
        <p:spPr>
          <a:xfrm>
            <a:off x="695333" y="2426216"/>
            <a:ext cx="527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O quociente da oitava potência de dois terços pelo cubo de três quintos.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72166" y="4034944"/>
            <a:ext cx="532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O triplo da diferença ente o quadrado de cinco e cinco décimas.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05321" y="5680495"/>
            <a:ext cx="5302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O quociente do cubo do quadrado de dois pelo quadrado do cubo de três.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156176" y="3430447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+8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3430447"/>
                <a:ext cx="208823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6158448" y="5048031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pt-PT" sz="24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448" y="5048031"/>
                <a:ext cx="208823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0493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5" grpId="0"/>
      <p:bldP spid="7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5456878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3.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A Ana comprou um automóvel no valor de  13 500  euros. Pagou a terça parte a pronto e o restante em  20  prestações iguais. </a:t>
            </a:r>
          </a:p>
          <a:p>
            <a:pPr algn="just">
              <a:buClr>
                <a:srgbClr val="C00000"/>
              </a:buClr>
            </a:pPr>
            <a:r>
              <a:rPr lang="pt-PT" sz="2400" b="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pt-PT" sz="2400" b="0" dirty="0"/>
              <a:t>3.1. </a:t>
            </a:r>
            <a:r>
              <a:rPr lang="pt-PT" sz="2400" b="0" dirty="0">
                <a:solidFill>
                  <a:schemeClr val="tx1"/>
                </a:solidFill>
              </a:rPr>
              <a:t>Escreve o que representa cada uma das expressões numéricas seguintes. </a:t>
            </a: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          </a:t>
            </a:r>
            <a:r>
              <a:rPr lang="pt-PT" sz="2400" b="0" dirty="0"/>
              <a:t>(A)</a:t>
            </a:r>
          </a:p>
          <a:p>
            <a:pPr>
              <a:buClr>
                <a:srgbClr val="C00000"/>
              </a:buClr>
            </a:pPr>
            <a:endParaRPr lang="pt-PT" sz="2200" b="0" dirty="0"/>
          </a:p>
          <a:p>
            <a:pPr algn="just">
              <a:buClr>
                <a:srgbClr val="C00000"/>
              </a:buClr>
            </a:pPr>
            <a:r>
              <a:rPr lang="pt-PT" sz="2200" b="0" dirty="0"/>
              <a:t>          </a:t>
            </a:r>
            <a:r>
              <a:rPr lang="pt-PT" sz="2400" b="0" dirty="0"/>
              <a:t>(B)</a:t>
            </a:r>
            <a:r>
              <a:rPr lang="pt-PT" sz="2200" b="0" dirty="0"/>
              <a:t>  </a:t>
            </a:r>
          </a:p>
          <a:p>
            <a:pPr algn="just">
              <a:buClr>
                <a:srgbClr val="C00000"/>
              </a:buClr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just">
              <a:buClr>
                <a:srgbClr val="C00000"/>
              </a:buClr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          </a:t>
            </a:r>
            <a:r>
              <a:rPr lang="pt-PT" sz="2400" b="0" dirty="0"/>
              <a:t>(C)</a:t>
            </a: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3.2. </a:t>
            </a:r>
            <a:r>
              <a:rPr lang="pt-PT" sz="2400" b="0" dirty="0">
                <a:solidFill>
                  <a:schemeClr val="tx1"/>
                </a:solidFill>
              </a:rPr>
              <a:t>Quanto pagou a Ana em cada prestação?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445891" y="2808784"/>
                <a:ext cx="201622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13 500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891" y="2808784"/>
                <a:ext cx="2016224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445891" y="3681824"/>
                <a:ext cx="201622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13 500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891" y="3681824"/>
                <a:ext cx="2016224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448163" y="4516624"/>
                <a:ext cx="2907814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×13 500</m:t>
                          </m:r>
                          <m:r>
                            <m:rPr>
                              <m:nor/>
                            </m:rPr>
                            <a:rPr lang="pt-PT" sz="2400" dirty="0"/>
                            <m:t> 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:20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163" y="4516624"/>
                <a:ext cx="2907814" cy="9221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0216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3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3427605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         </a:t>
            </a:r>
          </a:p>
          <a:p>
            <a:pPr>
              <a:buClr>
                <a:srgbClr val="C00000"/>
              </a:buClr>
            </a:pPr>
            <a:endParaRPr lang="pt-PT" sz="2200" b="0" dirty="0"/>
          </a:p>
          <a:p>
            <a:pPr algn="just">
              <a:buClr>
                <a:srgbClr val="C00000"/>
              </a:buClr>
            </a:pPr>
            <a:r>
              <a:rPr lang="pt-PT" sz="2200" b="0" dirty="0"/>
              <a:t>     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957952" y="1484784"/>
                <a:ext cx="201622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13 500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2" y="1484784"/>
                <a:ext cx="2016224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/>
          <p:cNvSpPr txBox="1"/>
          <p:nvPr/>
        </p:nvSpPr>
        <p:spPr>
          <a:xfrm>
            <a:off x="1188659" y="2420888"/>
            <a:ext cx="7286658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/>
              <a:t>Valor do custo do automóvel que a Ana pagou a pronto.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953454" y="3578927"/>
                <a:ext cx="201622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13 500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454" y="3578927"/>
                <a:ext cx="2016224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696222" y="3759423"/>
            <a:ext cx="777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(B)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142119" y="4536471"/>
            <a:ext cx="7333197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/>
              <a:t>Valor do custo do automóvel que a Ana pagou em prestações. </a:t>
            </a:r>
          </a:p>
        </p:txBody>
      </p:sp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793722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3.1.: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683568" y="1647039"/>
            <a:ext cx="777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40096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/>
      <p:bldP spid="5" grpId="0"/>
      <p:bldP spid="12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3427605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200" b="0" dirty="0">
              <a:solidFill>
                <a:schemeClr val="tx1"/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         </a:t>
            </a:r>
          </a:p>
          <a:p>
            <a:pPr>
              <a:buClr>
                <a:srgbClr val="C00000"/>
              </a:buClr>
            </a:pPr>
            <a:endParaRPr lang="pt-PT" sz="2200" b="0" dirty="0"/>
          </a:p>
          <a:p>
            <a:pPr algn="just">
              <a:buClr>
                <a:srgbClr val="C00000"/>
              </a:buClr>
            </a:pPr>
            <a:r>
              <a:rPr lang="pt-PT" sz="2200" b="0" dirty="0"/>
              <a:t>     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88659" y="2670011"/>
            <a:ext cx="728665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/>
              <a:t>Valor de cada uma das prestações que a Ana pagou. </a:t>
            </a:r>
          </a:p>
        </p:txBody>
      </p:sp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350565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3.1.: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683568" y="1647039"/>
            <a:ext cx="777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965852" y="1483093"/>
                <a:ext cx="2907814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×13 500</m:t>
                          </m:r>
                          <m:r>
                            <m:rPr>
                              <m:nor/>
                            </m:rPr>
                            <a:rPr lang="pt-PT" sz="2400" dirty="0"/>
                            <m:t> 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:20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852" y="1483093"/>
                <a:ext cx="2907814" cy="922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40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718225" y="3127716"/>
                <a:ext cx="781421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 A Ana pagou, em cada prestação,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450</m:t>
                    </m:r>
                  </m:oMath>
                </a14:m>
                <a:r>
                  <a:rPr lang="pt-PT" sz="2400" dirty="0"/>
                  <a:t>  euros. 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225" y="3127716"/>
                <a:ext cx="7814215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248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35586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3.2.: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859414" y="1687556"/>
                <a:ext cx="3061131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PT" sz="24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13 500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:20=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414" y="1687556"/>
                <a:ext cx="3061131" cy="9221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/>
          <p:cNvGrpSpPr/>
          <p:nvPr/>
        </p:nvGrpSpPr>
        <p:grpSpPr>
          <a:xfrm>
            <a:off x="611560" y="1484784"/>
            <a:ext cx="592922" cy="2376264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4344481" y="1919467"/>
                <a:ext cx="2315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9000:20=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481" y="1919467"/>
                <a:ext cx="2315751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778342" y="1917811"/>
                <a:ext cx="14579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342" y="1917811"/>
                <a:ext cx="145795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46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10" grpId="0"/>
      <p:bldP spid="20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5533</TotalTime>
  <Words>768</Words>
  <Application>Microsoft Office PowerPoint</Application>
  <PresentationFormat>On-screen Show (4:3)</PresentationFormat>
  <Paragraphs>193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345</cp:revision>
  <dcterms:created xsi:type="dcterms:W3CDTF">2016-09-17T09:49:10Z</dcterms:created>
  <dcterms:modified xsi:type="dcterms:W3CDTF">2017-06-13T09:34:03Z</dcterms:modified>
</cp:coreProperties>
</file>