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media/image2.jpg" ContentType="image/png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324" r:id="rId2"/>
    <p:sldId id="310" r:id="rId3"/>
    <p:sldId id="312" r:id="rId4"/>
    <p:sldId id="311" r:id="rId5"/>
    <p:sldId id="314" r:id="rId6"/>
    <p:sldId id="313" r:id="rId7"/>
    <p:sldId id="315" r:id="rId8"/>
    <p:sldId id="316" r:id="rId9"/>
    <p:sldId id="317" r:id="rId10"/>
    <p:sldId id="318" r:id="rId11"/>
    <p:sldId id="319" r:id="rId12"/>
    <p:sldId id="320" r:id="rId13"/>
    <p:sldId id="321" r:id="rId14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E4E5"/>
    <a:srgbClr val="006666"/>
    <a:srgbClr val="6CA7AB"/>
    <a:srgbClr val="FFD5D5"/>
    <a:srgbClr val="FFA3A3"/>
    <a:srgbClr val="FFABAB"/>
    <a:srgbClr val="FF9F9F"/>
    <a:srgbClr val="FC8868"/>
    <a:srgbClr val="EFF7F5"/>
    <a:srgbClr val="CEE4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349" autoAdjust="0"/>
  </p:normalViewPr>
  <p:slideViewPr>
    <p:cSldViewPr>
      <p:cViewPr varScale="1">
        <p:scale>
          <a:sx n="101" d="100"/>
          <a:sy n="101" d="100"/>
        </p:scale>
        <p:origin x="130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B7282F-F979-4A41-864E-3ECFCD7283ED}" type="datetimeFigureOut">
              <a:rPr lang="pt-PT" smtClean="0"/>
              <a:t>18/01/2019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9535BE-518A-4B5E-8365-945CAB6888E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832505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9535BE-518A-4B5E-8365-945CAB6888E7}" type="slidenum">
              <a:rPr lang="pt-PT" smtClean="0"/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81806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49487" y="2564904"/>
            <a:ext cx="3718457" cy="451406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lnSpc>
                <a:spcPts val="2800"/>
              </a:lnSpc>
              <a:buNone/>
              <a:defRPr sz="2600" b="1">
                <a:solidFill>
                  <a:srgbClr val="C00000"/>
                </a:solidFill>
              </a:defRPr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en-US" dirty="0"/>
              <a:t>TÍTULO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349487" y="3325137"/>
            <a:ext cx="3718457" cy="397032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200">
                <a:solidFill>
                  <a:srgbClr val="C00000"/>
                </a:solidFill>
              </a:defRPr>
            </a:lvl1pPr>
            <a:lvl2pPr marL="457200" indent="0">
              <a:buNone/>
              <a:defRPr sz="2200"/>
            </a:lvl2pPr>
            <a:lvl3pPr marL="914400" indent="0">
              <a:buNone/>
              <a:defRPr sz="2200"/>
            </a:lvl3pPr>
            <a:lvl4pPr marL="1371600" indent="0">
              <a:buNone/>
              <a:defRPr sz="2200"/>
            </a:lvl4pPr>
            <a:lvl5pPr marL="1828800" indent="0">
              <a:buNone/>
              <a:defRPr sz="2200"/>
            </a:lvl5pPr>
          </a:lstStyle>
          <a:p>
            <a:pPr lvl="0"/>
            <a:r>
              <a:rPr lang="en-US" dirty="0" err="1"/>
              <a:t>Subtítulo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767301130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3158" userDrawn="1">
          <p15:clr>
            <a:srgbClr val="FBAE40"/>
          </p15:clr>
        </p15:guide>
        <p15:guide id="2" pos="288" userDrawn="1">
          <p15:clr>
            <a:srgbClr val="FBAE40"/>
          </p15:clr>
        </p15:guide>
        <p15:guide id="3" pos="3139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703353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114829937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 userDrawn="1">
          <p15:clr>
            <a:srgbClr val="FBAE40"/>
          </p15:clr>
        </p15:guide>
        <p15:guide id="2" pos="278" userDrawn="1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rgbClr val="457B6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577029" y="842129"/>
            <a:ext cx="7882759" cy="4801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b="1">
                <a:solidFill>
                  <a:srgbClr val="C00000"/>
                </a:solidFill>
              </a:defRPr>
            </a:lvl1pPr>
          </a:lstStyle>
          <a:p>
            <a:pPr lvl="0"/>
            <a:r>
              <a:rPr lang="en-US" dirty="0"/>
              <a:t>Click to edit Master text styles</a:t>
            </a:r>
            <a:endParaRPr lang="pt-PT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7030" y="1418193"/>
            <a:ext cx="7882759" cy="2010807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400"/>
            </a:lvl2pPr>
            <a:lvl3pPr marL="914400" indent="0">
              <a:buNone/>
              <a:defRPr sz="2400"/>
            </a:lvl3pPr>
            <a:lvl4pPr marL="1371600" indent="0">
              <a:buNone/>
              <a:defRPr sz="2400"/>
            </a:lvl4pPr>
            <a:lvl5pPr marL="1828800" indent="0">
              <a:buNone/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 hasCustomPrompt="1"/>
          </p:nvPr>
        </p:nvSpPr>
        <p:spPr>
          <a:xfrm>
            <a:off x="346775" y="44624"/>
            <a:ext cx="5218107" cy="461665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buNone/>
              <a:defRPr sz="2400" b="1">
                <a:solidFill>
                  <a:srgbClr val="006666"/>
                </a:solidFill>
                <a:effectLst/>
              </a:defRPr>
            </a:lvl1pPr>
          </a:lstStyle>
          <a:p>
            <a:pPr lvl="0"/>
            <a:r>
              <a:rPr lang="en-US" dirty="0"/>
              <a:t>TÍTULO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7464" y="4869160"/>
            <a:ext cx="4246536" cy="199363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07940259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527">
          <p15:clr>
            <a:srgbClr val="FBAE40"/>
          </p15:clr>
        </p15:guide>
        <p15:guide id="2" pos="278">
          <p15:clr>
            <a:srgbClr val="FBAE40"/>
          </p15:clr>
        </p15:guide>
        <p15:guide id="3" orient="horz" pos="73">
          <p15:clr>
            <a:srgbClr val="FBAE40"/>
          </p15:clr>
        </p15:guide>
        <p15:guide id="4" pos="53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63232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5" r:id="rId2"/>
    <p:sldLayoutId id="2147483676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395535" y="1988840"/>
            <a:ext cx="4006489" cy="938719"/>
          </a:xfrm>
        </p:spPr>
        <p:txBody>
          <a:bodyPr/>
          <a:lstStyle/>
          <a:p>
            <a:r>
              <a:rPr lang="pt-PT" dirty="0"/>
              <a:t>Novo MSI6</a:t>
            </a:r>
          </a:p>
          <a:p>
            <a:r>
              <a:rPr lang="pt-PT" dirty="0"/>
              <a:t>Sólidos geométricos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395535" y="3429000"/>
            <a:ext cx="3816425" cy="590931"/>
          </a:xfrm>
        </p:spPr>
        <p:txBody>
          <a:bodyPr/>
          <a:lstStyle/>
          <a:p>
            <a:r>
              <a:rPr lang="pt-PT" sz="1800" dirty="0"/>
              <a:t>Resolução de exercícios e problemas (Planificação de sólidos) </a:t>
            </a:r>
          </a:p>
        </p:txBody>
      </p:sp>
    </p:spTree>
    <p:extLst>
      <p:ext uri="{BB962C8B-B14F-4D97-AF65-F5344CB8AC3E}">
        <p14:creationId xmlns:p14="http://schemas.microsoft.com/office/powerpoint/2010/main" val="2312359962"/>
      </p:ext>
    </p:extLst>
  </p:cSld>
  <p:clrMapOvr>
    <a:masterClrMapping/>
  </p:clrMapOvr>
  <p:transition spd="slow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395536" y="586366"/>
            <a:ext cx="82809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1. </a:t>
            </a:r>
            <a:r>
              <a:rPr lang="pt-PT" sz="2400" b="1" dirty="0">
                <a:solidFill>
                  <a:srgbClr val="002060"/>
                </a:solidFill>
              </a:rPr>
              <a:t>Algumas das figuras seguintes representam planificações de sólidos. </a:t>
            </a:r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r>
              <a:rPr lang="pt-PT" sz="2400" dirty="0"/>
              <a:t>       Indica as figuras que são planificações de: </a:t>
            </a:r>
          </a:p>
          <a:p>
            <a:pPr algn="just"/>
            <a:r>
              <a:rPr lang="pt-PT" sz="2400" dirty="0"/>
              <a:t>      </a:t>
            </a:r>
            <a:r>
              <a:rPr lang="pt-PT" sz="2400" dirty="0">
                <a:solidFill>
                  <a:srgbClr val="C00000"/>
                </a:solidFill>
              </a:rPr>
              <a:t>1.1. </a:t>
            </a:r>
            <a:r>
              <a:rPr lang="pt-PT" sz="2400" dirty="0"/>
              <a:t>pirâmides triangulares; </a:t>
            </a:r>
          </a:p>
        </p:txBody>
      </p:sp>
      <p:pic>
        <p:nvPicPr>
          <p:cNvPr id="2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13860"/>
            <a:ext cx="7704856" cy="3977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1319765" y="2745303"/>
            <a:ext cx="432048" cy="432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67841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395536" y="586366"/>
            <a:ext cx="82809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1. </a:t>
            </a:r>
            <a:r>
              <a:rPr lang="pt-PT" sz="2400" b="1" dirty="0">
                <a:solidFill>
                  <a:srgbClr val="002060"/>
                </a:solidFill>
              </a:rPr>
              <a:t>Algumas das figuras seguintes representam planificações de sólidos. </a:t>
            </a:r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r>
              <a:rPr lang="pt-PT" sz="2400" dirty="0"/>
              <a:t>       Indica as figuras que são planificações de: </a:t>
            </a:r>
          </a:p>
          <a:p>
            <a:pPr algn="just"/>
            <a:r>
              <a:rPr lang="pt-PT" sz="2400" dirty="0"/>
              <a:t>      </a:t>
            </a:r>
            <a:r>
              <a:rPr lang="pt-PT" sz="2400" dirty="0">
                <a:solidFill>
                  <a:srgbClr val="C00000"/>
                </a:solidFill>
              </a:rPr>
              <a:t>1.2. </a:t>
            </a:r>
            <a:r>
              <a:rPr lang="pt-PT" sz="2400" dirty="0"/>
              <a:t>pirâmides quadrangulares; </a:t>
            </a:r>
          </a:p>
        </p:txBody>
      </p:sp>
      <p:pic>
        <p:nvPicPr>
          <p:cNvPr id="2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13860"/>
            <a:ext cx="7704856" cy="3977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4463988" y="4869160"/>
            <a:ext cx="432048" cy="432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41530096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395536" y="586366"/>
            <a:ext cx="82809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1. </a:t>
            </a:r>
            <a:r>
              <a:rPr lang="pt-PT" sz="2400" b="1" dirty="0">
                <a:solidFill>
                  <a:srgbClr val="002060"/>
                </a:solidFill>
              </a:rPr>
              <a:t>Algumas das figuras seguintes representam planificações de sólidos. </a:t>
            </a:r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r>
              <a:rPr lang="pt-PT" sz="2400" dirty="0"/>
              <a:t>       Indica as figuras que são planificações de: </a:t>
            </a:r>
          </a:p>
          <a:p>
            <a:pPr algn="just"/>
            <a:r>
              <a:rPr lang="pt-PT" sz="2400" dirty="0"/>
              <a:t>      </a:t>
            </a:r>
            <a:r>
              <a:rPr lang="pt-PT" sz="2400" dirty="0">
                <a:solidFill>
                  <a:srgbClr val="C00000"/>
                </a:solidFill>
              </a:rPr>
              <a:t>1.3. </a:t>
            </a:r>
            <a:r>
              <a:rPr lang="pt-PT" sz="2400" dirty="0"/>
              <a:t>prismas triangulares; </a:t>
            </a:r>
          </a:p>
        </p:txBody>
      </p:sp>
      <p:pic>
        <p:nvPicPr>
          <p:cNvPr id="2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13860"/>
            <a:ext cx="7704856" cy="3977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4417622" y="2781710"/>
            <a:ext cx="432048" cy="432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490854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uiExpand="1" build="p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395536" y="586366"/>
            <a:ext cx="82809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1. </a:t>
            </a:r>
            <a:r>
              <a:rPr lang="pt-PT" sz="2400" b="1" dirty="0">
                <a:solidFill>
                  <a:srgbClr val="002060"/>
                </a:solidFill>
              </a:rPr>
              <a:t>Algumas das figuras seguintes representam planificações de sólidos. </a:t>
            </a:r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r>
              <a:rPr lang="pt-PT" sz="2400" dirty="0"/>
              <a:t>       Indica as figuras que são planificações de: </a:t>
            </a:r>
          </a:p>
          <a:p>
            <a:pPr algn="just"/>
            <a:r>
              <a:rPr lang="pt-PT" sz="2400" dirty="0"/>
              <a:t>      </a:t>
            </a:r>
            <a:r>
              <a:rPr lang="pt-PT" sz="2400" dirty="0">
                <a:solidFill>
                  <a:srgbClr val="C00000"/>
                </a:solidFill>
              </a:rPr>
              <a:t>1.4.</a:t>
            </a:r>
            <a:r>
              <a:rPr lang="pt-PT" sz="2400" dirty="0"/>
              <a:t> prismas quadrangulares; </a:t>
            </a:r>
          </a:p>
        </p:txBody>
      </p:sp>
      <p:pic>
        <p:nvPicPr>
          <p:cNvPr id="2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13860"/>
            <a:ext cx="7704856" cy="3977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7452320" y="2751212"/>
            <a:ext cx="432048" cy="432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724254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395536" y="586366"/>
            <a:ext cx="82809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1. </a:t>
            </a:r>
            <a:r>
              <a:rPr lang="pt-PT" sz="2400" b="1" dirty="0">
                <a:solidFill>
                  <a:srgbClr val="002060"/>
                </a:solidFill>
              </a:rPr>
              <a:t>Algumas das figuras seguintes representam planificações de sólidos. </a:t>
            </a:r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r>
              <a:rPr lang="pt-PT" sz="2400" dirty="0"/>
              <a:t>       Indica as figuras que são planificações de: </a:t>
            </a:r>
          </a:p>
          <a:p>
            <a:pPr algn="just"/>
            <a:r>
              <a:rPr lang="pt-PT" sz="2400" dirty="0"/>
              <a:t>      </a:t>
            </a:r>
            <a:r>
              <a:rPr lang="pt-PT" sz="2400" dirty="0">
                <a:solidFill>
                  <a:srgbClr val="C00000"/>
                </a:solidFill>
              </a:rPr>
              <a:t>1.5.</a:t>
            </a:r>
            <a:r>
              <a:rPr lang="pt-PT" sz="2400" dirty="0"/>
              <a:t> prismas pentagonais; </a:t>
            </a:r>
          </a:p>
        </p:txBody>
      </p:sp>
      <p:pic>
        <p:nvPicPr>
          <p:cNvPr id="2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13860"/>
            <a:ext cx="7704856" cy="3977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1368023" y="4881035"/>
            <a:ext cx="432048" cy="432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934559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395536" y="586366"/>
            <a:ext cx="82809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1. </a:t>
            </a:r>
            <a:r>
              <a:rPr lang="pt-PT" sz="2400" b="1" dirty="0">
                <a:solidFill>
                  <a:srgbClr val="002060"/>
                </a:solidFill>
              </a:rPr>
              <a:t>Algumas das figuras seguintes representam planificações de sólidos. </a:t>
            </a:r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r>
              <a:rPr lang="pt-PT" sz="2400" dirty="0"/>
              <a:t>       Indica as figuras que são planificações de: </a:t>
            </a:r>
          </a:p>
          <a:p>
            <a:pPr algn="just"/>
            <a:r>
              <a:rPr lang="pt-PT" sz="2400" dirty="0"/>
              <a:t>      </a:t>
            </a:r>
            <a:r>
              <a:rPr lang="pt-PT" sz="2400" dirty="0">
                <a:solidFill>
                  <a:srgbClr val="C00000"/>
                </a:solidFill>
              </a:rPr>
              <a:t>1.6.</a:t>
            </a:r>
            <a:r>
              <a:rPr lang="pt-PT" sz="2400" dirty="0"/>
              <a:t> cilindros;</a:t>
            </a:r>
          </a:p>
        </p:txBody>
      </p:sp>
      <p:pic>
        <p:nvPicPr>
          <p:cNvPr id="2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13860"/>
            <a:ext cx="7704856" cy="3977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>
            <a:off x="5940152" y="2769053"/>
            <a:ext cx="432048" cy="432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7" name="Oval 6"/>
          <p:cNvSpPr/>
          <p:nvPr/>
        </p:nvSpPr>
        <p:spPr>
          <a:xfrm>
            <a:off x="2855683" y="4857163"/>
            <a:ext cx="432048" cy="432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727626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395536" y="586366"/>
            <a:ext cx="828092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1. </a:t>
            </a:r>
            <a:r>
              <a:rPr lang="pt-PT" sz="2400" b="1" dirty="0">
                <a:solidFill>
                  <a:srgbClr val="002060"/>
                </a:solidFill>
              </a:rPr>
              <a:t>Algumas das figuras seguintes representam planificações de sólidos. </a:t>
            </a:r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r>
              <a:rPr lang="pt-PT" sz="2400" dirty="0"/>
              <a:t>       Indica as figuras que são planificações de: </a:t>
            </a:r>
          </a:p>
          <a:p>
            <a:pPr algn="just"/>
            <a:r>
              <a:rPr lang="pt-PT" sz="2400" dirty="0"/>
              <a:t>      </a:t>
            </a:r>
            <a:r>
              <a:rPr lang="pt-PT" sz="2400" dirty="0">
                <a:solidFill>
                  <a:srgbClr val="C00000"/>
                </a:solidFill>
              </a:rPr>
              <a:t>1.7.</a:t>
            </a:r>
            <a:r>
              <a:rPr lang="pt-PT" sz="2400" dirty="0"/>
              <a:t> cones.</a:t>
            </a:r>
          </a:p>
        </p:txBody>
      </p:sp>
      <p:pic>
        <p:nvPicPr>
          <p:cNvPr id="2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13860"/>
            <a:ext cx="7704856" cy="39778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Oval 6"/>
          <p:cNvSpPr/>
          <p:nvPr/>
        </p:nvSpPr>
        <p:spPr>
          <a:xfrm>
            <a:off x="2879433" y="2745303"/>
            <a:ext cx="432048" cy="432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6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3256544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395536" y="586366"/>
            <a:ext cx="56166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2. </a:t>
            </a:r>
            <a:r>
              <a:rPr lang="pt-PT" sz="2400" b="1" dirty="0">
                <a:solidFill>
                  <a:srgbClr val="002060"/>
                </a:solidFill>
              </a:rPr>
              <a:t>A figura representa a planificação de um paralelepípedo com três das faces parcialmente sombreadas. </a:t>
            </a:r>
          </a:p>
        </p:txBody>
      </p:sp>
      <p:pic>
        <p:nvPicPr>
          <p:cNvPr id="2050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33908"/>
            <a:ext cx="2936135" cy="2445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395536" y="2732670"/>
            <a:ext cx="8424936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Qual dos paralelepípedos pode ser construído a partir da planificação representada na figura?</a:t>
            </a:r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just"/>
            <a:endParaRPr lang="pt-PT" sz="2400" dirty="0"/>
          </a:p>
          <a:p>
            <a:pPr algn="r"/>
            <a:r>
              <a:rPr lang="pt-PT" sz="1400" dirty="0">
                <a:solidFill>
                  <a:schemeClr val="bg1">
                    <a:lumMod val="50000"/>
                  </a:schemeClr>
                </a:solidFill>
              </a:rPr>
              <a:t>Prova Final de Matemática, 2.° Ciclo, 2.ª Fase, 2015 </a:t>
            </a:r>
          </a:p>
        </p:txBody>
      </p:sp>
      <p:pic>
        <p:nvPicPr>
          <p:cNvPr id="2051" name="Picture 3" descr="C:\Users\Susana\Desktop\areal\Parte2\Parte3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481" y="3501008"/>
            <a:ext cx="8316991" cy="1403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8"/>
          <p:cNvSpPr/>
          <p:nvPr/>
        </p:nvSpPr>
        <p:spPr>
          <a:xfrm>
            <a:off x="971600" y="4500808"/>
            <a:ext cx="432048" cy="432000"/>
          </a:xfrm>
          <a:prstGeom prst="ellipse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971688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3" grpId="0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36" y="1665182"/>
            <a:ext cx="4140875" cy="3239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395536" y="586366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3. </a:t>
            </a:r>
            <a:r>
              <a:rPr lang="pt-PT" sz="2400" b="1" dirty="0">
                <a:solidFill>
                  <a:srgbClr val="002060"/>
                </a:solidFill>
              </a:rPr>
              <a:t>A Marta pretende construir um poliedro em cartolina, usando a planificação seguinte. </a:t>
            </a:r>
          </a:p>
        </p:txBody>
      </p:sp>
      <p:sp>
        <p:nvSpPr>
          <p:cNvPr id="8" name="Rectângulo 7"/>
          <p:cNvSpPr/>
          <p:nvPr/>
        </p:nvSpPr>
        <p:spPr>
          <a:xfrm>
            <a:off x="611560" y="1583328"/>
            <a:ext cx="3960440" cy="292579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10" name="Grupo 9"/>
          <p:cNvGrpSpPr/>
          <p:nvPr/>
        </p:nvGrpSpPr>
        <p:grpSpPr>
          <a:xfrm>
            <a:off x="4607625" y="1583328"/>
            <a:ext cx="592922" cy="2925792"/>
            <a:chOff x="4442216" y="2160827"/>
            <a:chExt cx="592922" cy="4096987"/>
          </a:xfrm>
        </p:grpSpPr>
        <p:cxnSp>
          <p:nvCxnSpPr>
            <p:cNvPr id="11" name="Conexão recta 10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xão recta 11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xão recta 12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ângulo 1"/>
          <p:cNvSpPr/>
          <p:nvPr/>
        </p:nvSpPr>
        <p:spPr>
          <a:xfrm>
            <a:off x="4607625" y="1583328"/>
            <a:ext cx="406883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3.1. </a:t>
            </a:r>
            <a:r>
              <a:rPr lang="pt-PT" sz="2400" dirty="0"/>
              <a:t>Classifica o poliedro que a Marta vai construir. </a:t>
            </a:r>
          </a:p>
        </p:txBody>
      </p:sp>
      <p:sp>
        <p:nvSpPr>
          <p:cNvPr id="5" name="Rectângulo 4"/>
          <p:cNvSpPr/>
          <p:nvPr/>
        </p:nvSpPr>
        <p:spPr>
          <a:xfrm>
            <a:off x="4735135" y="2445396"/>
            <a:ext cx="3713421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r>
              <a:rPr lang="pt-PT" sz="2400" dirty="0"/>
              <a:t> </a:t>
            </a:r>
            <a:r>
              <a:rPr lang="pt-PT" sz="2400" dirty="0">
                <a:solidFill>
                  <a:srgbClr val="C00000"/>
                </a:solidFill>
              </a:rPr>
              <a:t>R:</a:t>
            </a:r>
            <a:r>
              <a:rPr lang="pt-PT" sz="2400" dirty="0"/>
              <a:t> Prisma hexagonal.</a:t>
            </a:r>
          </a:p>
        </p:txBody>
      </p:sp>
      <p:sp>
        <p:nvSpPr>
          <p:cNvPr id="15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85233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  <p:bldP spid="8" grpId="0" animBg="1"/>
      <p:bldP spid="2" grpId="0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36" y="1665182"/>
            <a:ext cx="4140875" cy="3239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395536" y="586366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3. </a:t>
            </a:r>
            <a:r>
              <a:rPr lang="pt-PT" sz="2400" b="1" dirty="0">
                <a:solidFill>
                  <a:srgbClr val="002060"/>
                </a:solidFill>
              </a:rPr>
              <a:t>A Marta pretende construir um poliedro em cartolina, usando a planificação seguinte. </a:t>
            </a:r>
          </a:p>
        </p:txBody>
      </p:sp>
      <p:sp>
        <p:nvSpPr>
          <p:cNvPr id="8" name="Rectângulo 7"/>
          <p:cNvSpPr/>
          <p:nvPr/>
        </p:nvSpPr>
        <p:spPr>
          <a:xfrm>
            <a:off x="611560" y="1583328"/>
            <a:ext cx="3960440" cy="292579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10" name="Grupo 9"/>
          <p:cNvGrpSpPr/>
          <p:nvPr/>
        </p:nvGrpSpPr>
        <p:grpSpPr>
          <a:xfrm>
            <a:off x="4607625" y="1583328"/>
            <a:ext cx="592922" cy="2925792"/>
            <a:chOff x="4442216" y="2160827"/>
            <a:chExt cx="592922" cy="4096987"/>
          </a:xfrm>
        </p:grpSpPr>
        <p:cxnSp>
          <p:nvCxnSpPr>
            <p:cNvPr id="11" name="Conexão recta 10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xão recta 11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xão recta 12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Rectângulo 1"/>
          <p:cNvSpPr/>
          <p:nvPr/>
        </p:nvSpPr>
        <p:spPr>
          <a:xfrm>
            <a:off x="4607625" y="1583328"/>
            <a:ext cx="406883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dirty="0">
                <a:solidFill>
                  <a:srgbClr val="C00000"/>
                </a:solidFill>
              </a:rPr>
              <a:t>3.2. </a:t>
            </a:r>
            <a:r>
              <a:rPr lang="pt-PT" sz="2400" dirty="0"/>
              <a:t>Quantos vértices, quantas arestas e quantas faces terá esse poliedro? </a:t>
            </a:r>
          </a:p>
        </p:txBody>
      </p:sp>
      <p:sp>
        <p:nvSpPr>
          <p:cNvPr id="5" name="Rectângulo 4"/>
          <p:cNvSpPr/>
          <p:nvPr/>
        </p:nvSpPr>
        <p:spPr>
          <a:xfrm>
            <a:off x="4665839" y="2852047"/>
            <a:ext cx="3974992" cy="83099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pt-PT" sz="2400" dirty="0"/>
              <a:t> </a:t>
            </a:r>
            <a:r>
              <a:rPr lang="pt-PT" sz="2400" dirty="0">
                <a:solidFill>
                  <a:srgbClr val="C00000"/>
                </a:solidFill>
              </a:rPr>
              <a:t>R:</a:t>
            </a:r>
            <a:r>
              <a:rPr lang="pt-PT" sz="2400" dirty="0"/>
              <a:t>  Vértices: 12; arestas: 18; faces: 8.</a:t>
            </a:r>
          </a:p>
        </p:txBody>
      </p:sp>
      <p:sp>
        <p:nvSpPr>
          <p:cNvPr id="15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724757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36" y="1665182"/>
            <a:ext cx="4140875" cy="3239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395536" y="586366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3. </a:t>
            </a:r>
            <a:r>
              <a:rPr lang="pt-PT" sz="2400" b="1" dirty="0">
                <a:solidFill>
                  <a:srgbClr val="002060"/>
                </a:solidFill>
              </a:rPr>
              <a:t>A Marta pretende construir um poliedro em cartolina, usando a planificação seguinte. </a:t>
            </a:r>
          </a:p>
        </p:txBody>
      </p:sp>
      <p:sp>
        <p:nvSpPr>
          <p:cNvPr id="8" name="Rectângulo 7"/>
          <p:cNvSpPr/>
          <p:nvPr/>
        </p:nvSpPr>
        <p:spPr>
          <a:xfrm>
            <a:off x="611560" y="1583328"/>
            <a:ext cx="3960440" cy="2925792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10" name="Grupo 9"/>
          <p:cNvGrpSpPr/>
          <p:nvPr/>
        </p:nvGrpSpPr>
        <p:grpSpPr>
          <a:xfrm>
            <a:off x="4607625" y="1583328"/>
            <a:ext cx="592922" cy="2925792"/>
            <a:chOff x="4442216" y="2160827"/>
            <a:chExt cx="592922" cy="4096987"/>
          </a:xfrm>
        </p:grpSpPr>
        <p:cxnSp>
          <p:nvCxnSpPr>
            <p:cNvPr id="11" name="Conexão recta 10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xão recta 11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xão recta 12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ângulo 1"/>
              <p:cNvSpPr/>
              <p:nvPr/>
            </p:nvSpPr>
            <p:spPr>
              <a:xfrm>
                <a:off x="4607625" y="1607078"/>
                <a:ext cx="4068831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PT" sz="2400" dirty="0">
                    <a:solidFill>
                      <a:srgbClr val="C00000"/>
                    </a:solidFill>
                  </a:rPr>
                  <a:t>3.3. </a:t>
                </a:r>
                <a:r>
                  <a:rPr lang="pt-PT" sz="2400" dirty="0"/>
                  <a:t>Identifica, usando a letra correspondente (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PT" sz="2400" dirty="0"/>
                  <a:t> ou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𝐵</m:t>
                    </m:r>
                  </m:oMath>
                </a14:m>
                <a:r>
                  <a:rPr lang="pt-PT" sz="2400" dirty="0"/>
                  <a:t>), os vértices dos retângulos e dos hexágonos que, após a montagem, se sobreporão aos vértices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PT" sz="2400" dirty="0"/>
                  <a:t> e </a:t>
                </a:r>
                <a14:m>
                  <m:oMath xmlns:m="http://schemas.openxmlformats.org/officeDocument/2006/math">
                    <m:r>
                      <a:rPr lang="pt-PT" sz="2400" i="1" dirty="0" smtClean="0">
                        <a:latin typeface="Cambria Math"/>
                      </a:rPr>
                      <m:t>𝐵</m:t>
                    </m:r>
                  </m:oMath>
                </a14:m>
                <a:r>
                  <a:rPr lang="pt-PT" sz="2400" dirty="0"/>
                  <a:t> da planificação. </a:t>
                </a:r>
              </a:p>
            </p:txBody>
          </p:sp>
        </mc:Choice>
        <mc:Fallback xmlns="">
          <p:sp>
            <p:nvSpPr>
              <p:cNvPr id="2" name="Rectângulo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07625" y="1607078"/>
                <a:ext cx="4068831" cy="2308324"/>
              </a:xfrm>
              <a:prstGeom prst="rect">
                <a:avLst/>
              </a:prstGeom>
              <a:blipFill rotWithShape="1">
                <a:blip r:embed="rId4"/>
                <a:stretch>
                  <a:fillRect l="-2399" t="-2116" r="-2249" b="-5291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1693287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74" y="1844824"/>
            <a:ext cx="4140875" cy="3239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>
          <a:xfrm>
            <a:off x="346775" y="44624"/>
            <a:ext cx="7249561" cy="461665"/>
          </a:xfrm>
        </p:spPr>
        <p:txBody>
          <a:bodyPr/>
          <a:lstStyle/>
          <a:p>
            <a:r>
              <a:rPr lang="pt-PT" dirty="0"/>
              <a:t>Vou Aplicar</a:t>
            </a:r>
          </a:p>
        </p:txBody>
      </p:sp>
      <p:sp>
        <p:nvSpPr>
          <p:cNvPr id="14" name="Rectângulo 13"/>
          <p:cNvSpPr/>
          <p:nvPr/>
        </p:nvSpPr>
        <p:spPr>
          <a:xfrm>
            <a:off x="395536" y="586366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2400" b="1" dirty="0">
                <a:solidFill>
                  <a:srgbClr val="C00000"/>
                </a:solidFill>
              </a:rPr>
              <a:t>3. </a:t>
            </a:r>
            <a:r>
              <a:rPr lang="pt-PT" sz="2400" b="1" dirty="0">
                <a:solidFill>
                  <a:srgbClr val="002060"/>
                </a:solidFill>
              </a:rPr>
              <a:t>A Marta pretende construir um poliedro em cartolina, usando a planificação seguinte. </a:t>
            </a:r>
          </a:p>
        </p:txBody>
      </p:sp>
      <p:sp>
        <p:nvSpPr>
          <p:cNvPr id="8" name="Rectângulo 7"/>
          <p:cNvSpPr/>
          <p:nvPr/>
        </p:nvSpPr>
        <p:spPr>
          <a:xfrm>
            <a:off x="611560" y="1583328"/>
            <a:ext cx="3960440" cy="321382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10" name="Grupo 9"/>
          <p:cNvGrpSpPr/>
          <p:nvPr/>
        </p:nvGrpSpPr>
        <p:grpSpPr>
          <a:xfrm>
            <a:off x="4607625" y="1583328"/>
            <a:ext cx="592922" cy="3213824"/>
            <a:chOff x="4442216" y="2160827"/>
            <a:chExt cx="592922" cy="4096987"/>
          </a:xfrm>
        </p:grpSpPr>
        <p:cxnSp>
          <p:nvCxnSpPr>
            <p:cNvPr id="11" name="Conexão recta 10"/>
            <p:cNvCxnSpPr/>
            <p:nvPr/>
          </p:nvCxnSpPr>
          <p:spPr>
            <a:xfrm>
              <a:off x="4442216" y="2160827"/>
              <a:ext cx="0" cy="4096987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exão recta 11"/>
            <p:cNvCxnSpPr/>
            <p:nvPr/>
          </p:nvCxnSpPr>
          <p:spPr>
            <a:xfrm>
              <a:off x="4442216" y="2160827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exão recta 12"/>
            <p:cNvCxnSpPr/>
            <p:nvPr/>
          </p:nvCxnSpPr>
          <p:spPr>
            <a:xfrm>
              <a:off x="4442216" y="6257814"/>
              <a:ext cx="592922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098" name="Picture 2" descr="C:\Users\Susana\Desktop\areal\Parte2\Parte3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626738"/>
            <a:ext cx="3425519" cy="3192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Placeholder 5"/>
          <p:cNvSpPr>
            <a:spLocks noGrp="1"/>
          </p:cNvSpPr>
          <p:nvPr/>
        </p:nvSpPr>
        <p:spPr>
          <a:xfrm>
            <a:off x="646773" y="6525344"/>
            <a:ext cx="7033537" cy="40011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>
            <a:defPPr>
              <a:defRPr lang="pt-PT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PT" sz="2000" b="1" i="1" dirty="0">
                <a:solidFill>
                  <a:srgbClr val="C00000"/>
                </a:solidFill>
              </a:rPr>
              <a:t>Novo MSI6</a:t>
            </a:r>
          </a:p>
        </p:txBody>
      </p:sp>
    </p:spTree>
    <p:extLst>
      <p:ext uri="{BB962C8B-B14F-4D97-AF65-F5344CB8AC3E}">
        <p14:creationId xmlns:p14="http://schemas.microsoft.com/office/powerpoint/2010/main" val="565248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5165</TotalTime>
  <Words>446</Words>
  <Application>Microsoft Office PowerPoint</Application>
  <PresentationFormat>Apresentação no Ecrã (4:3)</PresentationFormat>
  <Paragraphs>153</Paragraphs>
  <Slides>13</Slides>
  <Notes>12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13</vt:i4>
      </vt:variant>
    </vt:vector>
  </HeadingPairs>
  <TitlesOfParts>
    <vt:vector size="17" baseType="lpstr">
      <vt:lpstr>Arial</vt:lpstr>
      <vt:lpstr>Calibri</vt:lpstr>
      <vt:lpstr>Cambria Math</vt:lpstr>
      <vt:lpstr>Custom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ano da Morte de Ricardo Reis, José Saramago</dc:title>
  <dc:creator>Maria João Sousa Pereira</dc:creator>
  <cp:lastModifiedBy>Ana Coelho Rodrigues</cp:lastModifiedBy>
  <cp:revision>367</cp:revision>
  <dcterms:created xsi:type="dcterms:W3CDTF">2016-09-17T09:49:10Z</dcterms:created>
  <dcterms:modified xsi:type="dcterms:W3CDTF">2019-01-18T16:48:11Z</dcterms:modified>
</cp:coreProperties>
</file>