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311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5" r:id="rId12"/>
    <p:sldId id="306" r:id="rId13"/>
    <p:sldId id="307" r:id="rId14"/>
    <p:sldId id="308" r:id="rId15"/>
    <p:sldId id="309" r:id="rId16"/>
    <p:sldId id="310" r:id="rId1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60" autoAdjust="0"/>
  </p:normalViewPr>
  <p:slideViewPr>
    <p:cSldViewPr>
      <p:cViewPr varScale="1">
        <p:scale>
          <a:sx n="56" d="100"/>
          <a:sy n="56" d="100"/>
        </p:scale>
        <p:origin x="109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07/01/2019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95535" y="1988840"/>
            <a:ext cx="4006489" cy="938719"/>
          </a:xfrm>
        </p:spPr>
        <p:txBody>
          <a:bodyPr/>
          <a:lstStyle/>
          <a:p>
            <a:r>
              <a:rPr lang="pt-PT" dirty="0"/>
              <a:t>Novo MSI6</a:t>
            </a:r>
          </a:p>
          <a:p>
            <a:r>
              <a:rPr lang="pt-PT" dirty="0"/>
              <a:t>Sólidos </a:t>
            </a:r>
            <a:r>
              <a:rPr lang="pt-PT" dirty="0" smtClean="0"/>
              <a:t>geométricos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535" y="3429000"/>
            <a:ext cx="3816425" cy="341632"/>
          </a:xfrm>
        </p:spPr>
        <p:txBody>
          <a:bodyPr/>
          <a:lstStyle/>
          <a:p>
            <a:r>
              <a:rPr lang="pt-PT" sz="1800" dirty="0"/>
              <a:t>Poliedros e não poliedros</a:t>
            </a:r>
          </a:p>
        </p:txBody>
      </p:sp>
    </p:spTree>
    <p:extLst>
      <p:ext uri="{BB962C8B-B14F-4D97-AF65-F5344CB8AC3E}">
        <p14:creationId xmlns:p14="http://schemas.microsoft.com/office/powerpoint/2010/main" val="231235996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CaixaDeTexto 19"/>
          <p:cNvSpPr txBox="1"/>
          <p:nvPr/>
        </p:nvSpPr>
        <p:spPr>
          <a:xfrm>
            <a:off x="539552" y="1521925"/>
            <a:ext cx="3168352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Na figura estão representados vários </a:t>
            </a:r>
            <a:r>
              <a:rPr lang="pt-PT" sz="2400" b="1" dirty="0" err="1">
                <a:solidFill>
                  <a:srgbClr val="002060"/>
                </a:solidFill>
              </a:rPr>
              <a:t>objetos</a:t>
            </a:r>
            <a:r>
              <a:rPr lang="pt-PT" sz="2400" b="1" dirty="0">
                <a:solidFill>
                  <a:srgbClr val="002060"/>
                </a:solidFill>
              </a:rPr>
              <a:t> e alguns sólidos geométricos.</a:t>
            </a:r>
          </a:p>
          <a:p>
            <a:pPr algn="just"/>
            <a:endParaRPr lang="pt-PT" sz="5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1. </a:t>
            </a:r>
            <a:r>
              <a:rPr lang="pt-PT" sz="2400" dirty="0"/>
              <a:t>Faz corresponder ao número de cada </a:t>
            </a:r>
            <a:r>
              <a:rPr lang="pt-PT" sz="2400" dirty="0" err="1"/>
              <a:t>objeto</a:t>
            </a:r>
            <a:r>
              <a:rPr lang="pt-PT" sz="2400" dirty="0"/>
              <a:t> a letra do sólido geométrico que este te faz lembrar.  </a:t>
            </a:r>
          </a:p>
        </p:txBody>
      </p:sp>
      <p:pic>
        <p:nvPicPr>
          <p:cNvPr id="1026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67" y="580311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usana\Desktop\areal\Parte2\Parte3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712" y="4293096"/>
            <a:ext cx="1416402" cy="131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usana\Desktop\areal\Parte2\Parte3\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20688"/>
            <a:ext cx="2588766" cy="637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Susana\Desktop\areal\Parte2\Parte3\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117" y="238544"/>
            <a:ext cx="2687251" cy="638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xão recta 2"/>
          <p:cNvCxnSpPr/>
          <p:nvPr/>
        </p:nvCxnSpPr>
        <p:spPr>
          <a:xfrm>
            <a:off x="4427984" y="621255"/>
            <a:ext cx="273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xão recta 26"/>
          <p:cNvCxnSpPr/>
          <p:nvPr/>
        </p:nvCxnSpPr>
        <p:spPr>
          <a:xfrm>
            <a:off x="5082712" y="908720"/>
            <a:ext cx="3809768" cy="3600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xão recta 27"/>
          <p:cNvCxnSpPr/>
          <p:nvPr/>
        </p:nvCxnSpPr>
        <p:spPr>
          <a:xfrm>
            <a:off x="4067944" y="2276872"/>
            <a:ext cx="4032448" cy="20162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xão recta 28"/>
          <p:cNvCxnSpPr/>
          <p:nvPr/>
        </p:nvCxnSpPr>
        <p:spPr>
          <a:xfrm>
            <a:off x="5082712" y="2492896"/>
            <a:ext cx="2298030" cy="15278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xão recta 29"/>
          <p:cNvCxnSpPr/>
          <p:nvPr/>
        </p:nvCxnSpPr>
        <p:spPr>
          <a:xfrm flipV="1">
            <a:off x="3920160" y="2132856"/>
            <a:ext cx="3067436" cy="20708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xão recta 30"/>
          <p:cNvCxnSpPr/>
          <p:nvPr/>
        </p:nvCxnSpPr>
        <p:spPr>
          <a:xfrm>
            <a:off x="5148064" y="4293096"/>
            <a:ext cx="2952328" cy="13154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xão recta 32"/>
          <p:cNvCxnSpPr/>
          <p:nvPr/>
        </p:nvCxnSpPr>
        <p:spPr>
          <a:xfrm flipV="1">
            <a:off x="4126822" y="764704"/>
            <a:ext cx="4045578" cy="51944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34845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CaixaDeTexto 19"/>
          <p:cNvSpPr txBox="1"/>
          <p:nvPr/>
        </p:nvSpPr>
        <p:spPr>
          <a:xfrm>
            <a:off x="539552" y="1521925"/>
            <a:ext cx="3168352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Na figura estão representados vários </a:t>
            </a:r>
            <a:r>
              <a:rPr lang="pt-PT" sz="2400" b="1" dirty="0" err="1">
                <a:solidFill>
                  <a:srgbClr val="002060"/>
                </a:solidFill>
              </a:rPr>
              <a:t>objetos</a:t>
            </a:r>
            <a:r>
              <a:rPr lang="pt-PT" sz="2400" b="1" dirty="0">
                <a:solidFill>
                  <a:srgbClr val="002060"/>
                </a:solidFill>
              </a:rPr>
              <a:t> e alguns sólidos geométricos.</a:t>
            </a:r>
          </a:p>
          <a:p>
            <a:pPr algn="just"/>
            <a:endParaRPr lang="pt-PT" sz="5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2. </a:t>
            </a:r>
            <a:r>
              <a:rPr lang="pt-PT" sz="2400" dirty="0"/>
              <a:t>Dos sólidos representados, indica, pela </a:t>
            </a:r>
            <a:r>
              <a:rPr lang="pt-PT" sz="2400" dirty="0" err="1"/>
              <a:t>respetiva</a:t>
            </a:r>
            <a:r>
              <a:rPr lang="pt-PT" sz="2400" dirty="0"/>
              <a:t> letra: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2.1. </a:t>
            </a:r>
            <a:r>
              <a:rPr lang="pt-PT" sz="2400" dirty="0"/>
              <a:t>os que só têm superfícies planas; </a:t>
            </a:r>
          </a:p>
        </p:txBody>
      </p:sp>
      <p:pic>
        <p:nvPicPr>
          <p:cNvPr id="1026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67" y="580311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usana\Desktop\areal\Parte2\Parte3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712" y="4293096"/>
            <a:ext cx="1416402" cy="131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usana\Desktop\areal\Parte2\Parte3\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20688"/>
            <a:ext cx="2588766" cy="637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Susana\Desktop\areal\Parte2\Parte3\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117" y="238544"/>
            <a:ext cx="2687251" cy="638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4194544" y="379743"/>
            <a:ext cx="432049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/>
          <p:cNvSpPr/>
          <p:nvPr/>
        </p:nvSpPr>
        <p:spPr>
          <a:xfrm>
            <a:off x="4858272" y="670694"/>
            <a:ext cx="432049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/>
          <p:cNvSpPr/>
          <p:nvPr/>
        </p:nvSpPr>
        <p:spPr>
          <a:xfrm>
            <a:off x="3762495" y="5786571"/>
            <a:ext cx="432049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Oval 20"/>
          <p:cNvSpPr/>
          <p:nvPr/>
        </p:nvSpPr>
        <p:spPr>
          <a:xfrm>
            <a:off x="4858272" y="4077096"/>
            <a:ext cx="432049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25944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  <p:bldP spid="2" grpId="0" animBg="1"/>
      <p:bldP spid="18" grpId="0" animBg="1"/>
      <p:bldP spid="19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CaixaDeTexto 19"/>
          <p:cNvSpPr txBox="1"/>
          <p:nvPr/>
        </p:nvSpPr>
        <p:spPr>
          <a:xfrm>
            <a:off x="539552" y="1521925"/>
            <a:ext cx="3168352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Na figura estão representados vários </a:t>
            </a:r>
            <a:r>
              <a:rPr lang="pt-PT" sz="2400" b="1" dirty="0" err="1">
                <a:solidFill>
                  <a:srgbClr val="002060"/>
                </a:solidFill>
              </a:rPr>
              <a:t>objetos</a:t>
            </a:r>
            <a:r>
              <a:rPr lang="pt-PT" sz="2400" b="1" dirty="0">
                <a:solidFill>
                  <a:srgbClr val="002060"/>
                </a:solidFill>
              </a:rPr>
              <a:t> e alguns sólidos geométricos.</a:t>
            </a:r>
          </a:p>
          <a:p>
            <a:pPr algn="just"/>
            <a:endParaRPr lang="pt-PT" sz="5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2. </a:t>
            </a:r>
            <a:r>
              <a:rPr lang="pt-PT" sz="2400" dirty="0"/>
              <a:t>Dos sólidos representados, indica, pela </a:t>
            </a:r>
            <a:r>
              <a:rPr lang="pt-PT" sz="2400" dirty="0" err="1"/>
              <a:t>respetiva</a:t>
            </a:r>
            <a:r>
              <a:rPr lang="pt-PT" sz="2400" dirty="0"/>
              <a:t> letra: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2.2. </a:t>
            </a:r>
            <a:r>
              <a:rPr lang="pt-PT" sz="2400" dirty="0"/>
              <a:t>os que têm, simultaneamente, superfícies planas e curvas; </a:t>
            </a:r>
          </a:p>
        </p:txBody>
      </p:sp>
      <p:pic>
        <p:nvPicPr>
          <p:cNvPr id="1026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67" y="580311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usana\Desktop\areal\Parte2\Parte3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712" y="4293096"/>
            <a:ext cx="1416402" cy="131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usana\Desktop\areal\Parte2\Parte3\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20688"/>
            <a:ext cx="2588766" cy="637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Susana\Desktop\areal\Parte2\Parte3\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117" y="238544"/>
            <a:ext cx="2687251" cy="638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3707904" y="2060848"/>
            <a:ext cx="432049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/>
          <p:cNvSpPr/>
          <p:nvPr/>
        </p:nvSpPr>
        <p:spPr>
          <a:xfrm>
            <a:off x="4869249" y="2276848"/>
            <a:ext cx="432049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92361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  <p:bldP spid="2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CaixaDeTexto 19"/>
          <p:cNvSpPr txBox="1"/>
          <p:nvPr/>
        </p:nvSpPr>
        <p:spPr>
          <a:xfrm>
            <a:off x="539552" y="1521925"/>
            <a:ext cx="3168352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Na figura estão representados vários </a:t>
            </a:r>
            <a:r>
              <a:rPr lang="pt-PT" sz="2400" b="1" dirty="0" err="1">
                <a:solidFill>
                  <a:srgbClr val="002060"/>
                </a:solidFill>
              </a:rPr>
              <a:t>objetos</a:t>
            </a:r>
            <a:r>
              <a:rPr lang="pt-PT" sz="2400" b="1" dirty="0">
                <a:solidFill>
                  <a:srgbClr val="002060"/>
                </a:solidFill>
              </a:rPr>
              <a:t> e alguns sólidos geométricos.</a:t>
            </a:r>
          </a:p>
          <a:p>
            <a:pPr algn="just"/>
            <a:endParaRPr lang="pt-PT" sz="5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2. </a:t>
            </a:r>
            <a:r>
              <a:rPr lang="pt-PT" sz="2400" dirty="0"/>
              <a:t>Dos sólidos representados, indica, pela </a:t>
            </a:r>
            <a:r>
              <a:rPr lang="pt-PT" sz="2400" dirty="0" err="1"/>
              <a:t>respetiva</a:t>
            </a:r>
            <a:r>
              <a:rPr lang="pt-PT" sz="2400" dirty="0"/>
              <a:t> letra: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2.3. </a:t>
            </a:r>
            <a:r>
              <a:rPr lang="pt-PT" sz="2400" dirty="0"/>
              <a:t>os que têm toda a superfície curva. </a:t>
            </a:r>
          </a:p>
        </p:txBody>
      </p:sp>
      <p:pic>
        <p:nvPicPr>
          <p:cNvPr id="1026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67" y="580311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usana\Desktop\areal\Parte2\Parte3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712" y="4293096"/>
            <a:ext cx="1416402" cy="131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usana\Desktop\areal\Parte2\Parte3\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20688"/>
            <a:ext cx="2588766" cy="637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Susana\Desktop\areal\Parte2\Parte3\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117" y="238544"/>
            <a:ext cx="2687251" cy="638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3627323" y="3927575"/>
            <a:ext cx="432049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48209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95536" y="620688"/>
            <a:ext cx="835292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Sólidos geométricos </a:t>
            </a:r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Em casa, na sala de aula e na rua existem construções, </a:t>
            </a:r>
            <a:r>
              <a:rPr lang="pt-PT" sz="2400" dirty="0" err="1"/>
              <a:t>objetos</a:t>
            </a:r>
            <a:r>
              <a:rPr lang="pt-PT" sz="2400" dirty="0"/>
              <a:t> e elementos da natureza que nos lembram modelos matemáticos designados por sólidos geométricos.</a:t>
            </a:r>
          </a:p>
        </p:txBody>
      </p:sp>
      <p:pic>
        <p:nvPicPr>
          <p:cNvPr id="7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74318"/>
            <a:ext cx="7344816" cy="39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96755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95536" y="620688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Sólidos geométricos </a:t>
            </a:r>
          </a:p>
        </p:txBody>
      </p:sp>
      <p:pic>
        <p:nvPicPr>
          <p:cNvPr id="2050" name="Picture 2" descr="C:\Users\Susana\Desktop\areal\Parte2\Parte3\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76" y="1442737"/>
            <a:ext cx="8122345" cy="285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406201" y="4312926"/>
            <a:ext cx="8311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/>
              <a:t>Alguns sólidos têm apenas superfícies planas (</a:t>
            </a:r>
            <a:r>
              <a:rPr lang="pt-PT" sz="2400" b="1" dirty="0">
                <a:solidFill>
                  <a:srgbClr val="C00000"/>
                </a:solidFill>
              </a:rPr>
              <a:t>poliedros</a:t>
            </a:r>
            <a:r>
              <a:rPr lang="pt-PT" sz="2400" dirty="0"/>
              <a:t>) e outros têm superfícies curvas (</a:t>
            </a:r>
            <a:r>
              <a:rPr lang="pt-PT" sz="2400" b="1" dirty="0">
                <a:solidFill>
                  <a:srgbClr val="C00000"/>
                </a:solidFill>
              </a:rPr>
              <a:t>não poliedros</a:t>
            </a:r>
            <a:r>
              <a:rPr lang="pt-PT" sz="2400" dirty="0"/>
              <a:t>).</a:t>
            </a:r>
          </a:p>
        </p:txBody>
      </p:sp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26483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95536" y="620688"/>
            <a:ext cx="835292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Poliedros </a:t>
            </a: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/>
              <a:t>Os prismas e as pirâmides são poliedros. Mas existem outros poliedros. </a:t>
            </a:r>
          </a:p>
        </p:txBody>
      </p:sp>
      <p:pic>
        <p:nvPicPr>
          <p:cNvPr id="3075" name="Picture 3" descr="C:\Users\Susana\Desktop\areal\Parte2\Parte3\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8304016" cy="263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44246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731263" y="3431082"/>
            <a:ext cx="360040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ctângulo arredondado 5"/>
          <p:cNvSpPr/>
          <p:nvPr/>
        </p:nvSpPr>
        <p:spPr>
          <a:xfrm>
            <a:off x="657981" y="1054847"/>
            <a:ext cx="7853666" cy="26621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7" name="Picture 2" descr="C:\Users\Susana\Desktop\Areal\icone_cert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91" y="664204"/>
            <a:ext cx="864096" cy="7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771157" y="1313077"/>
            <a:ext cx="77404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Aos polígonos que limitam a superfície do poliedro damos o nome de </a:t>
            </a:r>
            <a:r>
              <a:rPr lang="pt-PT" sz="2400" b="1" dirty="0">
                <a:solidFill>
                  <a:srgbClr val="C00000"/>
                </a:solidFill>
              </a:rPr>
              <a:t>faces</a:t>
            </a:r>
            <a:r>
              <a:rPr lang="pt-PT" sz="2400" dirty="0"/>
              <a:t>. </a:t>
            </a:r>
          </a:p>
          <a:p>
            <a:pPr algn="ctr"/>
            <a:r>
              <a:rPr lang="pt-PT" sz="2400" b="1" dirty="0">
                <a:solidFill>
                  <a:srgbClr val="C00000"/>
                </a:solidFill>
              </a:rPr>
              <a:t>Aresta</a:t>
            </a:r>
            <a:r>
              <a:rPr lang="pt-PT" sz="2400" dirty="0"/>
              <a:t> é o segmento de </a:t>
            </a:r>
            <a:r>
              <a:rPr lang="pt-PT" sz="2400" dirty="0" err="1"/>
              <a:t>reta</a:t>
            </a:r>
            <a:r>
              <a:rPr lang="pt-PT" sz="2400" dirty="0"/>
              <a:t> que resulta da </a:t>
            </a:r>
            <a:r>
              <a:rPr lang="pt-PT" sz="2400" dirty="0" err="1"/>
              <a:t>interseção</a:t>
            </a:r>
            <a:r>
              <a:rPr lang="pt-PT" sz="2400" dirty="0"/>
              <a:t> de duas faces. </a:t>
            </a:r>
          </a:p>
          <a:p>
            <a:pPr algn="ctr"/>
            <a:r>
              <a:rPr lang="pt-PT" sz="2400" dirty="0"/>
              <a:t>Os </a:t>
            </a:r>
            <a:r>
              <a:rPr lang="pt-PT" sz="2400" b="1" dirty="0">
                <a:solidFill>
                  <a:srgbClr val="C00000"/>
                </a:solidFill>
              </a:rPr>
              <a:t>vértices</a:t>
            </a:r>
            <a:r>
              <a:rPr lang="pt-PT" sz="2400" dirty="0"/>
              <a:t> são os pontos onde se </a:t>
            </a:r>
            <a:r>
              <a:rPr lang="pt-PT" sz="2400" dirty="0" err="1"/>
              <a:t>intersetam</a:t>
            </a:r>
            <a:r>
              <a:rPr lang="pt-PT" sz="2400" dirty="0"/>
              <a:t> três ou mais arestas. </a:t>
            </a:r>
          </a:p>
        </p:txBody>
      </p:sp>
      <p:pic>
        <p:nvPicPr>
          <p:cNvPr id="4098" name="Picture 2" descr="C:\Users\Susana\Desktop\areal\Parte2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74" y="3720568"/>
            <a:ext cx="7225113" cy="272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68654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731263" y="3431082"/>
            <a:ext cx="360040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ctângulo arredondado 5"/>
          <p:cNvSpPr/>
          <p:nvPr/>
        </p:nvSpPr>
        <p:spPr>
          <a:xfrm>
            <a:off x="657981" y="1054847"/>
            <a:ext cx="7853666" cy="15820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7" name="Picture 2" descr="C:\Users\Susana\Desktop\Areal\icone_cert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91" y="664204"/>
            <a:ext cx="864096" cy="7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771157" y="1313077"/>
            <a:ext cx="7740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Um </a:t>
            </a:r>
            <a:r>
              <a:rPr lang="pt-PT" sz="2400" b="1" dirty="0">
                <a:solidFill>
                  <a:srgbClr val="C00000"/>
                </a:solidFill>
              </a:rPr>
              <a:t>poliedro</a:t>
            </a:r>
            <a:r>
              <a:rPr lang="pt-PT" sz="2400" dirty="0"/>
              <a:t> diz-se convexo quando qualquer segmento de </a:t>
            </a:r>
            <a:r>
              <a:rPr lang="pt-PT" sz="2400" dirty="0" err="1"/>
              <a:t>reta</a:t>
            </a:r>
            <a:r>
              <a:rPr lang="pt-PT" sz="2400" dirty="0"/>
              <a:t> que une dois pontos do poliedro está nele contido. </a:t>
            </a:r>
          </a:p>
          <a:p>
            <a:pPr algn="ctr"/>
            <a:r>
              <a:rPr lang="pt-PT" sz="2400" dirty="0"/>
              <a:t>No caso contrário, o poliedro diz-se </a:t>
            </a:r>
            <a:r>
              <a:rPr lang="pt-PT" sz="2400" b="1" dirty="0">
                <a:solidFill>
                  <a:srgbClr val="C00000"/>
                </a:solidFill>
              </a:rPr>
              <a:t>côncavo</a:t>
            </a:r>
            <a:r>
              <a:rPr lang="pt-PT" sz="2400" dirty="0"/>
              <a:t>.</a:t>
            </a:r>
          </a:p>
        </p:txBody>
      </p:sp>
      <p:pic>
        <p:nvPicPr>
          <p:cNvPr id="5122" name="Picture 2" descr="C:\Users\Susana\Desktop\areal\Parte2\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68" y="2991695"/>
            <a:ext cx="8540667" cy="286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93029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usana\Desktop\areal\Parte2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7530"/>
            <a:ext cx="4760312" cy="298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95536" y="566096"/>
            <a:ext cx="835292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Não poliedros </a:t>
            </a:r>
            <a:endParaRPr lang="pt-PT" sz="1000" b="1" dirty="0">
              <a:solidFill>
                <a:srgbClr val="C00000"/>
              </a:solidFill>
            </a:endParaRPr>
          </a:p>
          <a:p>
            <a:pPr algn="just"/>
            <a:endParaRPr lang="pt-PT" sz="1000" dirty="0"/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Cilindros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539552" y="2147113"/>
            <a:ext cx="4392000" cy="261601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7" name="Grupo 6"/>
          <p:cNvGrpSpPr/>
          <p:nvPr/>
        </p:nvGrpSpPr>
        <p:grpSpPr>
          <a:xfrm>
            <a:off x="4987190" y="2135565"/>
            <a:ext cx="592922" cy="2627568"/>
            <a:chOff x="4442216" y="2160827"/>
            <a:chExt cx="592922" cy="4096987"/>
          </a:xfrm>
        </p:grpSpPr>
        <p:cxnSp>
          <p:nvCxnSpPr>
            <p:cNvPr id="8" name="Conexão recta 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xão recta 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xão recta 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4979776" y="2402908"/>
                <a:ext cx="3761274" cy="2092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Cilindro</a:t>
                </a:r>
                <a:r>
                  <a:rPr lang="pt-PT" sz="2400" dirty="0"/>
                  <a:t>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Os círculos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400" b="0" i="1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pt-PT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pt-PT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(de centro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400" b="0" i="1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pt-PT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400" dirty="0"/>
                  <a:t>)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4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pt-PT" sz="2400" i="1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(de centro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400" i="1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PT" sz="2400" dirty="0"/>
                  <a:t>) têm o mesmo raio e estão em planos paralelos. </a:t>
                </a:r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9776" y="2402908"/>
                <a:ext cx="3761274" cy="2092881"/>
              </a:xfrm>
              <a:prstGeom prst="rect">
                <a:avLst/>
              </a:prstGeom>
              <a:blipFill rotWithShape="1">
                <a:blip r:embed="rId4"/>
                <a:stretch>
                  <a:fillRect l="-2593" t="-2332" r="-2431" b="-583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0816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13" name="Rectângulo arredondado 12"/>
          <p:cNvSpPr/>
          <p:nvPr/>
        </p:nvSpPr>
        <p:spPr>
          <a:xfrm>
            <a:off x="657981" y="2163459"/>
            <a:ext cx="7853666" cy="24896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14" name="Picture 2" descr="C:\Users\Susana\Desktop\Areal\icone_cert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91" y="1772816"/>
            <a:ext cx="864096" cy="7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806791" y="2421689"/>
                <a:ext cx="743761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/>
                  <a:t>O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cilindro </a:t>
                </a:r>
                <a:r>
                  <a:rPr lang="pt-PT" sz="2400" dirty="0"/>
                  <a:t>de bases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𝑪</m:t>
                        </m:r>
                      </m:e>
                      <m:sub>
                        <m:r>
                          <a:rPr lang="pt-PT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pt-PT" sz="24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𝑪</m:t>
                        </m:r>
                      </m:e>
                      <m:sub>
                        <m:r>
                          <a:rPr lang="pt-PT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pt-PT" sz="24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é o sólido delimitado pelas bases e pela superfície formada pelos segmentos de </a:t>
                </a:r>
                <a:r>
                  <a:rPr lang="pt-PT" sz="2400" dirty="0" err="1"/>
                  <a:t>reta</a:t>
                </a:r>
                <a:r>
                  <a:rPr lang="pt-PT" sz="2400" dirty="0"/>
                  <a:t> que unem as circunferências dos círculos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𝑪</m:t>
                        </m:r>
                      </m:e>
                      <m:sub>
                        <m:r>
                          <a:rPr lang="pt-PT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pt-PT" sz="2400" dirty="0"/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𝑪</m:t>
                        </m:r>
                      </m:e>
                      <m:sub>
                        <m:r>
                          <a:rPr lang="pt-PT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 </a:t>
                </a:r>
                <a:r>
                  <a:rPr lang="pt-PT" sz="2400" dirty="0"/>
                  <a:t>(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superfície lateral do cilindro</a:t>
                </a:r>
                <a:r>
                  <a:rPr lang="pt-PT" sz="2400" dirty="0"/>
                  <a:t>) e são paralelos ao segmento de </a:t>
                </a:r>
                <a:r>
                  <a:rPr lang="pt-PT" sz="2400" dirty="0" err="1"/>
                  <a:t>reta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4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𝑶</m:t>
                            </m:r>
                          </m:e>
                          <m:sub>
                            <m:r>
                              <a:rPr lang="pt-PT" sz="24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  <m:sSub>
                          <m:sSubPr>
                            <m:ctrlPr>
                              <a:rPr lang="pt-PT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4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𝑶</m:t>
                            </m:r>
                          </m:e>
                          <m:sub>
                            <m:r>
                              <a:rPr lang="pt-PT" sz="24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sz="2400" b="1" dirty="0">
                    <a:solidFill>
                      <a:schemeClr val="tx1"/>
                    </a:solidFill>
                  </a:rPr>
                  <a:t> </a:t>
                </a:r>
                <a:r>
                  <a:rPr lang="pt-PT" sz="2400" dirty="0"/>
                  <a:t>(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eixo do cilindro</a:t>
                </a:r>
                <a:r>
                  <a:rPr lang="pt-PT" sz="2400" dirty="0"/>
                  <a:t>).</a:t>
                </a: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791" y="2421689"/>
                <a:ext cx="7437617" cy="1938992"/>
              </a:xfrm>
              <a:prstGeom prst="rect">
                <a:avLst/>
              </a:prstGeom>
              <a:blipFill rotWithShape="1">
                <a:blip r:embed="rId4"/>
                <a:stretch>
                  <a:fillRect l="-1230" t="-2516" r="-1311" b="-628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8828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539552" y="1208300"/>
            <a:ext cx="4231946" cy="330082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7" name="Grupo 6"/>
          <p:cNvGrpSpPr/>
          <p:nvPr/>
        </p:nvGrpSpPr>
        <p:grpSpPr>
          <a:xfrm>
            <a:off x="4837062" y="1196752"/>
            <a:ext cx="592922" cy="3312368"/>
            <a:chOff x="4442216" y="2160827"/>
            <a:chExt cx="592922" cy="4096987"/>
          </a:xfrm>
        </p:grpSpPr>
        <p:cxnSp>
          <p:nvCxnSpPr>
            <p:cNvPr id="8" name="Conexão recta 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xão recta 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xão recta 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ângulo 1"/>
          <p:cNvSpPr/>
          <p:nvPr/>
        </p:nvSpPr>
        <p:spPr>
          <a:xfrm>
            <a:off x="4837062" y="1230085"/>
            <a:ext cx="3839394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Um cilindro cujo eixo é perpendicular aos raios de qualquer uma das bases diz-se um </a:t>
            </a:r>
            <a:r>
              <a:rPr lang="pt-PT" sz="2400" b="1" dirty="0">
                <a:solidFill>
                  <a:srgbClr val="C00000"/>
                </a:solidFill>
              </a:rPr>
              <a:t>cilindro </a:t>
            </a:r>
            <a:r>
              <a:rPr lang="pt-PT" sz="2400" b="1" dirty="0" err="1">
                <a:solidFill>
                  <a:srgbClr val="C00000"/>
                </a:solidFill>
              </a:rPr>
              <a:t>reto</a:t>
            </a:r>
            <a:r>
              <a:rPr lang="pt-PT" sz="2400" dirty="0"/>
              <a:t>; caso contrário, diz-se um cilindro oblíquo. </a:t>
            </a:r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A altura do cilindro </a:t>
            </a:r>
            <a:r>
              <a:rPr lang="pt-PT" sz="2400" dirty="0" err="1"/>
              <a:t>reto</a:t>
            </a:r>
            <a:r>
              <a:rPr lang="pt-PT" sz="2400" dirty="0"/>
              <a:t> é o comprimento do seu eixo.</a:t>
            </a:r>
          </a:p>
        </p:txBody>
      </p:sp>
      <p:pic>
        <p:nvPicPr>
          <p:cNvPr id="1027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98" y="1640809"/>
            <a:ext cx="4253600" cy="237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4025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usana\Desktop\areal\Parte2\Parte3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88" y="2741149"/>
            <a:ext cx="3887935" cy="2346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539552" y="2150554"/>
            <a:ext cx="3728573" cy="372671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7" name="Grupo 6"/>
          <p:cNvGrpSpPr/>
          <p:nvPr/>
        </p:nvGrpSpPr>
        <p:grpSpPr>
          <a:xfrm>
            <a:off x="4309069" y="2150555"/>
            <a:ext cx="592922" cy="3726716"/>
            <a:chOff x="4442216" y="2160827"/>
            <a:chExt cx="592922" cy="4096987"/>
          </a:xfrm>
        </p:grpSpPr>
        <p:cxnSp>
          <p:nvCxnSpPr>
            <p:cNvPr id="8" name="Conexão recta 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xão recta 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xão recta 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395536" y="692696"/>
                <a:ext cx="8280920" cy="1354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Cone</a:t>
                </a:r>
              </a:p>
              <a:p>
                <a:pPr algn="just"/>
                <a:endParaRPr lang="pt-PT" sz="10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O ponto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 </m:t>
                    </m:r>
                    <m:r>
                      <a:rPr lang="pt-PT" sz="2400" b="1" i="1" dirty="0">
                        <a:latin typeface="Cambria Math"/>
                      </a:rPr>
                      <m:t>𝑷</m:t>
                    </m:r>
                    <m:r>
                      <a:rPr lang="pt-PT" sz="2400" b="1" i="1" dirty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não pertence ao plano que contém o círculo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dirty="0"/>
                  <a:t> de centro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𝑶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692696"/>
                <a:ext cx="8280920" cy="1354217"/>
              </a:xfrm>
              <a:prstGeom prst="rect">
                <a:avLst/>
              </a:prstGeom>
              <a:blipFill rotWithShape="1">
                <a:blip r:embed="rId4"/>
                <a:stretch>
                  <a:fillRect l="-1178" t="-3604" r="-1105" b="-94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ângulo arredondado 12"/>
          <p:cNvSpPr/>
          <p:nvPr/>
        </p:nvSpPr>
        <p:spPr>
          <a:xfrm>
            <a:off x="4427984" y="2573458"/>
            <a:ext cx="4176000" cy="3096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14" name="Picture 2" descr="C:\Users\Susana\Desktop\Areal\icone_cert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794" y="2182816"/>
            <a:ext cx="864096" cy="7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4456314" y="2831689"/>
                <a:ext cx="4147669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/>
                  <a:t>O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cone</a:t>
                </a:r>
                <a:r>
                  <a:rPr lang="pt-PT" sz="2400" dirty="0"/>
                  <a:t> de base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dirty="0"/>
                  <a:t> e vértice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𝑷</m:t>
                    </m:r>
                  </m:oMath>
                </a14:m>
                <a:r>
                  <a:rPr lang="pt-PT" sz="2400" dirty="0"/>
                  <a:t>  é o sólido delimitado pelo círculo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dirty="0"/>
                  <a:t> e pela superfície formada pelos segmentos de </a:t>
                </a:r>
                <a:r>
                  <a:rPr lang="pt-PT" sz="2400" dirty="0" err="1"/>
                  <a:t>reta</a:t>
                </a:r>
                <a:r>
                  <a:rPr lang="pt-PT" sz="2400" dirty="0"/>
                  <a:t> que unem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𝑷</m:t>
                    </m:r>
                  </m:oMath>
                </a14:m>
                <a:r>
                  <a:rPr lang="pt-PT" sz="2400" dirty="0"/>
                  <a:t> aos pontos da circunferência do círculo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dirty="0"/>
                  <a:t> (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superfície lateral do cone</a:t>
                </a:r>
                <a:r>
                  <a:rPr lang="pt-PT" sz="2400" dirty="0"/>
                  <a:t>). </a:t>
                </a: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314" y="2831689"/>
                <a:ext cx="4147669" cy="2677656"/>
              </a:xfrm>
              <a:prstGeom prst="rect">
                <a:avLst/>
              </a:prstGeom>
              <a:blipFill rotWithShape="1">
                <a:blip r:embed="rId6"/>
                <a:stretch>
                  <a:fillRect l="-2206" t="-1822" r="-2353" b="-4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94481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build="p"/>
      <p:bldP spid="13" grpId="0" animBg="1"/>
      <p:bldP spid="1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539550" y="1197474"/>
            <a:ext cx="4231946" cy="330082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7" name="Grupo 6"/>
          <p:cNvGrpSpPr/>
          <p:nvPr/>
        </p:nvGrpSpPr>
        <p:grpSpPr>
          <a:xfrm>
            <a:off x="4837062" y="1196752"/>
            <a:ext cx="592922" cy="3312368"/>
            <a:chOff x="4442216" y="2160827"/>
            <a:chExt cx="592922" cy="4096987"/>
          </a:xfrm>
        </p:grpSpPr>
        <p:cxnSp>
          <p:nvCxnSpPr>
            <p:cNvPr id="8" name="Conexão recta 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xão recta 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xão recta 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4837062" y="1432112"/>
                <a:ext cx="3839394" cy="28315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O segmento de </a:t>
                </a:r>
                <a:r>
                  <a:rPr lang="pt-PT" sz="2400" dirty="0" err="1"/>
                  <a:t>reta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[</m:t>
                    </m:r>
                    <m:r>
                      <a:rPr lang="pt-PT" sz="2400" b="1" i="1" dirty="0" smtClean="0">
                        <a:latin typeface="Cambria Math"/>
                      </a:rPr>
                      <m:t>𝑷𝑶</m:t>
                    </m:r>
                    <m:r>
                      <a:rPr lang="pt-PT" sz="2400" b="1" i="1" dirty="0" smtClean="0">
                        <a:latin typeface="Cambria Math"/>
                      </a:rPr>
                      <m:t>]    </m:t>
                    </m:r>
                  </m:oMath>
                </a14:m>
                <a:r>
                  <a:rPr lang="pt-PT" sz="2400" dirty="0"/>
                  <a:t>diz-se o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eixo do cone</a:t>
                </a:r>
                <a:r>
                  <a:rPr lang="pt-PT" sz="2400" dirty="0"/>
                  <a:t>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Um cone cujo eixo é perpendicular aos raios da base diz-se um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cone </a:t>
                </a:r>
                <a:r>
                  <a:rPr lang="pt-PT" sz="2400" b="1" dirty="0" err="1">
                    <a:solidFill>
                      <a:srgbClr val="C00000"/>
                    </a:solidFill>
                  </a:rPr>
                  <a:t>reto</a:t>
                </a:r>
                <a:r>
                  <a:rPr lang="pt-PT" sz="2400" dirty="0"/>
                  <a:t>; caso contrário, diz-se um cone oblíquo. </a:t>
                </a:r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062" y="1432112"/>
                <a:ext cx="3839394" cy="2831544"/>
              </a:xfrm>
              <a:prstGeom prst="rect">
                <a:avLst/>
              </a:prstGeom>
              <a:blipFill rotWithShape="1">
                <a:blip r:embed="rId3"/>
                <a:stretch>
                  <a:fillRect l="-2381" t="-1724" r="-2540" b="-409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C:\Users\Susana\Desktop\areal\Parte2\Parte3\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24" y="1418636"/>
            <a:ext cx="4545199" cy="288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08843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Poliedros e não poliedros</a:t>
            </a:r>
          </a:p>
        </p:txBody>
      </p:sp>
      <p:sp>
        <p:nvSpPr>
          <p:cNvPr id="11" name="Rectângulo arredondado 10"/>
          <p:cNvSpPr/>
          <p:nvPr/>
        </p:nvSpPr>
        <p:spPr>
          <a:xfrm>
            <a:off x="834112" y="1631223"/>
            <a:ext cx="7488832" cy="1800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12" name="Picture 2" descr="C:\Users\Susana\Desktop\Areal\icone_cert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22" y="1240581"/>
            <a:ext cx="864096" cy="7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869458" y="2021867"/>
                <a:ext cx="544427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dirty="0"/>
                  <a:t>A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superfície esférica </a:t>
                </a:r>
                <a:r>
                  <a:rPr lang="pt-PT" sz="2400" dirty="0"/>
                  <a:t>de centro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𝑶</m:t>
                    </m:r>
                  </m:oMath>
                </a14:m>
                <a:r>
                  <a:rPr lang="pt-PT" sz="2400" dirty="0"/>
                  <a:t> e raio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𝒓</m:t>
                    </m:r>
                  </m:oMath>
                </a14:m>
                <a:r>
                  <a:rPr lang="pt-PT" sz="2400" dirty="0"/>
                  <a:t> é o conjunto de pontos do espaço à distância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𝒓</m:t>
                    </m:r>
                  </m:oMath>
                </a14:m>
                <a:r>
                  <a:rPr lang="pt-PT" sz="2400" dirty="0"/>
                  <a:t> do ponto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𝑶</m:t>
                    </m:r>
                  </m:oMath>
                </a14:m>
                <a:r>
                  <a:rPr lang="pt-PT" sz="2400" dirty="0"/>
                  <a:t>.</a:t>
                </a: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458" y="2021867"/>
                <a:ext cx="5444278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12" t="-4061" b="-1066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ângulo 13"/>
          <p:cNvSpPr/>
          <p:nvPr/>
        </p:nvSpPr>
        <p:spPr>
          <a:xfrm>
            <a:off x="395536" y="692696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Esfera</a:t>
            </a:r>
          </a:p>
        </p:txBody>
      </p:sp>
      <p:pic>
        <p:nvPicPr>
          <p:cNvPr id="4098" name="Picture 2" descr="C:\Users\Susana\Desktop\areal\Parte2\Parte3\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736" y="1713956"/>
            <a:ext cx="1917007" cy="163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ângulo arredondado 14"/>
          <p:cNvSpPr/>
          <p:nvPr/>
        </p:nvSpPr>
        <p:spPr>
          <a:xfrm>
            <a:off x="816384" y="4149080"/>
            <a:ext cx="7488832" cy="19442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16" name="Picture 2" descr="C:\Users\Susana\Desktop\Areal\icone_cert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94" y="3758438"/>
            <a:ext cx="864096" cy="7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851730" y="4412128"/>
                <a:ext cx="566448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dirty="0"/>
                  <a:t>A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esfera </a:t>
                </a:r>
                <a:r>
                  <a:rPr lang="pt-PT" sz="2400" dirty="0"/>
                  <a:t>de centro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𝑶</m:t>
                    </m:r>
                  </m:oMath>
                </a14:m>
                <a:r>
                  <a:rPr lang="pt-PT" sz="2400" dirty="0"/>
                  <a:t> e raio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latin typeface="Cambria Math"/>
                      </a:rPr>
                      <m:t>𝒓</m:t>
                    </m:r>
                  </m:oMath>
                </a14:m>
                <a:r>
                  <a:rPr lang="pt-PT" sz="2400" dirty="0"/>
                  <a:t> é a reunião da superfície esférica com a </a:t>
                </a:r>
                <a:r>
                  <a:rPr lang="pt-PT" sz="2400" dirty="0" err="1"/>
                  <a:t>respetiva</a:t>
                </a:r>
                <a:r>
                  <a:rPr lang="pt-PT" sz="2400" dirty="0"/>
                  <a:t> parte interna (conjunto dos pontos do espaço cuja distância ao centro é inferior ao raio).</a:t>
                </a:r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730" y="4412128"/>
                <a:ext cx="5664486" cy="1569660"/>
              </a:xfrm>
              <a:prstGeom prst="rect">
                <a:avLst/>
              </a:prstGeom>
              <a:blipFill rotWithShape="1">
                <a:blip r:embed="rId6"/>
                <a:stretch>
                  <a:fillRect l="-1722" t="-3113" r="-2799" b="-81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3" descr="C:\Users\Susana\Desktop\areal\Parte2\Parte3\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352" y="4377136"/>
            <a:ext cx="1922592" cy="163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67841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build="p"/>
      <p:bldP spid="14" grpId="0" build="p"/>
      <p:bldP spid="15" grpId="0" animBg="1"/>
      <p:bldP spid="17" grpId="0" build="p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4990</TotalTime>
  <Words>576</Words>
  <Application>Microsoft Office PowerPoint</Application>
  <PresentationFormat>Apresentação no Ecrã (4:3)</PresentationFormat>
  <Paragraphs>96</Paragraphs>
  <Slides>16</Slides>
  <Notes>15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 Math</vt:lpstr>
      <vt:lpstr>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Utilizador</cp:lastModifiedBy>
  <cp:revision>332</cp:revision>
  <dcterms:created xsi:type="dcterms:W3CDTF">2016-09-17T09:49:10Z</dcterms:created>
  <dcterms:modified xsi:type="dcterms:W3CDTF">2019-01-07T11:54:21Z</dcterms:modified>
</cp:coreProperties>
</file>