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media/image2.jpg" ContentType="image/png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2"/>
  </p:notesMasterIdLst>
  <p:sldIdLst>
    <p:sldId id="315" r:id="rId2"/>
    <p:sldId id="295" r:id="rId3"/>
    <p:sldId id="296" r:id="rId4"/>
    <p:sldId id="297" r:id="rId5"/>
    <p:sldId id="298" r:id="rId6"/>
    <p:sldId id="299" r:id="rId7"/>
    <p:sldId id="300" r:id="rId8"/>
    <p:sldId id="302" r:id="rId9"/>
    <p:sldId id="303" r:id="rId10"/>
    <p:sldId id="304" r:id="rId11"/>
    <p:sldId id="305" r:id="rId12"/>
    <p:sldId id="306" r:id="rId13"/>
    <p:sldId id="307" r:id="rId14"/>
    <p:sldId id="308" r:id="rId15"/>
    <p:sldId id="309" r:id="rId16"/>
    <p:sldId id="310" r:id="rId17"/>
    <p:sldId id="311" r:id="rId18"/>
    <p:sldId id="312" r:id="rId19"/>
    <p:sldId id="313" r:id="rId20"/>
    <p:sldId id="314" r:id="rId21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E4E5"/>
    <a:srgbClr val="006666"/>
    <a:srgbClr val="6CA7AB"/>
    <a:srgbClr val="FFD5D5"/>
    <a:srgbClr val="FFA3A3"/>
    <a:srgbClr val="FFABAB"/>
    <a:srgbClr val="FF9F9F"/>
    <a:srgbClr val="FC8868"/>
    <a:srgbClr val="EFF7F5"/>
    <a:srgbClr val="CEE4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060" autoAdjust="0"/>
  </p:normalViewPr>
  <p:slideViewPr>
    <p:cSldViewPr>
      <p:cViewPr varScale="1">
        <p:scale>
          <a:sx n="102" d="100"/>
          <a:sy n="102" d="100"/>
        </p:scale>
        <p:origin x="127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B7282F-F979-4A41-864E-3ECFCD7283ED}" type="datetimeFigureOut">
              <a:rPr lang="pt-PT" smtClean="0"/>
              <a:t>18/01/2019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9535BE-518A-4B5E-8365-945CAB6888E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83250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20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349487" y="2564904"/>
            <a:ext cx="3718457" cy="45140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ts val="2800"/>
              </a:lnSpc>
              <a:buNone/>
              <a:defRPr sz="2600" b="1">
                <a:solidFill>
                  <a:srgbClr val="C00000"/>
                </a:solidFill>
              </a:defRPr>
            </a:lvl1pPr>
            <a:lvl2pPr marL="457200" indent="0">
              <a:buNone/>
              <a:defRPr sz="2800" b="1"/>
            </a:lvl2pPr>
            <a:lvl3pPr marL="914400" indent="0">
              <a:buNone/>
              <a:defRPr sz="2800" b="1"/>
            </a:lvl3pPr>
            <a:lvl4pPr marL="1371600" indent="0">
              <a:buNone/>
              <a:defRPr sz="2800" b="1"/>
            </a:lvl4pPr>
            <a:lvl5pPr marL="1828800" indent="0">
              <a:buNone/>
              <a:defRPr sz="2800" b="1"/>
            </a:lvl5pPr>
          </a:lstStyle>
          <a:p>
            <a:pPr lvl="0"/>
            <a:r>
              <a:rPr lang="en-US" dirty="0"/>
              <a:t>TÍTULO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349487" y="3325137"/>
            <a:ext cx="3718457" cy="3970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200">
                <a:solidFill>
                  <a:srgbClr val="C00000"/>
                </a:solidFill>
              </a:defRPr>
            </a:lvl1pPr>
            <a:lvl2pPr marL="457200" indent="0">
              <a:buNone/>
              <a:defRPr sz="2200"/>
            </a:lvl2pPr>
            <a:lvl3pPr marL="914400" indent="0">
              <a:buNone/>
              <a:defRPr sz="2200"/>
            </a:lvl3pPr>
            <a:lvl4pPr marL="1371600" indent="0">
              <a:buNone/>
              <a:defRPr sz="2200"/>
            </a:lvl4pPr>
            <a:lvl5pPr marL="1828800" indent="0">
              <a:buNone/>
              <a:defRPr sz="2200"/>
            </a:lvl5pPr>
          </a:lstStyle>
          <a:p>
            <a:pPr lvl="0"/>
            <a:r>
              <a:rPr lang="en-US" dirty="0" err="1"/>
              <a:t>Subtítulo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6730113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158" userDrawn="1">
          <p15:clr>
            <a:srgbClr val="FBAE40"/>
          </p15:clr>
        </p15:guide>
        <p15:guide id="2" pos="288" userDrawn="1">
          <p15:clr>
            <a:srgbClr val="FBAE40"/>
          </p15:clr>
        </p15:guide>
        <p15:guide id="3" pos="31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solidFill>
          <a:srgbClr val="457B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788275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pt-PT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77030" y="1418193"/>
            <a:ext cx="7882759" cy="201080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46775" y="44624"/>
            <a:ext cx="703353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006666"/>
                </a:solidFill>
                <a:effectLst/>
              </a:defRPr>
            </a:lvl1pPr>
          </a:lstStyle>
          <a:p>
            <a:pPr lvl="0"/>
            <a:r>
              <a:rPr lang="en-US" dirty="0"/>
              <a:t>TÍTULO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11482993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78" userDrawn="1">
          <p15:clr>
            <a:srgbClr val="FBAE40"/>
          </p15:clr>
        </p15:guide>
        <p15:guide id="3" orient="horz" pos="73">
          <p15:clr>
            <a:srgbClr val="FBAE40"/>
          </p15:clr>
        </p15:guide>
        <p15:guide id="4" pos="5329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rgbClr val="457B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788275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pt-PT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77030" y="1418193"/>
            <a:ext cx="7882759" cy="201080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46775" y="44624"/>
            <a:ext cx="521810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006666"/>
                </a:solidFill>
                <a:effectLst/>
              </a:defRPr>
            </a:lvl1pPr>
          </a:lstStyle>
          <a:p>
            <a:pPr lvl="0"/>
            <a:r>
              <a:rPr lang="en-US" dirty="0"/>
              <a:t>TÍTULO</a:t>
            </a:r>
            <a:endParaRPr lang="pt-PT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464" y="4869160"/>
            <a:ext cx="4246536" cy="1993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794025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278">
          <p15:clr>
            <a:srgbClr val="FBAE40"/>
          </p15:clr>
        </p15:guide>
        <p15:guide id="3" orient="horz" pos="73">
          <p15:clr>
            <a:srgbClr val="FBAE40"/>
          </p15:clr>
        </p15:guide>
        <p15:guide id="4" pos="532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3232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5" r:id="rId2"/>
    <p:sldLayoutId id="214748367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4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5.png"/><Relationship Id="rId4" Type="http://schemas.openxmlformats.org/officeDocument/2006/relationships/image" Target="../media/image5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4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9.png"/><Relationship Id="rId4" Type="http://schemas.openxmlformats.org/officeDocument/2006/relationships/image" Target="../media/image5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4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9.png"/><Relationship Id="rId4" Type="http://schemas.openxmlformats.org/officeDocument/2006/relationships/image" Target="../media/image5.pn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95535" y="1988840"/>
            <a:ext cx="4006489" cy="938719"/>
          </a:xfrm>
        </p:spPr>
        <p:txBody>
          <a:bodyPr/>
          <a:lstStyle/>
          <a:p>
            <a:r>
              <a:rPr lang="pt-PT" dirty="0"/>
              <a:t>Novo MSI6</a:t>
            </a:r>
          </a:p>
          <a:p>
            <a:r>
              <a:rPr lang="pt-PT" dirty="0"/>
              <a:t>Sólidos geométricos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395535" y="3429000"/>
            <a:ext cx="3816425" cy="341632"/>
          </a:xfrm>
        </p:spPr>
        <p:txBody>
          <a:bodyPr/>
          <a:lstStyle/>
          <a:p>
            <a:r>
              <a:rPr lang="pt-PT" sz="1800" dirty="0"/>
              <a:t>Prismas </a:t>
            </a:r>
          </a:p>
        </p:txBody>
      </p:sp>
    </p:spTree>
    <p:extLst>
      <p:ext uri="{BB962C8B-B14F-4D97-AF65-F5344CB8AC3E}">
        <p14:creationId xmlns:p14="http://schemas.microsoft.com/office/powerpoint/2010/main" val="2312359962"/>
      </p:ext>
    </p:extLst>
  </p:cSld>
  <p:clrMapOvr>
    <a:masterClrMapping/>
  </p:clrMapOvr>
  <p:transition spd="slow">
    <p:randomBa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Prismas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96169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/>
              <p:cNvSpPr txBox="1"/>
              <p:nvPr/>
            </p:nvSpPr>
            <p:spPr>
              <a:xfrm>
                <a:off x="539551" y="1521925"/>
                <a:ext cx="8064897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b="1" dirty="0">
                    <a:solidFill>
                      <a:srgbClr val="002060"/>
                    </a:solidFill>
                  </a:rPr>
                  <a:t>Observa os prismas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𝑨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𝑩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𝑪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e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𝑫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da figura.</a:t>
                </a: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1. </a:t>
                </a:r>
                <a:r>
                  <a:rPr lang="pt-PT" sz="2400" dirty="0"/>
                  <a:t>Copia e completa a tabela seguinte. </a:t>
                </a:r>
              </a:p>
            </p:txBody>
          </p:sp>
        </mc:Choice>
        <mc:Fallback xmlns="">
          <p:sp>
            <p:nvSpPr>
              <p:cNvPr id="20" name="CaixaDeTexto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1" y="1521925"/>
                <a:ext cx="8064897" cy="3046988"/>
              </a:xfrm>
              <a:prstGeom prst="rect">
                <a:avLst/>
              </a:prstGeom>
              <a:blipFill rotWithShape="1">
                <a:blip r:embed="rId3"/>
                <a:stretch>
                  <a:fillRect l="-1210" t="-1603" b="-380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2" descr="C:\Users\Susana\Desktop\areal\Trabalho_parte1\t5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16" y="588789"/>
            <a:ext cx="15768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usana\Desktop\areal\Parte2\Parte3\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948796"/>
            <a:ext cx="7704856" cy="2081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Susana\Desktop\areal\Parte2\Parte3\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605" y="4536461"/>
            <a:ext cx="7128792" cy="1507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/>
              <p:cNvSpPr txBox="1"/>
              <p:nvPr/>
            </p:nvSpPr>
            <p:spPr>
              <a:xfrm>
                <a:off x="1115616" y="5258089"/>
                <a:ext cx="10539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𝐴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5258089"/>
                <a:ext cx="1053900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CaixaDeTexto 20"/>
          <p:cNvSpPr txBox="1"/>
          <p:nvPr/>
        </p:nvSpPr>
        <p:spPr>
          <a:xfrm>
            <a:off x="2051720" y="5258089"/>
            <a:ext cx="2088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dirty="0"/>
              <a:t>Triângulo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aixaDeTexto 21"/>
              <p:cNvSpPr txBox="1"/>
              <p:nvPr/>
            </p:nvSpPr>
            <p:spPr>
              <a:xfrm>
                <a:off x="4067944" y="5258089"/>
                <a:ext cx="136815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6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2" name="CaixaDeTexto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5258089"/>
                <a:ext cx="1368152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aixaDeTexto 22"/>
              <p:cNvSpPr txBox="1"/>
              <p:nvPr/>
            </p:nvSpPr>
            <p:spPr>
              <a:xfrm>
                <a:off x="5436096" y="5258089"/>
                <a:ext cx="12241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9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3" name="CaixaDeTexto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6096" y="5258089"/>
                <a:ext cx="1224136" cy="46166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aixaDeTexto 23"/>
              <p:cNvSpPr txBox="1"/>
              <p:nvPr/>
            </p:nvSpPr>
            <p:spPr>
              <a:xfrm>
                <a:off x="6657298" y="5258089"/>
                <a:ext cx="136815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4" name="CaixaDeTexto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7298" y="5258089"/>
                <a:ext cx="1368152" cy="46166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348458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0" grpId="0"/>
      <p:bldP spid="7" grpId="0"/>
      <p:bldP spid="21" grpId="0"/>
      <p:bldP spid="22" grpId="0"/>
      <p:bldP spid="23" grpId="0"/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Prismas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96169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/>
              <p:cNvSpPr txBox="1"/>
              <p:nvPr/>
            </p:nvSpPr>
            <p:spPr>
              <a:xfrm>
                <a:off x="539551" y="1521925"/>
                <a:ext cx="8064897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b="1" dirty="0">
                    <a:solidFill>
                      <a:srgbClr val="002060"/>
                    </a:solidFill>
                  </a:rPr>
                  <a:t>Observa os prismas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𝑨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𝑩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𝑪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e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𝑫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da figura.</a:t>
                </a: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1. </a:t>
                </a:r>
                <a:r>
                  <a:rPr lang="pt-PT" sz="2400" dirty="0"/>
                  <a:t>Copia e completa a tabela seguinte. </a:t>
                </a:r>
              </a:p>
            </p:txBody>
          </p:sp>
        </mc:Choice>
        <mc:Fallback xmlns="">
          <p:sp>
            <p:nvSpPr>
              <p:cNvPr id="20" name="CaixaDeTexto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1" y="1521925"/>
                <a:ext cx="8064897" cy="3046988"/>
              </a:xfrm>
              <a:prstGeom prst="rect">
                <a:avLst/>
              </a:prstGeom>
              <a:blipFill rotWithShape="1">
                <a:blip r:embed="rId3"/>
                <a:stretch>
                  <a:fillRect l="-1210" t="-1603" b="-380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2" descr="C:\Users\Susana\Desktop\areal\Trabalho_parte1\t5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16" y="588789"/>
            <a:ext cx="15768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usana\Desktop\areal\Parte2\Parte3\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948796"/>
            <a:ext cx="7704856" cy="2081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Susana\Desktop\areal\Parte2\Parte3\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605" y="4536461"/>
            <a:ext cx="7128792" cy="1507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/>
              <p:cNvSpPr txBox="1"/>
              <p:nvPr/>
            </p:nvSpPr>
            <p:spPr>
              <a:xfrm>
                <a:off x="1115616" y="5258089"/>
                <a:ext cx="10539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𝐵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5258089"/>
                <a:ext cx="1053900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CaixaDeTexto 20"/>
          <p:cNvSpPr txBox="1"/>
          <p:nvPr/>
        </p:nvSpPr>
        <p:spPr>
          <a:xfrm>
            <a:off x="2051720" y="5258089"/>
            <a:ext cx="2088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dirty="0"/>
              <a:t>Quadrilátero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aixaDeTexto 21"/>
              <p:cNvSpPr txBox="1"/>
              <p:nvPr/>
            </p:nvSpPr>
            <p:spPr>
              <a:xfrm>
                <a:off x="4067944" y="5258089"/>
                <a:ext cx="136815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8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2" name="CaixaDeTexto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5258089"/>
                <a:ext cx="1368152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aixaDeTexto 22"/>
              <p:cNvSpPr txBox="1"/>
              <p:nvPr/>
            </p:nvSpPr>
            <p:spPr>
              <a:xfrm>
                <a:off x="5436096" y="5258089"/>
                <a:ext cx="12241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12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3" name="CaixaDeTexto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6096" y="5258089"/>
                <a:ext cx="1224136" cy="46166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aixaDeTexto 23"/>
              <p:cNvSpPr txBox="1"/>
              <p:nvPr/>
            </p:nvSpPr>
            <p:spPr>
              <a:xfrm>
                <a:off x="6657298" y="5258089"/>
                <a:ext cx="136815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6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4" name="CaixaDeTexto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7298" y="5258089"/>
                <a:ext cx="1368152" cy="46166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738530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1" grpId="0"/>
      <p:bldP spid="22" grpId="0"/>
      <p:bldP spid="23" grpId="0"/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Prismas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96169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/>
              <p:cNvSpPr txBox="1"/>
              <p:nvPr/>
            </p:nvSpPr>
            <p:spPr>
              <a:xfrm>
                <a:off x="539551" y="1521925"/>
                <a:ext cx="8064897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b="1" dirty="0">
                    <a:solidFill>
                      <a:srgbClr val="002060"/>
                    </a:solidFill>
                  </a:rPr>
                  <a:t>Observa os prismas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𝑨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𝑩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𝑪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e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𝑫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da figura.</a:t>
                </a: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1. </a:t>
                </a:r>
                <a:r>
                  <a:rPr lang="pt-PT" sz="2400" dirty="0"/>
                  <a:t>Copia e completa a tabela seguinte. </a:t>
                </a:r>
              </a:p>
            </p:txBody>
          </p:sp>
        </mc:Choice>
        <mc:Fallback xmlns="">
          <p:sp>
            <p:nvSpPr>
              <p:cNvPr id="20" name="CaixaDeTexto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1" y="1521925"/>
                <a:ext cx="8064897" cy="3046988"/>
              </a:xfrm>
              <a:prstGeom prst="rect">
                <a:avLst/>
              </a:prstGeom>
              <a:blipFill rotWithShape="1">
                <a:blip r:embed="rId3"/>
                <a:stretch>
                  <a:fillRect l="-1210" t="-1603" b="-380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2" descr="C:\Users\Susana\Desktop\areal\Trabalho_parte1\t5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16" y="588789"/>
            <a:ext cx="15768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usana\Desktop\areal\Parte2\Parte3\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948796"/>
            <a:ext cx="7704856" cy="2081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Susana\Desktop\areal\Parte2\Parte3\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605" y="4536461"/>
            <a:ext cx="7128792" cy="1507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/>
              <p:cNvSpPr txBox="1"/>
              <p:nvPr/>
            </p:nvSpPr>
            <p:spPr>
              <a:xfrm>
                <a:off x="1115616" y="5258089"/>
                <a:ext cx="10539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𝐶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5258089"/>
                <a:ext cx="1053900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CaixaDeTexto 20"/>
          <p:cNvSpPr txBox="1"/>
          <p:nvPr/>
        </p:nvSpPr>
        <p:spPr>
          <a:xfrm>
            <a:off x="2051720" y="5258089"/>
            <a:ext cx="2088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dirty="0"/>
              <a:t>Pentágono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aixaDeTexto 21"/>
              <p:cNvSpPr txBox="1"/>
              <p:nvPr/>
            </p:nvSpPr>
            <p:spPr>
              <a:xfrm>
                <a:off x="4067944" y="5258089"/>
                <a:ext cx="136815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2" name="CaixaDeTexto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5258089"/>
                <a:ext cx="1368152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aixaDeTexto 22"/>
              <p:cNvSpPr txBox="1"/>
              <p:nvPr/>
            </p:nvSpPr>
            <p:spPr>
              <a:xfrm>
                <a:off x="5436096" y="5258089"/>
                <a:ext cx="12241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3" name="CaixaDeTexto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6096" y="5258089"/>
                <a:ext cx="1224136" cy="46166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aixaDeTexto 23"/>
              <p:cNvSpPr txBox="1"/>
              <p:nvPr/>
            </p:nvSpPr>
            <p:spPr>
              <a:xfrm>
                <a:off x="6657298" y="5258089"/>
                <a:ext cx="136815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7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4" name="CaixaDeTexto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7298" y="5258089"/>
                <a:ext cx="1368152" cy="46166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992241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1" grpId="0"/>
      <p:bldP spid="22" grpId="0"/>
      <p:bldP spid="23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Prismas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96169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/>
              <p:cNvSpPr txBox="1"/>
              <p:nvPr/>
            </p:nvSpPr>
            <p:spPr>
              <a:xfrm>
                <a:off x="539551" y="1521925"/>
                <a:ext cx="8064897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b="1" dirty="0">
                    <a:solidFill>
                      <a:srgbClr val="002060"/>
                    </a:solidFill>
                  </a:rPr>
                  <a:t>Observa os prismas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𝑨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𝑩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𝑪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e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𝑫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da figura.</a:t>
                </a: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1. </a:t>
                </a:r>
                <a:r>
                  <a:rPr lang="pt-PT" sz="2400" dirty="0"/>
                  <a:t>Copia e completa a tabela seguinte. </a:t>
                </a:r>
              </a:p>
            </p:txBody>
          </p:sp>
        </mc:Choice>
        <mc:Fallback xmlns="">
          <p:sp>
            <p:nvSpPr>
              <p:cNvPr id="20" name="CaixaDeTexto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1" y="1521925"/>
                <a:ext cx="8064897" cy="3046988"/>
              </a:xfrm>
              <a:prstGeom prst="rect">
                <a:avLst/>
              </a:prstGeom>
              <a:blipFill rotWithShape="1">
                <a:blip r:embed="rId3"/>
                <a:stretch>
                  <a:fillRect l="-1210" t="-1603" b="-380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2" descr="C:\Users\Susana\Desktop\areal\Trabalho_parte1\t5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16" y="588789"/>
            <a:ext cx="15768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usana\Desktop\areal\Parte2\Parte3\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948796"/>
            <a:ext cx="7704856" cy="2081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Susana\Desktop\areal\Parte2\Parte3\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605" y="4536461"/>
            <a:ext cx="7128792" cy="1507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/>
              <p:cNvSpPr txBox="1"/>
              <p:nvPr/>
            </p:nvSpPr>
            <p:spPr>
              <a:xfrm>
                <a:off x="1115616" y="5258089"/>
                <a:ext cx="10539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𝐷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5258089"/>
                <a:ext cx="1053900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CaixaDeTexto 20"/>
          <p:cNvSpPr txBox="1"/>
          <p:nvPr/>
        </p:nvSpPr>
        <p:spPr>
          <a:xfrm>
            <a:off x="2051720" y="5258089"/>
            <a:ext cx="2088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dirty="0"/>
              <a:t>Pentágono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aixaDeTexto 21"/>
              <p:cNvSpPr txBox="1"/>
              <p:nvPr/>
            </p:nvSpPr>
            <p:spPr>
              <a:xfrm>
                <a:off x="4067944" y="5258089"/>
                <a:ext cx="136815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2" name="CaixaDeTexto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5258089"/>
                <a:ext cx="1368152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aixaDeTexto 22"/>
              <p:cNvSpPr txBox="1"/>
              <p:nvPr/>
            </p:nvSpPr>
            <p:spPr>
              <a:xfrm>
                <a:off x="5436096" y="5258089"/>
                <a:ext cx="12241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3" name="CaixaDeTexto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6096" y="5258089"/>
                <a:ext cx="1224136" cy="46166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aixaDeTexto 23"/>
              <p:cNvSpPr txBox="1"/>
              <p:nvPr/>
            </p:nvSpPr>
            <p:spPr>
              <a:xfrm>
                <a:off x="6657298" y="5258089"/>
                <a:ext cx="136815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7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4" name="CaixaDeTexto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7298" y="5258089"/>
                <a:ext cx="1368152" cy="46166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775380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1" grpId="0"/>
      <p:bldP spid="22" grpId="0"/>
      <p:bldP spid="23" grpId="0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Prismas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96169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/>
              <p:cNvSpPr txBox="1"/>
              <p:nvPr/>
            </p:nvSpPr>
            <p:spPr>
              <a:xfrm>
                <a:off x="539551" y="1521925"/>
                <a:ext cx="8064897" cy="38625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b="1" dirty="0">
                    <a:solidFill>
                      <a:srgbClr val="002060"/>
                    </a:solidFill>
                  </a:rPr>
                  <a:t>Observa os prismas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𝑨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𝑩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𝑪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e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𝑫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da figura.</a:t>
                </a: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500" b="1" dirty="0">
                  <a:solidFill>
                    <a:srgbClr val="002060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2.  </a:t>
                </a:r>
                <a:r>
                  <a:rPr lang="pt-PT" sz="2400" dirty="0"/>
                  <a:t>Partindo da tabela, indica, em cada caso, que relação existe entre: </a:t>
                </a:r>
              </a:p>
              <a:p>
                <a:pPr algn="just"/>
                <a:r>
                  <a:rPr lang="pt-PT" sz="2400" dirty="0"/>
                  <a:t>    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2.1. </a:t>
                </a:r>
                <a:r>
                  <a:rPr lang="pt-PT" sz="2400" dirty="0"/>
                  <a:t>o número de arestas do prisma e o número de arestas de uma das suas bases; </a:t>
                </a:r>
              </a:p>
            </p:txBody>
          </p:sp>
        </mc:Choice>
        <mc:Fallback xmlns="">
          <p:sp>
            <p:nvSpPr>
              <p:cNvPr id="20" name="CaixaDeTexto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1" y="1521925"/>
                <a:ext cx="8064897" cy="3862596"/>
              </a:xfrm>
              <a:prstGeom prst="rect">
                <a:avLst/>
              </a:prstGeom>
              <a:blipFill rotWithShape="1">
                <a:blip r:embed="rId3"/>
                <a:stretch>
                  <a:fillRect l="-1210" t="-1264" r="-1210" b="-268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2" descr="C:\Users\Susana\Desktop\areal\Trabalho_parte1\t5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16" y="588789"/>
            <a:ext cx="15768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usana\Desktop\areal\Parte2\Parte3\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948796"/>
            <a:ext cx="7704856" cy="2081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ângulo 2"/>
          <p:cNvSpPr/>
          <p:nvPr/>
        </p:nvSpPr>
        <p:spPr>
          <a:xfrm>
            <a:off x="1043608" y="5248043"/>
            <a:ext cx="74888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 R:</a:t>
            </a:r>
            <a:r>
              <a:rPr lang="pt-PT" sz="2400" dirty="0"/>
              <a:t> O número de arestas do prisma é o triplo do número de arestas da </a:t>
            </a:r>
            <a:r>
              <a:rPr lang="pt-PT" sz="2400" dirty="0" err="1"/>
              <a:t>respetiva</a:t>
            </a:r>
            <a:r>
              <a:rPr lang="pt-PT" sz="2400" dirty="0"/>
              <a:t> base. </a:t>
            </a:r>
          </a:p>
        </p:txBody>
      </p:sp>
      <p:sp>
        <p:nvSpPr>
          <p:cNvPr id="8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420370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uiExpand="1" build="p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Prismas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96169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/>
              <p:cNvSpPr txBox="1"/>
              <p:nvPr/>
            </p:nvSpPr>
            <p:spPr>
              <a:xfrm>
                <a:off x="539551" y="1521925"/>
                <a:ext cx="8064897" cy="38625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b="1" dirty="0">
                    <a:solidFill>
                      <a:srgbClr val="002060"/>
                    </a:solidFill>
                  </a:rPr>
                  <a:t>Observa os prismas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𝑨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𝑩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𝑪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e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𝑫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da figura.</a:t>
                </a: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500" b="1" dirty="0">
                  <a:solidFill>
                    <a:srgbClr val="002060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2.  </a:t>
                </a:r>
                <a:r>
                  <a:rPr lang="pt-PT" sz="2400" dirty="0"/>
                  <a:t>Partindo da tabela, indica, em cada caso, que relação existe entre: </a:t>
                </a:r>
              </a:p>
              <a:p>
                <a:pPr algn="just"/>
                <a:r>
                  <a:rPr lang="pt-PT" sz="2400" dirty="0"/>
                  <a:t>    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2.2. </a:t>
                </a:r>
                <a:r>
                  <a:rPr lang="pt-PT" sz="2400" dirty="0"/>
                  <a:t>o número de vértices do prisma e o número de vértices de uma das suas bases. </a:t>
                </a:r>
              </a:p>
            </p:txBody>
          </p:sp>
        </mc:Choice>
        <mc:Fallback xmlns="">
          <p:sp>
            <p:nvSpPr>
              <p:cNvPr id="20" name="CaixaDeTexto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1" y="1521925"/>
                <a:ext cx="8064897" cy="3862596"/>
              </a:xfrm>
              <a:prstGeom prst="rect">
                <a:avLst/>
              </a:prstGeom>
              <a:blipFill rotWithShape="1">
                <a:blip r:embed="rId3"/>
                <a:stretch>
                  <a:fillRect l="-1210" t="-1264" r="-1210" b="-268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2" descr="C:\Users\Susana\Desktop\areal\Trabalho_parte1\t5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16" y="588789"/>
            <a:ext cx="15768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usana\Desktop\areal\Parte2\Parte3\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948796"/>
            <a:ext cx="7704856" cy="2081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ângulo 2"/>
          <p:cNvSpPr/>
          <p:nvPr/>
        </p:nvSpPr>
        <p:spPr>
          <a:xfrm>
            <a:off x="1043608" y="5248043"/>
            <a:ext cx="74888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 R:</a:t>
            </a:r>
            <a:r>
              <a:rPr lang="pt-PT" sz="2400" dirty="0"/>
              <a:t>  O número de vértices do prisma é o dobro do número de vértices da </a:t>
            </a:r>
            <a:r>
              <a:rPr lang="pt-PT" sz="2400" dirty="0" err="1"/>
              <a:t>respetiva</a:t>
            </a:r>
            <a:r>
              <a:rPr lang="pt-PT" sz="2400" dirty="0"/>
              <a:t> base. </a:t>
            </a:r>
          </a:p>
        </p:txBody>
      </p:sp>
      <p:sp>
        <p:nvSpPr>
          <p:cNvPr id="8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526871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uiExpand="1" build="p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Prismas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96169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/>
              <p:cNvSpPr txBox="1"/>
              <p:nvPr/>
            </p:nvSpPr>
            <p:spPr>
              <a:xfrm>
                <a:off x="539551" y="1521925"/>
                <a:ext cx="8064897" cy="31239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b="1" dirty="0">
                    <a:solidFill>
                      <a:srgbClr val="002060"/>
                    </a:solidFill>
                  </a:rPr>
                  <a:t>Observa os prismas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𝑨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𝑩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𝑪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e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𝑫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da figura.</a:t>
                </a: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500" b="1" dirty="0">
                  <a:solidFill>
                    <a:srgbClr val="002060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3. </a:t>
                </a:r>
                <a:r>
                  <a:rPr lang="pt-PT" sz="2400" dirty="0"/>
                  <a:t>Qual é o número mínimo de vértices que um prisma pode ter? Justifica. </a:t>
                </a:r>
              </a:p>
            </p:txBody>
          </p:sp>
        </mc:Choice>
        <mc:Fallback xmlns="">
          <p:sp>
            <p:nvSpPr>
              <p:cNvPr id="20" name="CaixaDeTexto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1" y="1521925"/>
                <a:ext cx="8064897" cy="3123932"/>
              </a:xfrm>
              <a:prstGeom prst="rect">
                <a:avLst/>
              </a:prstGeom>
              <a:blipFill rotWithShape="1">
                <a:blip r:embed="rId3"/>
                <a:stretch>
                  <a:fillRect l="-1210" t="-1563" r="-1210" b="-351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2" descr="C:\Users\Susana\Desktop\areal\Trabalho_parte1\t5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16" y="588789"/>
            <a:ext cx="15768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usana\Desktop\areal\Parte2\Parte3\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948796"/>
            <a:ext cx="7704856" cy="2081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ângulo 2"/>
          <p:cNvSpPr/>
          <p:nvPr/>
        </p:nvSpPr>
        <p:spPr>
          <a:xfrm>
            <a:off x="910814" y="4581128"/>
            <a:ext cx="74888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 R: </a:t>
            </a:r>
            <a:r>
              <a:rPr lang="pt-PT" sz="2400" dirty="0"/>
              <a:t>O número mínimo de vértices que um prisma pode ter é 6, pois trata-se do prisma triangular. </a:t>
            </a:r>
          </a:p>
        </p:txBody>
      </p:sp>
      <p:sp>
        <p:nvSpPr>
          <p:cNvPr id="8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900510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uiExpand="1" build="p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Prismas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96169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/>
              <p:cNvSpPr txBox="1"/>
              <p:nvPr/>
            </p:nvSpPr>
            <p:spPr>
              <a:xfrm>
                <a:off x="539551" y="1521925"/>
                <a:ext cx="8064897" cy="31239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b="1" dirty="0">
                    <a:solidFill>
                      <a:srgbClr val="002060"/>
                    </a:solidFill>
                  </a:rPr>
                  <a:t>Observa os prismas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𝑨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𝑩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𝑪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e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𝑫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da figura.</a:t>
                </a: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500" b="1" dirty="0">
                  <a:solidFill>
                    <a:srgbClr val="002060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4. </a:t>
                </a:r>
                <a:r>
                  <a:rPr lang="pt-PT" sz="2400" dirty="0"/>
                  <a:t>Será possível construíres um prisma com 11 vértices? Porquê? </a:t>
                </a:r>
              </a:p>
            </p:txBody>
          </p:sp>
        </mc:Choice>
        <mc:Fallback xmlns="">
          <p:sp>
            <p:nvSpPr>
              <p:cNvPr id="20" name="CaixaDeTexto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1" y="1521925"/>
                <a:ext cx="8064897" cy="3123932"/>
              </a:xfrm>
              <a:prstGeom prst="rect">
                <a:avLst/>
              </a:prstGeom>
              <a:blipFill rotWithShape="1">
                <a:blip r:embed="rId3"/>
                <a:stretch>
                  <a:fillRect l="-1210" t="-1563" r="-1210" b="-351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2" descr="C:\Users\Susana\Desktop\areal\Trabalho_parte1\t5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16" y="588789"/>
            <a:ext cx="15768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usana\Desktop\areal\Parte2\Parte3\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948796"/>
            <a:ext cx="7704856" cy="2081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ângulo 2"/>
          <p:cNvSpPr/>
          <p:nvPr/>
        </p:nvSpPr>
        <p:spPr>
          <a:xfrm>
            <a:off x="910814" y="4527963"/>
            <a:ext cx="769363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 R: </a:t>
            </a:r>
            <a:r>
              <a:rPr lang="pt-PT" sz="2400" dirty="0"/>
              <a:t> Não é possível construir um prisma com 11 vértices, pois o número de vértices de um prisma é o dobro do número de vértices da </a:t>
            </a:r>
            <a:r>
              <a:rPr lang="pt-PT" sz="2400" dirty="0" err="1"/>
              <a:t>respetiva</a:t>
            </a:r>
            <a:r>
              <a:rPr lang="pt-PT" sz="2400" dirty="0"/>
              <a:t> base, logo, é um número par e 11 é um número ímpar. </a:t>
            </a:r>
          </a:p>
        </p:txBody>
      </p:sp>
      <p:sp>
        <p:nvSpPr>
          <p:cNvPr id="8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293637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uiExpand="1" build="p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Prismas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96169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/>
              <p:cNvSpPr txBox="1"/>
              <p:nvPr/>
            </p:nvSpPr>
            <p:spPr>
              <a:xfrm>
                <a:off x="539551" y="1521925"/>
                <a:ext cx="8064897" cy="31239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b="1" dirty="0">
                    <a:solidFill>
                      <a:srgbClr val="002060"/>
                    </a:solidFill>
                  </a:rPr>
                  <a:t>Observa os prismas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𝑨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𝑩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𝑪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e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𝑫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da figura.</a:t>
                </a: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500" b="1" dirty="0">
                  <a:solidFill>
                    <a:srgbClr val="002060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5. </a:t>
                </a:r>
                <a:r>
                  <a:rPr lang="pt-PT" sz="2400" dirty="0"/>
                  <a:t>Indica o número de arestas de um prisma cujas bases são polígonos com 50 lados. Justifica.</a:t>
                </a:r>
              </a:p>
            </p:txBody>
          </p:sp>
        </mc:Choice>
        <mc:Fallback xmlns="">
          <p:sp>
            <p:nvSpPr>
              <p:cNvPr id="20" name="CaixaDeTexto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1" y="1521925"/>
                <a:ext cx="8064897" cy="3123932"/>
              </a:xfrm>
              <a:prstGeom prst="rect">
                <a:avLst/>
              </a:prstGeom>
              <a:blipFill rotWithShape="1">
                <a:blip r:embed="rId3"/>
                <a:stretch>
                  <a:fillRect l="-1210" t="-1563" r="-1210" b="-351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2" descr="C:\Users\Susana\Desktop\areal\Trabalho_parte1\t5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16" y="588789"/>
            <a:ext cx="15768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usana\Desktop\areal\Parte2\Parte3\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948796"/>
            <a:ext cx="7704856" cy="2081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560184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Prismas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96169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" name="Picture 2" descr="C:\Users\Susana\Desktop\areal\Trabalho_parte1\t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16" y="588789"/>
            <a:ext cx="15768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2820051"/>
              </p:ext>
            </p:extLst>
          </p:nvPr>
        </p:nvGraphicFramePr>
        <p:xfrm>
          <a:off x="593894" y="1700688"/>
          <a:ext cx="779453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945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400" b="1" dirty="0">
                          <a:solidFill>
                            <a:srgbClr val="C00000"/>
                          </a:solidFill>
                        </a:rPr>
                        <a:t>Resolução 5.:</a:t>
                      </a:r>
                      <a:endParaRPr lang="pt-PT" sz="24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ângulo 2"/>
              <p:cNvSpPr/>
              <p:nvPr/>
            </p:nvSpPr>
            <p:spPr>
              <a:xfrm>
                <a:off x="592716" y="2204864"/>
                <a:ext cx="7939724" cy="290848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PT" sz="2400" dirty="0"/>
                  <a:t>O número de arestas de um prisma é o triplo do número de arestas da </a:t>
                </a:r>
                <a:r>
                  <a:rPr lang="pt-PT" sz="2400" dirty="0" err="1"/>
                  <a:t>respetiva</a:t>
                </a:r>
                <a:r>
                  <a:rPr lang="pt-PT" sz="2400" dirty="0"/>
                  <a:t> base.  </a:t>
                </a:r>
              </a:p>
              <a:p>
                <a:pPr algn="just"/>
                <a:endParaRPr lang="pt-PT" sz="500" dirty="0"/>
              </a:p>
              <a:p>
                <a:pPr algn="just"/>
                <a:r>
                  <a:rPr lang="pt-PT" sz="2400" dirty="0"/>
                  <a:t>A base é um polígono com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50</m:t>
                    </m:r>
                  </m:oMath>
                </a14:m>
                <a:r>
                  <a:rPr lang="pt-PT" sz="2400" dirty="0"/>
                  <a:t> lados, logo, </a:t>
                </a:r>
              </a:p>
              <a:p>
                <a:pPr algn="just"/>
                <a:endParaRPr lang="pt-PT" sz="1000" dirty="0"/>
              </a:p>
              <a:p>
                <a:pPr algn="ctr"/>
                <a:r>
                  <a:rPr lang="pt-PT" sz="2400" dirty="0"/>
                  <a:t>Número de arestas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=3×50=150  </m:t>
                    </m:r>
                  </m:oMath>
                </a14:m>
                <a:endParaRPr lang="pt-PT" sz="2400" dirty="0"/>
              </a:p>
              <a:p>
                <a:pPr algn="just"/>
                <a:endParaRPr lang="pt-PT" sz="2400" dirty="0"/>
              </a:p>
              <a:p>
                <a:pPr algn="just"/>
                <a:endParaRPr lang="pt-PT" sz="2400" dirty="0"/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R:</a:t>
                </a:r>
                <a:r>
                  <a:rPr lang="pt-PT" sz="2400" dirty="0"/>
                  <a:t> O prisma tem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150</m:t>
                    </m:r>
                  </m:oMath>
                </a14:m>
                <a:r>
                  <a:rPr lang="pt-PT" sz="2400" dirty="0"/>
                  <a:t> arestas. </a:t>
                </a:r>
              </a:p>
            </p:txBody>
          </p:sp>
        </mc:Choice>
        <mc:Fallback xmlns="">
          <p:sp>
            <p:nvSpPr>
              <p:cNvPr id="3" name="Rectângulo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716" y="2204864"/>
                <a:ext cx="7939724" cy="2908489"/>
              </a:xfrm>
              <a:prstGeom prst="rect">
                <a:avLst/>
              </a:prstGeom>
              <a:blipFill rotWithShape="1">
                <a:blip r:embed="rId4"/>
                <a:stretch>
                  <a:fillRect l="-1151" t="-1677" r="-1151" b="-377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861004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Prismas</a:t>
            </a:r>
          </a:p>
        </p:txBody>
      </p:sp>
      <p:sp>
        <p:nvSpPr>
          <p:cNvPr id="8" name="Rectângulo 7"/>
          <p:cNvSpPr/>
          <p:nvPr/>
        </p:nvSpPr>
        <p:spPr>
          <a:xfrm>
            <a:off x="597790" y="1888938"/>
            <a:ext cx="3326138" cy="3484278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9" name="Grupo 8"/>
          <p:cNvGrpSpPr/>
          <p:nvPr/>
        </p:nvGrpSpPr>
        <p:grpSpPr>
          <a:xfrm>
            <a:off x="3980528" y="1888938"/>
            <a:ext cx="592922" cy="3484278"/>
            <a:chOff x="4442216" y="2160827"/>
            <a:chExt cx="592922" cy="4096987"/>
          </a:xfrm>
        </p:grpSpPr>
        <p:cxnSp>
          <p:nvCxnSpPr>
            <p:cNvPr id="10" name="Conexão recta 9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xão recta 10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xão recta 11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Rectângulo 5"/>
          <p:cNvSpPr/>
          <p:nvPr/>
        </p:nvSpPr>
        <p:spPr>
          <a:xfrm>
            <a:off x="446350" y="663667"/>
            <a:ext cx="823010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rgbClr val="C00000"/>
                </a:solidFill>
              </a:rPr>
              <a:t>Prismas </a:t>
            </a:r>
          </a:p>
          <a:p>
            <a:endParaRPr lang="pt-PT" sz="1000" dirty="0"/>
          </a:p>
          <a:p>
            <a:r>
              <a:rPr lang="pt-PT" sz="2400" dirty="0"/>
              <a:t>Observemos o prisma da figura.</a:t>
            </a:r>
          </a:p>
        </p:txBody>
      </p:sp>
      <p:pic>
        <p:nvPicPr>
          <p:cNvPr id="2050" name="Picture 2" descr="C:\Users\Susana\Desktop\areal\Parte2\Parte3\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791" y="2523282"/>
            <a:ext cx="3459366" cy="2408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ângulo arredondado 13"/>
          <p:cNvSpPr/>
          <p:nvPr/>
        </p:nvSpPr>
        <p:spPr>
          <a:xfrm>
            <a:off x="4050259" y="2259820"/>
            <a:ext cx="4554189" cy="29358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>
              <a:solidFill>
                <a:schemeClr val="tx1"/>
              </a:solidFill>
            </a:endParaRPr>
          </a:p>
        </p:txBody>
      </p:sp>
      <p:pic>
        <p:nvPicPr>
          <p:cNvPr id="15" name="Picture 2" descr="C:\Users\Susana\Desktop\Areal\icone_cert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9069" y="1869177"/>
            <a:ext cx="864096" cy="781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aixaDeTexto 15"/>
          <p:cNvSpPr txBox="1"/>
          <p:nvPr/>
        </p:nvSpPr>
        <p:spPr>
          <a:xfrm>
            <a:off x="4050260" y="2518050"/>
            <a:ext cx="455418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dirty="0"/>
              <a:t>Um </a:t>
            </a:r>
            <a:r>
              <a:rPr lang="pt-PT" sz="2400" b="1" dirty="0">
                <a:solidFill>
                  <a:srgbClr val="C00000"/>
                </a:solidFill>
              </a:rPr>
              <a:t>prisma</a:t>
            </a:r>
            <a:r>
              <a:rPr lang="pt-PT" sz="2400" dirty="0"/>
              <a:t> é um poliedro com duas faces geometricamente iguais (</a:t>
            </a:r>
            <a:r>
              <a:rPr lang="pt-PT" sz="2400" b="1" dirty="0">
                <a:solidFill>
                  <a:srgbClr val="C00000"/>
                </a:solidFill>
              </a:rPr>
              <a:t>bases do prisma</a:t>
            </a:r>
            <a:r>
              <a:rPr lang="pt-PT" sz="2400" dirty="0"/>
              <a:t>) situadas, </a:t>
            </a:r>
            <a:r>
              <a:rPr lang="pt-PT" sz="2400" dirty="0" err="1"/>
              <a:t>respetivamente</a:t>
            </a:r>
            <a:r>
              <a:rPr lang="pt-PT" sz="2400" dirty="0"/>
              <a:t>, em dois planos paralelos, de modo que as restantes faces (</a:t>
            </a:r>
            <a:r>
              <a:rPr lang="pt-PT" sz="2400" b="1" dirty="0">
                <a:solidFill>
                  <a:srgbClr val="C00000"/>
                </a:solidFill>
              </a:rPr>
              <a:t>faces laterais</a:t>
            </a:r>
            <a:r>
              <a:rPr lang="pt-PT" sz="2400" dirty="0"/>
              <a:t>) sejam paralelogramos. </a:t>
            </a:r>
          </a:p>
        </p:txBody>
      </p:sp>
      <p:sp>
        <p:nvSpPr>
          <p:cNvPr id="13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772392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 build="p"/>
      <p:bldP spid="14" grpId="0" animBg="1"/>
      <p:bldP spid="16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Prismas</a:t>
            </a:r>
          </a:p>
        </p:txBody>
      </p:sp>
      <p:sp>
        <p:nvSpPr>
          <p:cNvPr id="6" name="Rectângulo 5"/>
          <p:cNvSpPr/>
          <p:nvPr/>
        </p:nvSpPr>
        <p:spPr>
          <a:xfrm>
            <a:off x="446350" y="663667"/>
            <a:ext cx="8230105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b="1" dirty="0">
                <a:solidFill>
                  <a:srgbClr val="C00000"/>
                </a:solidFill>
              </a:rPr>
              <a:t>Prismas retos </a:t>
            </a:r>
            <a:endParaRPr lang="pt-PT" sz="1000" dirty="0"/>
          </a:p>
          <a:p>
            <a:pPr algn="just"/>
            <a:endParaRPr lang="pt-PT" sz="1000" dirty="0"/>
          </a:p>
          <a:p>
            <a:pPr algn="just"/>
            <a:r>
              <a:rPr lang="pt-PT" sz="2400" dirty="0"/>
              <a:t>Um prisma com duas faces geometricamente iguais situadas em dois planos paralelos e as restantes faces </a:t>
            </a:r>
            <a:r>
              <a:rPr lang="pt-PT" sz="2400" dirty="0" err="1"/>
              <a:t>retangulares</a:t>
            </a:r>
            <a:r>
              <a:rPr lang="pt-PT" sz="2400" dirty="0"/>
              <a:t> diz-se um </a:t>
            </a:r>
            <a:r>
              <a:rPr lang="pt-PT" sz="2400" b="1" dirty="0">
                <a:solidFill>
                  <a:srgbClr val="C00000"/>
                </a:solidFill>
              </a:rPr>
              <a:t>prisma </a:t>
            </a:r>
            <a:r>
              <a:rPr lang="pt-PT" sz="2400" b="1" dirty="0" err="1">
                <a:solidFill>
                  <a:srgbClr val="C00000"/>
                </a:solidFill>
              </a:rPr>
              <a:t>reto</a:t>
            </a:r>
            <a:r>
              <a:rPr lang="pt-PT" sz="2400" dirty="0"/>
              <a:t>. No caso contrário, diz-se um </a:t>
            </a:r>
            <a:r>
              <a:rPr lang="pt-PT" sz="2400" b="1" dirty="0">
                <a:solidFill>
                  <a:srgbClr val="C00000"/>
                </a:solidFill>
              </a:rPr>
              <a:t>prisma oblíquo</a:t>
            </a:r>
            <a:r>
              <a:rPr lang="pt-PT" sz="2400" dirty="0"/>
              <a:t>. </a:t>
            </a:r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r>
              <a:rPr lang="pt-PT" sz="2400" dirty="0"/>
              <a:t>A </a:t>
            </a:r>
            <a:r>
              <a:rPr lang="pt-PT" sz="2400" b="1" dirty="0">
                <a:solidFill>
                  <a:srgbClr val="C00000"/>
                </a:solidFill>
              </a:rPr>
              <a:t>altura do prisma </a:t>
            </a:r>
            <a:r>
              <a:rPr lang="pt-PT" sz="2400" b="1" dirty="0" err="1">
                <a:solidFill>
                  <a:srgbClr val="C00000"/>
                </a:solidFill>
              </a:rPr>
              <a:t>reto</a:t>
            </a:r>
            <a:r>
              <a:rPr lang="pt-PT" sz="2400" b="1" dirty="0">
                <a:solidFill>
                  <a:srgbClr val="C00000"/>
                </a:solidFill>
              </a:rPr>
              <a:t> </a:t>
            </a:r>
            <a:r>
              <a:rPr lang="pt-PT" sz="2400" dirty="0"/>
              <a:t>é o comprimento da aresta lateral. </a:t>
            </a:r>
          </a:p>
        </p:txBody>
      </p:sp>
      <p:pic>
        <p:nvPicPr>
          <p:cNvPr id="3074" name="Picture 2" descr="C:\Users\Susana\Desktop\areal\Parte2\Parte3\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492896"/>
            <a:ext cx="6768752" cy="2870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920487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Prismas</a:t>
            </a:r>
          </a:p>
        </p:txBody>
      </p:sp>
      <p:sp>
        <p:nvSpPr>
          <p:cNvPr id="6" name="Rectângulo 5"/>
          <p:cNvSpPr/>
          <p:nvPr/>
        </p:nvSpPr>
        <p:spPr>
          <a:xfrm>
            <a:off x="446350" y="663667"/>
            <a:ext cx="8230105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b="1" dirty="0">
                <a:solidFill>
                  <a:srgbClr val="C00000"/>
                </a:solidFill>
              </a:rPr>
              <a:t>Prismas regulares </a:t>
            </a:r>
          </a:p>
          <a:p>
            <a:pPr algn="just"/>
            <a:endParaRPr lang="pt-PT" sz="1000" dirty="0"/>
          </a:p>
        </p:txBody>
      </p:sp>
      <p:sp>
        <p:nvSpPr>
          <p:cNvPr id="5" name="Rectângulo 4"/>
          <p:cNvSpPr/>
          <p:nvPr/>
        </p:nvSpPr>
        <p:spPr>
          <a:xfrm>
            <a:off x="597790" y="1456890"/>
            <a:ext cx="3326138" cy="3484278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7" name="Grupo 6"/>
          <p:cNvGrpSpPr/>
          <p:nvPr/>
        </p:nvGrpSpPr>
        <p:grpSpPr>
          <a:xfrm>
            <a:off x="3980528" y="1456890"/>
            <a:ext cx="592922" cy="3484278"/>
            <a:chOff x="4442216" y="2160827"/>
            <a:chExt cx="592922" cy="4096987"/>
          </a:xfrm>
        </p:grpSpPr>
        <p:cxnSp>
          <p:nvCxnSpPr>
            <p:cNvPr id="8" name="Conexão recta 7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exão recta 8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exão recta 9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098" name="Picture 2" descr="C:\Users\Susana\Desktop\areal\Parte2\Parte3\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8940" y="1456889"/>
            <a:ext cx="4112305" cy="3692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ângulo 1"/>
          <p:cNvSpPr/>
          <p:nvPr/>
        </p:nvSpPr>
        <p:spPr>
          <a:xfrm>
            <a:off x="3980527" y="2204864"/>
            <a:ext cx="469592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dirty="0"/>
              <a:t>Os prismas retos cujas bases são polígonos regulares designam-se por </a:t>
            </a:r>
            <a:r>
              <a:rPr lang="pt-PT" sz="2400" b="1" dirty="0">
                <a:solidFill>
                  <a:srgbClr val="C00000"/>
                </a:solidFill>
              </a:rPr>
              <a:t>prismas regulares</a:t>
            </a:r>
            <a:r>
              <a:rPr lang="pt-PT" sz="2400" dirty="0"/>
              <a:t>. </a:t>
            </a:r>
          </a:p>
        </p:txBody>
      </p:sp>
      <p:sp>
        <p:nvSpPr>
          <p:cNvPr id="11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973344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 animBg="1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Prismas</a:t>
            </a:r>
          </a:p>
        </p:txBody>
      </p:sp>
      <p:sp>
        <p:nvSpPr>
          <p:cNvPr id="6" name="Rectângulo 5"/>
          <p:cNvSpPr/>
          <p:nvPr/>
        </p:nvSpPr>
        <p:spPr>
          <a:xfrm>
            <a:off x="446350" y="663667"/>
            <a:ext cx="8230105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b="1" dirty="0">
                <a:solidFill>
                  <a:srgbClr val="C00000"/>
                </a:solidFill>
              </a:rPr>
              <a:t>Classificação de prismas </a:t>
            </a:r>
          </a:p>
          <a:p>
            <a:pPr algn="just"/>
            <a:endParaRPr lang="pt-PT" sz="1000" dirty="0"/>
          </a:p>
          <a:p>
            <a:pPr algn="just"/>
            <a:r>
              <a:rPr lang="pt-PT" sz="2400" dirty="0"/>
              <a:t>Os prismas podem ser classificados de acordo com o polígono que forma as bases, pelo que teremos </a:t>
            </a:r>
            <a:r>
              <a:rPr lang="pt-PT" sz="2400" b="1" dirty="0">
                <a:solidFill>
                  <a:srgbClr val="C00000"/>
                </a:solidFill>
              </a:rPr>
              <a:t>prismas triangulares</a:t>
            </a:r>
            <a:r>
              <a:rPr lang="pt-PT" sz="2400" dirty="0"/>
              <a:t>, </a:t>
            </a:r>
            <a:r>
              <a:rPr lang="pt-PT" sz="2400" b="1" dirty="0">
                <a:solidFill>
                  <a:srgbClr val="C00000"/>
                </a:solidFill>
              </a:rPr>
              <a:t>quadrangulares</a:t>
            </a:r>
            <a:r>
              <a:rPr lang="pt-PT" sz="2400" dirty="0"/>
              <a:t>, </a:t>
            </a:r>
            <a:r>
              <a:rPr lang="pt-PT" sz="2400" b="1" dirty="0">
                <a:solidFill>
                  <a:srgbClr val="C00000"/>
                </a:solidFill>
              </a:rPr>
              <a:t>pentagonais</a:t>
            </a:r>
            <a:r>
              <a:rPr lang="pt-PT" sz="2400" dirty="0"/>
              <a:t>, </a:t>
            </a:r>
            <a:r>
              <a:rPr lang="pt-PT" sz="2400" b="1" dirty="0">
                <a:solidFill>
                  <a:srgbClr val="C00000"/>
                </a:solidFill>
              </a:rPr>
              <a:t>hexagonais</a:t>
            </a:r>
            <a:r>
              <a:rPr lang="pt-PT" sz="2400" dirty="0"/>
              <a:t>, etc. </a:t>
            </a:r>
          </a:p>
        </p:txBody>
      </p:sp>
      <p:pic>
        <p:nvPicPr>
          <p:cNvPr id="5122" name="Picture 2" descr="C:\Users\Susana\Desktop\areal\Parte2\Parte3\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350" y="2485085"/>
            <a:ext cx="8280921" cy="3161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4100273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Prismas</a:t>
            </a:r>
          </a:p>
        </p:txBody>
      </p:sp>
      <p:sp>
        <p:nvSpPr>
          <p:cNvPr id="6" name="Rectângulo 5"/>
          <p:cNvSpPr/>
          <p:nvPr/>
        </p:nvSpPr>
        <p:spPr>
          <a:xfrm>
            <a:off x="446350" y="663667"/>
            <a:ext cx="8230105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dirty="0"/>
              <a:t>O </a:t>
            </a:r>
            <a:r>
              <a:rPr lang="pt-PT" sz="2400" b="1" dirty="0">
                <a:solidFill>
                  <a:srgbClr val="C00000"/>
                </a:solidFill>
              </a:rPr>
              <a:t>paralelepípedo</a:t>
            </a:r>
            <a:r>
              <a:rPr lang="pt-PT" sz="2400" dirty="0"/>
              <a:t> e o </a:t>
            </a:r>
            <a:r>
              <a:rPr lang="pt-PT" sz="2400" b="1" dirty="0">
                <a:solidFill>
                  <a:srgbClr val="C00000"/>
                </a:solidFill>
              </a:rPr>
              <a:t>cubo</a:t>
            </a:r>
            <a:r>
              <a:rPr lang="pt-PT" sz="2400" dirty="0"/>
              <a:t> são casos particulares dos prismas. </a:t>
            </a:r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r>
              <a:rPr lang="pt-PT" sz="2400" dirty="0"/>
              <a:t>Um </a:t>
            </a:r>
            <a:r>
              <a:rPr lang="pt-PT" sz="2400" b="1" dirty="0">
                <a:solidFill>
                  <a:srgbClr val="C00000"/>
                </a:solidFill>
              </a:rPr>
              <a:t>cubo </a:t>
            </a:r>
            <a:r>
              <a:rPr lang="pt-PT" sz="2400" dirty="0"/>
              <a:t>é um prisma em que todas as faces são quadrados. </a:t>
            </a:r>
          </a:p>
          <a:p>
            <a:pPr algn="just"/>
            <a:endParaRPr lang="pt-PT" sz="500" dirty="0"/>
          </a:p>
          <a:p>
            <a:pPr algn="just"/>
            <a:r>
              <a:rPr lang="pt-PT" sz="2400" dirty="0"/>
              <a:t>Um </a:t>
            </a:r>
            <a:r>
              <a:rPr lang="pt-PT" sz="2400" b="1" dirty="0">
                <a:solidFill>
                  <a:srgbClr val="C00000"/>
                </a:solidFill>
              </a:rPr>
              <a:t>paralelepípedo</a:t>
            </a:r>
            <a:r>
              <a:rPr lang="pt-PT" sz="2400" dirty="0"/>
              <a:t> é um prisma em que todas as faces são paralelogramos. </a:t>
            </a:r>
          </a:p>
          <a:p>
            <a:pPr algn="just"/>
            <a:endParaRPr lang="pt-PT" sz="500" dirty="0"/>
          </a:p>
          <a:p>
            <a:pPr algn="just"/>
            <a:r>
              <a:rPr lang="pt-PT" sz="2400" dirty="0"/>
              <a:t>Os </a:t>
            </a:r>
            <a:r>
              <a:rPr lang="pt-PT" sz="2400" b="1" dirty="0">
                <a:solidFill>
                  <a:srgbClr val="C00000"/>
                </a:solidFill>
              </a:rPr>
              <a:t>paralelepípedos </a:t>
            </a:r>
            <a:r>
              <a:rPr lang="pt-PT" sz="2400" b="1" dirty="0" err="1">
                <a:solidFill>
                  <a:srgbClr val="C00000"/>
                </a:solidFill>
              </a:rPr>
              <a:t>retângulos</a:t>
            </a:r>
            <a:r>
              <a:rPr lang="pt-PT" sz="2400" dirty="0"/>
              <a:t> têm as seis faces </a:t>
            </a:r>
            <a:r>
              <a:rPr lang="pt-PT" sz="2400" dirty="0" err="1"/>
              <a:t>retangulares</a:t>
            </a:r>
            <a:r>
              <a:rPr lang="pt-PT" sz="2400" dirty="0"/>
              <a:t>. </a:t>
            </a:r>
          </a:p>
        </p:txBody>
      </p:sp>
      <p:pic>
        <p:nvPicPr>
          <p:cNvPr id="6147" name="Picture 3" descr="C:\Users\Susana\Desktop\areal\Parte2\Parte3\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1268760"/>
            <a:ext cx="8352927" cy="252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746702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5345245" y="4719357"/>
            <a:ext cx="1656184" cy="48090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ângulo 1"/>
              <p:cNvSpPr/>
              <p:nvPr/>
            </p:nvSpPr>
            <p:spPr>
              <a:xfrm>
                <a:off x="3899740" y="1938098"/>
                <a:ext cx="4695927" cy="32778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PT" sz="2400" dirty="0"/>
                  <a:t>O número de arestas da base deste prisma é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8</m:t>
                    </m:r>
                  </m:oMath>
                </a14:m>
                <a:r>
                  <a:rPr lang="pt-PT" sz="2400" dirty="0"/>
                  <a:t>. </a:t>
                </a:r>
              </a:p>
              <a:p>
                <a:pPr algn="just"/>
                <a:endParaRPr lang="pt-PT" sz="500" dirty="0"/>
              </a:p>
              <a:p>
                <a:pPr algn="just"/>
                <a:r>
                  <a:rPr lang="pt-PT" sz="2400" dirty="0"/>
                  <a:t>O número de arestas de cada uma das bases é igual ao número de arestas laterais. </a:t>
                </a:r>
              </a:p>
              <a:p>
                <a:pPr algn="just"/>
                <a:endParaRPr lang="pt-PT" sz="500" dirty="0"/>
              </a:p>
              <a:p>
                <a:pPr algn="just"/>
                <a:r>
                  <a:rPr lang="pt-PT" sz="2400" dirty="0"/>
                  <a:t>Logo, o </a:t>
                </a:r>
                <a:r>
                  <a:rPr lang="pt-PT" sz="2400" b="1" dirty="0">
                    <a:solidFill>
                      <a:srgbClr val="C00000"/>
                    </a:solidFill>
                  </a:rPr>
                  <a:t>número de arestas do prisma octogonal </a:t>
                </a:r>
                <a:r>
                  <a:rPr lang="pt-PT" sz="2400" dirty="0"/>
                  <a:t>é  </a:t>
                </a:r>
              </a:p>
              <a:p>
                <a:pPr algn="just"/>
                <a:endParaRPr lang="pt-PT" sz="5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3</m:t>
                      </m:r>
                      <m:r>
                        <a:rPr lang="pt-PT" sz="2400" i="1" dirty="0">
                          <a:latin typeface="Cambria Math"/>
                        </a:rPr>
                        <m:t>×8=24 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" name="Rectângulo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9740" y="1938098"/>
                <a:ext cx="4695927" cy="3277820"/>
              </a:xfrm>
              <a:prstGeom prst="rect">
                <a:avLst/>
              </a:prstGeom>
              <a:blipFill rotWithShape="1">
                <a:blip r:embed="rId3"/>
                <a:stretch>
                  <a:fillRect l="-2078" t="-1487" r="-194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170" name="Picture 2" descr="C:\Users\Susana\Desktop\areal\Parte2\Parte3\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95" y="1955439"/>
            <a:ext cx="3832345" cy="3410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Prismas</a:t>
            </a:r>
          </a:p>
        </p:txBody>
      </p:sp>
      <p:sp>
        <p:nvSpPr>
          <p:cNvPr id="6" name="Rectângulo 5"/>
          <p:cNvSpPr/>
          <p:nvPr/>
        </p:nvSpPr>
        <p:spPr>
          <a:xfrm>
            <a:off x="446350" y="663667"/>
            <a:ext cx="8230105" cy="1431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b="1" dirty="0">
                <a:solidFill>
                  <a:srgbClr val="C00000"/>
                </a:solidFill>
              </a:rPr>
              <a:t>Relação entre o número de arestas e de vértices de um prisma e a </a:t>
            </a:r>
            <a:r>
              <a:rPr lang="pt-PT" sz="2400" b="1" dirty="0" err="1">
                <a:solidFill>
                  <a:srgbClr val="C00000"/>
                </a:solidFill>
              </a:rPr>
              <a:t>respetiva</a:t>
            </a:r>
            <a:r>
              <a:rPr lang="pt-PT" sz="2400" b="1" dirty="0">
                <a:solidFill>
                  <a:srgbClr val="C00000"/>
                </a:solidFill>
              </a:rPr>
              <a:t> base </a:t>
            </a:r>
          </a:p>
          <a:p>
            <a:pPr algn="just"/>
            <a:endParaRPr lang="pt-PT" sz="500" b="1" dirty="0">
              <a:solidFill>
                <a:srgbClr val="C00000"/>
              </a:solidFill>
            </a:endParaRPr>
          </a:p>
          <a:p>
            <a:pPr algn="just"/>
            <a:r>
              <a:rPr lang="pt-PT" sz="2400" dirty="0"/>
              <a:t>Observemos o prisma octogonal da figura. </a:t>
            </a:r>
          </a:p>
          <a:p>
            <a:pPr algn="just"/>
            <a:endParaRPr lang="pt-PT" sz="1000" dirty="0"/>
          </a:p>
        </p:txBody>
      </p:sp>
      <p:sp>
        <p:nvSpPr>
          <p:cNvPr id="5" name="Rectângulo 4"/>
          <p:cNvSpPr/>
          <p:nvPr/>
        </p:nvSpPr>
        <p:spPr>
          <a:xfrm>
            <a:off x="537742" y="1955439"/>
            <a:ext cx="3326138" cy="3312368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7" name="Grupo 6"/>
          <p:cNvGrpSpPr/>
          <p:nvPr/>
        </p:nvGrpSpPr>
        <p:grpSpPr>
          <a:xfrm>
            <a:off x="3920480" y="1955439"/>
            <a:ext cx="592922" cy="3312368"/>
            <a:chOff x="4442216" y="2160827"/>
            <a:chExt cx="592922" cy="4096987"/>
          </a:xfrm>
        </p:grpSpPr>
        <p:cxnSp>
          <p:nvCxnSpPr>
            <p:cNvPr id="8" name="Conexão recta 7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exão recta 8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exão recta 9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086349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build="p"/>
      <p:bldP spid="6" grpId="0" build="p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ângulo 10"/>
          <p:cNvSpPr/>
          <p:nvPr/>
        </p:nvSpPr>
        <p:spPr>
          <a:xfrm>
            <a:off x="5366511" y="4197399"/>
            <a:ext cx="1656184" cy="48090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7170" name="Picture 2" descr="C:\Users\Susana\Desktop\areal\Parte2\Parte3\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95" y="1955439"/>
            <a:ext cx="3832345" cy="3410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Prismas</a:t>
            </a:r>
          </a:p>
        </p:txBody>
      </p:sp>
      <p:sp>
        <p:nvSpPr>
          <p:cNvPr id="6" name="Rectângulo 5"/>
          <p:cNvSpPr/>
          <p:nvPr/>
        </p:nvSpPr>
        <p:spPr>
          <a:xfrm>
            <a:off x="446350" y="663667"/>
            <a:ext cx="8230105" cy="1431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b="1" dirty="0">
                <a:solidFill>
                  <a:srgbClr val="C00000"/>
                </a:solidFill>
              </a:rPr>
              <a:t>Relação entre o número de arestas e de vértices de um prisma e a </a:t>
            </a:r>
            <a:r>
              <a:rPr lang="pt-PT" sz="2400" b="1" dirty="0" err="1">
                <a:solidFill>
                  <a:srgbClr val="C00000"/>
                </a:solidFill>
              </a:rPr>
              <a:t>respetiva</a:t>
            </a:r>
            <a:r>
              <a:rPr lang="pt-PT" sz="2400" b="1" dirty="0">
                <a:solidFill>
                  <a:srgbClr val="C00000"/>
                </a:solidFill>
              </a:rPr>
              <a:t> base </a:t>
            </a:r>
          </a:p>
          <a:p>
            <a:pPr algn="just"/>
            <a:endParaRPr lang="pt-PT" sz="500" b="1" dirty="0">
              <a:solidFill>
                <a:srgbClr val="C00000"/>
              </a:solidFill>
            </a:endParaRPr>
          </a:p>
          <a:p>
            <a:pPr algn="just"/>
            <a:r>
              <a:rPr lang="pt-PT" sz="2400" dirty="0"/>
              <a:t>Observemos o prisma octogonal da figura. </a:t>
            </a:r>
          </a:p>
          <a:p>
            <a:pPr algn="just"/>
            <a:endParaRPr lang="pt-PT" sz="1000" dirty="0"/>
          </a:p>
        </p:txBody>
      </p:sp>
      <p:sp>
        <p:nvSpPr>
          <p:cNvPr id="5" name="Rectângulo 4"/>
          <p:cNvSpPr/>
          <p:nvPr/>
        </p:nvSpPr>
        <p:spPr>
          <a:xfrm>
            <a:off x="537742" y="1955439"/>
            <a:ext cx="3326138" cy="3312368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7" name="Grupo 6"/>
          <p:cNvGrpSpPr/>
          <p:nvPr/>
        </p:nvGrpSpPr>
        <p:grpSpPr>
          <a:xfrm>
            <a:off x="3920480" y="1955439"/>
            <a:ext cx="592922" cy="3312368"/>
            <a:chOff x="4442216" y="2160827"/>
            <a:chExt cx="592922" cy="4096987"/>
          </a:xfrm>
        </p:grpSpPr>
        <p:cxnSp>
          <p:nvCxnSpPr>
            <p:cNvPr id="8" name="Conexão recta 7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exão recta 8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exão recta 9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ângulo 1"/>
              <p:cNvSpPr/>
              <p:nvPr/>
            </p:nvSpPr>
            <p:spPr>
              <a:xfrm>
                <a:off x="3899740" y="2204864"/>
                <a:ext cx="4695927" cy="24622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PT" sz="2400" dirty="0"/>
                  <a:t>O número de vértices da base deste prisma é 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8</m:t>
                    </m:r>
                  </m:oMath>
                </a14:m>
                <a:r>
                  <a:rPr lang="pt-PT" sz="2400" dirty="0"/>
                  <a:t>. </a:t>
                </a:r>
              </a:p>
              <a:p>
                <a:pPr algn="just"/>
                <a:endParaRPr lang="pt-PT" sz="500" dirty="0"/>
              </a:p>
              <a:p>
                <a:pPr algn="just"/>
                <a:r>
                  <a:rPr lang="pt-PT" sz="2400" dirty="0"/>
                  <a:t>Logo, como tem duas bases, o número de </a:t>
                </a:r>
                <a:r>
                  <a:rPr lang="pt-PT" sz="2400" b="1" dirty="0">
                    <a:solidFill>
                      <a:srgbClr val="C00000"/>
                    </a:solidFill>
                  </a:rPr>
                  <a:t>vértices do prisma octogonal</a:t>
                </a:r>
                <a:r>
                  <a:rPr lang="pt-PT" sz="2400" dirty="0"/>
                  <a:t> é  </a:t>
                </a:r>
              </a:p>
              <a:p>
                <a:pPr algn="just"/>
                <a:endParaRPr lang="pt-PT" sz="5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2</m:t>
                      </m:r>
                      <m:r>
                        <a:rPr lang="pt-PT" sz="2400" i="1" dirty="0">
                          <a:latin typeface="Cambria Math"/>
                        </a:rPr>
                        <m:t>×8=16 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" name="Rectângulo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9740" y="2204864"/>
                <a:ext cx="4695927" cy="2462213"/>
              </a:xfrm>
              <a:prstGeom prst="rect">
                <a:avLst/>
              </a:prstGeom>
              <a:blipFill rotWithShape="1">
                <a:blip r:embed="rId4"/>
                <a:stretch>
                  <a:fillRect l="-2078" t="-1980" r="-194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734782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Prismas</a:t>
            </a:r>
          </a:p>
        </p:txBody>
      </p:sp>
      <p:sp>
        <p:nvSpPr>
          <p:cNvPr id="12" name="Rectângulo arredondado 11"/>
          <p:cNvSpPr/>
          <p:nvPr/>
        </p:nvSpPr>
        <p:spPr>
          <a:xfrm>
            <a:off x="827584" y="1700808"/>
            <a:ext cx="7488832" cy="244827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>
              <a:solidFill>
                <a:schemeClr val="tx1"/>
              </a:solidFill>
            </a:endParaRPr>
          </a:p>
        </p:txBody>
      </p:sp>
      <p:pic>
        <p:nvPicPr>
          <p:cNvPr id="13" name="Picture 2" descr="C:\Users\Susana\Desktop\Areal\icone_cert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394" y="1310165"/>
            <a:ext cx="864096" cy="781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aixaDeTexto 13"/>
          <p:cNvSpPr txBox="1"/>
          <p:nvPr/>
        </p:nvSpPr>
        <p:spPr>
          <a:xfrm>
            <a:off x="976394" y="1959038"/>
            <a:ext cx="7340022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/>
              <a:t>Nos </a:t>
            </a:r>
            <a:r>
              <a:rPr lang="pt-PT" sz="2400" b="1" dirty="0">
                <a:solidFill>
                  <a:srgbClr val="C00000"/>
                </a:solidFill>
              </a:rPr>
              <a:t>prismas</a:t>
            </a:r>
            <a:r>
              <a:rPr lang="pt-PT" sz="2400" dirty="0"/>
              <a:t>: </a:t>
            </a:r>
          </a:p>
          <a:p>
            <a:pPr algn="just"/>
            <a:r>
              <a:rPr lang="pt-PT" sz="2400" dirty="0">
                <a:solidFill>
                  <a:srgbClr val="C00000"/>
                </a:solidFill>
              </a:rPr>
              <a:t>•</a:t>
            </a:r>
            <a:r>
              <a:rPr lang="pt-PT" sz="2400" dirty="0"/>
              <a:t> o número de arestas é o </a:t>
            </a:r>
            <a:r>
              <a:rPr lang="pt-PT" sz="2400" b="1" dirty="0">
                <a:solidFill>
                  <a:srgbClr val="C00000"/>
                </a:solidFill>
              </a:rPr>
              <a:t>triplo</a:t>
            </a:r>
            <a:r>
              <a:rPr lang="pt-PT" sz="2400" dirty="0"/>
              <a:t> do número de arestas da base;</a:t>
            </a:r>
          </a:p>
          <a:p>
            <a:pPr algn="just"/>
            <a:endParaRPr lang="pt-PT" sz="500" dirty="0"/>
          </a:p>
          <a:p>
            <a:pPr algn="just"/>
            <a:r>
              <a:rPr lang="pt-PT" sz="2400" dirty="0">
                <a:solidFill>
                  <a:srgbClr val="C00000"/>
                </a:solidFill>
              </a:rPr>
              <a:t>•</a:t>
            </a:r>
            <a:r>
              <a:rPr lang="pt-PT" sz="2400" dirty="0"/>
              <a:t> o número de vértices é o </a:t>
            </a:r>
            <a:r>
              <a:rPr lang="pt-PT" sz="2400" b="1" dirty="0">
                <a:solidFill>
                  <a:srgbClr val="C00000"/>
                </a:solidFill>
              </a:rPr>
              <a:t>dobro</a:t>
            </a:r>
            <a:r>
              <a:rPr lang="pt-PT" sz="2400" dirty="0"/>
              <a:t> do número de vértices da base.</a:t>
            </a:r>
          </a:p>
        </p:txBody>
      </p:sp>
      <p:sp>
        <p:nvSpPr>
          <p:cNvPr id="6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815153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Prismas</a:t>
            </a:r>
          </a:p>
        </p:txBody>
      </p:sp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463255"/>
              </p:ext>
            </p:extLst>
          </p:nvPr>
        </p:nvGraphicFramePr>
        <p:xfrm>
          <a:off x="593894" y="764704"/>
          <a:ext cx="779453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945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400" b="1" dirty="0">
                          <a:solidFill>
                            <a:srgbClr val="C00000"/>
                          </a:solidFill>
                        </a:rPr>
                        <a:t>Exemplo:</a:t>
                      </a:r>
                      <a:endParaRPr lang="pt-PT" sz="24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ângulo 2"/>
              <p:cNvSpPr/>
              <p:nvPr/>
            </p:nvSpPr>
            <p:spPr>
              <a:xfrm>
                <a:off x="592716" y="1268760"/>
                <a:ext cx="8011732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PT" sz="2400" b="1" dirty="0">
                    <a:solidFill>
                      <a:srgbClr val="002060"/>
                    </a:solidFill>
                  </a:rPr>
                  <a:t>Qual é o número total de vértices de um prisma com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𝟗𝟔</m:t>
                    </m:r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arestas? </a:t>
                </a:r>
              </a:p>
            </p:txBody>
          </p:sp>
        </mc:Choice>
        <mc:Fallback xmlns="">
          <p:sp>
            <p:nvSpPr>
              <p:cNvPr id="3" name="Rectângulo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716" y="1268760"/>
                <a:ext cx="8011732" cy="830997"/>
              </a:xfrm>
              <a:prstGeom prst="rect">
                <a:avLst/>
              </a:prstGeom>
              <a:blipFill rotWithShape="1">
                <a:blip r:embed="rId3"/>
                <a:stretch>
                  <a:fillRect l="-1142" t="-5882" b="-1617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8827101"/>
              </p:ext>
            </p:extLst>
          </p:nvPr>
        </p:nvGraphicFramePr>
        <p:xfrm>
          <a:off x="586799" y="2348880"/>
          <a:ext cx="779453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945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4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4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592716" y="2807499"/>
                <a:ext cx="8155748" cy="343170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t-PT" sz="2400" dirty="0"/>
                  <a:t>Se o prisma tem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96</m:t>
                    </m:r>
                  </m:oMath>
                </a14:m>
                <a:r>
                  <a:rPr lang="pt-PT" sz="2400" dirty="0"/>
                  <a:t> arestas, então o número de arestas de cada uma das suas bases é igual a  </a:t>
                </a:r>
              </a:p>
              <a:p>
                <a:endParaRPr lang="pt-PT" sz="5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96</m:t>
                      </m:r>
                      <m:r>
                        <a:rPr lang="pt-PT" sz="2400" i="1" dirty="0">
                          <a:latin typeface="Cambria Math"/>
                        </a:rPr>
                        <m:t>:3=</m:t>
                      </m:r>
                      <m:r>
                        <a:rPr lang="pt-PT" sz="2400" i="1" dirty="0" smtClean="0">
                          <a:latin typeface="Cambria Math"/>
                        </a:rPr>
                        <m:t>32</m:t>
                      </m:r>
                    </m:oMath>
                  </m:oMathPara>
                </a14:m>
                <a:endParaRPr lang="pt-PT" sz="2400" dirty="0"/>
              </a:p>
              <a:p>
                <a:endParaRPr lang="pt-PT" sz="500" dirty="0"/>
              </a:p>
              <a:p>
                <a:r>
                  <a:rPr lang="pt-PT" sz="2400" dirty="0"/>
                  <a:t>Logo, cada uma das bases do prisma tem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32</m:t>
                    </m:r>
                  </m:oMath>
                </a14:m>
                <a:r>
                  <a:rPr lang="pt-PT" sz="2400" dirty="0"/>
                  <a:t> vértices. </a:t>
                </a:r>
              </a:p>
              <a:p>
                <a:endParaRPr lang="pt-PT" sz="500" dirty="0"/>
              </a:p>
              <a:p>
                <a:r>
                  <a:rPr lang="pt-PT" sz="2400" dirty="0"/>
                  <a:t>Daqui se conclui que o número total de vértices do prisma é igual a  </a:t>
                </a:r>
              </a:p>
              <a:p>
                <a:endParaRPr lang="pt-PT" sz="5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2</m:t>
                      </m:r>
                      <m:r>
                        <a:rPr lang="pt-PT" sz="2400" i="1" dirty="0">
                          <a:latin typeface="Cambria Math"/>
                        </a:rPr>
                        <m:t>×32=64 </m:t>
                      </m:r>
                    </m:oMath>
                  </m:oMathPara>
                </a14:m>
                <a:endParaRPr lang="pt-PT" sz="2400" dirty="0"/>
              </a:p>
              <a:p>
                <a:endParaRPr lang="pt-PT" sz="500" dirty="0"/>
              </a:p>
              <a:p>
                <a:r>
                  <a:rPr lang="pt-PT" sz="2400" dirty="0">
                    <a:solidFill>
                      <a:srgbClr val="C00000"/>
                    </a:solidFill>
                  </a:rPr>
                  <a:t>R:</a:t>
                </a:r>
                <a:r>
                  <a:rPr lang="pt-PT" sz="2400" dirty="0"/>
                  <a:t> O número de vértices do prisma é 64.</a:t>
                </a: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716" y="2807499"/>
                <a:ext cx="8155748" cy="3431709"/>
              </a:xfrm>
              <a:prstGeom prst="rect">
                <a:avLst/>
              </a:prstGeom>
              <a:blipFill rotWithShape="1">
                <a:blip r:embed="rId4"/>
                <a:stretch>
                  <a:fillRect l="-1121" t="-1423" r="-374" b="-320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68569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build="p"/>
    </p:bld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5217</TotalTime>
  <Words>935</Words>
  <Application>Microsoft Office PowerPoint</Application>
  <PresentationFormat>Apresentação no Ecrã (4:3)</PresentationFormat>
  <Paragraphs>239</Paragraphs>
  <Slides>20</Slides>
  <Notes>19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Cambria Math</vt:lpstr>
      <vt:lpstr>Custom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ano da Morte de Ricardo Reis, José Saramago</dc:title>
  <dc:creator>Maria João Sousa Pereira</dc:creator>
  <cp:lastModifiedBy>Ana Coelho Rodrigues</cp:lastModifiedBy>
  <cp:revision>341</cp:revision>
  <dcterms:created xsi:type="dcterms:W3CDTF">2016-09-17T09:49:10Z</dcterms:created>
  <dcterms:modified xsi:type="dcterms:W3CDTF">2019-01-18T16:28:23Z</dcterms:modified>
</cp:coreProperties>
</file>