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g" ContentType="image/pn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320" r:id="rId2"/>
    <p:sldId id="310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E4E5"/>
    <a:srgbClr val="006666"/>
    <a:srgbClr val="6CA7AB"/>
    <a:srgbClr val="FFD5D5"/>
    <a:srgbClr val="FFA3A3"/>
    <a:srgbClr val="FFABAB"/>
    <a:srgbClr val="FF9F9F"/>
    <a:srgbClr val="FC8868"/>
    <a:srgbClr val="EFF7F5"/>
    <a:srgbClr val="CEE4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349" autoAdjust="0"/>
  </p:normalViewPr>
  <p:slideViewPr>
    <p:cSldViewPr>
      <p:cViewPr varScale="1">
        <p:scale>
          <a:sx n="56" d="100"/>
          <a:sy n="56" d="100"/>
        </p:scale>
        <p:origin x="1099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7282F-F979-4A41-864E-3ECFCD7283ED}" type="datetimeFigureOut">
              <a:rPr lang="pt-PT" smtClean="0"/>
              <a:t>07/01/2019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35BE-518A-4B5E-8365-945CAB6888E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325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9487" y="2564904"/>
            <a:ext cx="3718457" cy="4514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2800"/>
              </a:lnSpc>
              <a:buNone/>
              <a:defRPr sz="2600" b="1">
                <a:solidFill>
                  <a:srgbClr val="C00000"/>
                </a:solidFill>
              </a:defRPr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49487" y="3325137"/>
            <a:ext cx="371845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rgbClr val="C00000"/>
                </a:solidFill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err="1"/>
              <a:t>Subtítulo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73011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pos="31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48299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78" userDrawn="1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521810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64" y="4869160"/>
            <a:ext cx="4246536" cy="19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9402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95535" y="1988840"/>
            <a:ext cx="4006489" cy="938719"/>
          </a:xfrm>
        </p:spPr>
        <p:txBody>
          <a:bodyPr/>
          <a:lstStyle/>
          <a:p>
            <a:r>
              <a:rPr lang="pt-PT" dirty="0"/>
              <a:t>Novo MSI6</a:t>
            </a:r>
          </a:p>
          <a:p>
            <a:r>
              <a:rPr lang="pt-PT" dirty="0"/>
              <a:t>Sólidos </a:t>
            </a:r>
            <a:r>
              <a:rPr lang="pt-PT" dirty="0" smtClean="0"/>
              <a:t>geométricos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95535" y="3429000"/>
            <a:ext cx="3816425" cy="590931"/>
          </a:xfrm>
        </p:spPr>
        <p:txBody>
          <a:bodyPr/>
          <a:lstStyle/>
          <a:p>
            <a:r>
              <a:rPr lang="pt-PT" sz="1800" dirty="0"/>
              <a:t>Resolução de exercícios e problemas (Prismas) </a:t>
            </a:r>
          </a:p>
        </p:txBody>
      </p:sp>
    </p:spTree>
    <p:extLst>
      <p:ext uri="{BB962C8B-B14F-4D97-AF65-F5344CB8AC3E}">
        <p14:creationId xmlns:p14="http://schemas.microsoft.com/office/powerpoint/2010/main" val="2312359962"/>
      </p:ext>
    </p:extLst>
  </p:cSld>
  <p:clrMapOvr>
    <a:masterClrMapping/>
  </p:clrMapOvr>
  <p:transition spd="slow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395536" y="586366"/>
            <a:ext cx="83529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1. </a:t>
            </a:r>
            <a:r>
              <a:rPr lang="pt-PT" sz="2400" b="1" dirty="0">
                <a:solidFill>
                  <a:srgbClr val="002060"/>
                </a:solidFill>
              </a:rPr>
              <a:t>Observa os prismas seguintes.</a:t>
            </a: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r>
              <a:rPr lang="pt-PT" sz="2400" dirty="0"/>
              <a:t>     </a:t>
            </a:r>
            <a:r>
              <a:rPr lang="pt-PT" sz="2400" dirty="0">
                <a:solidFill>
                  <a:srgbClr val="C00000"/>
                </a:solidFill>
              </a:rPr>
              <a:t>1.1. </a:t>
            </a:r>
            <a:r>
              <a:rPr lang="pt-PT" sz="2400" dirty="0"/>
              <a:t>Identifica, usando as letras da figura, os prismas oblíquos. </a:t>
            </a:r>
          </a:p>
        </p:txBody>
      </p:sp>
      <p:pic>
        <p:nvPicPr>
          <p:cNvPr id="1026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74098"/>
            <a:ext cx="8311065" cy="2289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2195736" y="3032064"/>
            <a:ext cx="432000" cy="432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Oval 29"/>
          <p:cNvSpPr/>
          <p:nvPr/>
        </p:nvSpPr>
        <p:spPr>
          <a:xfrm>
            <a:off x="5012578" y="3024310"/>
            <a:ext cx="432000" cy="432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Oval 30"/>
          <p:cNvSpPr/>
          <p:nvPr/>
        </p:nvSpPr>
        <p:spPr>
          <a:xfrm>
            <a:off x="7812360" y="3024310"/>
            <a:ext cx="432000" cy="432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67841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  <p:bldP spid="6" grpId="0" animBg="1"/>
      <p:bldP spid="30" grpId="0" animBg="1"/>
      <p:bldP spid="3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395536" y="586366"/>
            <a:ext cx="83529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1. </a:t>
            </a:r>
            <a:r>
              <a:rPr lang="pt-PT" sz="2400" b="1" dirty="0">
                <a:solidFill>
                  <a:srgbClr val="002060"/>
                </a:solidFill>
              </a:rPr>
              <a:t>Observa os prismas seguintes.</a:t>
            </a: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r>
              <a:rPr lang="pt-PT" sz="2400" dirty="0"/>
              <a:t>     </a:t>
            </a:r>
            <a:r>
              <a:rPr lang="pt-PT" sz="2400" dirty="0">
                <a:solidFill>
                  <a:srgbClr val="C00000"/>
                </a:solidFill>
              </a:rPr>
              <a:t>1.2. </a:t>
            </a:r>
            <a:r>
              <a:rPr lang="pt-PT" sz="2400" dirty="0"/>
              <a:t>Identifica os prismas que te parecem ser regulares. </a:t>
            </a:r>
          </a:p>
        </p:txBody>
      </p:sp>
      <p:pic>
        <p:nvPicPr>
          <p:cNvPr id="1026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74098"/>
            <a:ext cx="8311065" cy="2289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815709" y="3000560"/>
            <a:ext cx="432000" cy="432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Oval 29"/>
          <p:cNvSpPr/>
          <p:nvPr/>
        </p:nvSpPr>
        <p:spPr>
          <a:xfrm>
            <a:off x="3635920" y="3032064"/>
            <a:ext cx="432000" cy="432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66779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  <p:bldP spid="6" grpId="0" animBg="1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395536" y="586366"/>
            <a:ext cx="83529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1. </a:t>
            </a:r>
            <a:r>
              <a:rPr lang="pt-PT" sz="2400" b="1" dirty="0">
                <a:solidFill>
                  <a:srgbClr val="002060"/>
                </a:solidFill>
              </a:rPr>
              <a:t>Observa os prismas seguintes.</a:t>
            </a: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r>
              <a:rPr lang="pt-PT" sz="2400" dirty="0"/>
              <a:t>     </a:t>
            </a:r>
            <a:r>
              <a:rPr lang="pt-PT" sz="2400" dirty="0">
                <a:solidFill>
                  <a:srgbClr val="C00000"/>
                </a:solidFill>
              </a:rPr>
              <a:t>1.3. </a:t>
            </a:r>
            <a:r>
              <a:rPr lang="pt-PT" sz="2400" dirty="0"/>
              <a:t>Classifica os prismas de acordo com o polígono da base. </a:t>
            </a:r>
          </a:p>
        </p:txBody>
      </p:sp>
      <p:pic>
        <p:nvPicPr>
          <p:cNvPr id="1026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74098"/>
            <a:ext cx="8311065" cy="2289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827584" y="4653136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/>
              <a:t>A – prisma triangular                B – prisma quadrangular  </a:t>
            </a:r>
          </a:p>
          <a:p>
            <a:pPr algn="just"/>
            <a:r>
              <a:rPr lang="pt-PT" sz="2400" dirty="0"/>
              <a:t>C – prisma pentagonal              D – prisma hexagonal  </a:t>
            </a:r>
          </a:p>
          <a:p>
            <a:pPr algn="just"/>
            <a:r>
              <a:rPr lang="pt-PT" sz="2400" dirty="0"/>
              <a:t>E – prisma pentagonal              F – prisma hexagonal </a:t>
            </a:r>
          </a:p>
        </p:txBody>
      </p:sp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5926896"/>
              </p:ext>
            </p:extLst>
          </p:nvPr>
        </p:nvGraphicFramePr>
        <p:xfrm>
          <a:off x="827584" y="4154408"/>
          <a:ext cx="756084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8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09194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395536" y="586366"/>
            <a:ext cx="83529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1. </a:t>
            </a:r>
            <a:r>
              <a:rPr lang="pt-PT" sz="2400" b="1" dirty="0">
                <a:solidFill>
                  <a:srgbClr val="002060"/>
                </a:solidFill>
              </a:rPr>
              <a:t>Observa os prismas seguintes.</a:t>
            </a: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r>
              <a:rPr lang="pt-PT" sz="2400" dirty="0"/>
              <a:t>     </a:t>
            </a:r>
            <a:r>
              <a:rPr lang="pt-PT" sz="2400" dirty="0">
                <a:solidFill>
                  <a:srgbClr val="C00000"/>
                </a:solidFill>
              </a:rPr>
              <a:t>1.4. </a:t>
            </a:r>
            <a:r>
              <a:rPr lang="pt-PT" sz="2400" dirty="0"/>
              <a:t>Indica o número de faces, de arestas e de vértices do prisma  A. </a:t>
            </a:r>
          </a:p>
        </p:txBody>
      </p:sp>
      <p:pic>
        <p:nvPicPr>
          <p:cNvPr id="1026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74098"/>
            <a:ext cx="8311065" cy="2289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3203848" y="4935840"/>
            <a:ext cx="30243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dirty="0"/>
              <a:t>Faces: 5 </a:t>
            </a:r>
          </a:p>
          <a:p>
            <a:pPr algn="ctr"/>
            <a:r>
              <a:rPr lang="pt-PT" sz="2400" dirty="0"/>
              <a:t>Arestas: 9 </a:t>
            </a:r>
          </a:p>
          <a:p>
            <a:pPr algn="ctr"/>
            <a:r>
              <a:rPr lang="pt-PT" sz="2400" dirty="0"/>
              <a:t>Vértices: 6 </a:t>
            </a:r>
          </a:p>
        </p:txBody>
      </p:sp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724172"/>
              </p:ext>
            </p:extLst>
          </p:nvPr>
        </p:nvGraphicFramePr>
        <p:xfrm>
          <a:off x="827584" y="4437112"/>
          <a:ext cx="756084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8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578371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395536" y="586366"/>
            <a:ext cx="8352928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2. </a:t>
            </a:r>
            <a:r>
              <a:rPr lang="pt-PT" sz="2400" b="1" dirty="0">
                <a:solidFill>
                  <a:srgbClr val="002060"/>
                </a:solidFill>
              </a:rPr>
              <a:t>Copia e completa as frases com um número, de forma a obteres afirmações verdadeiras. </a:t>
            </a:r>
          </a:p>
          <a:p>
            <a:pPr algn="just"/>
            <a:endParaRPr lang="pt-PT" sz="1000" b="1" dirty="0">
              <a:solidFill>
                <a:srgbClr val="002060"/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 2.1. </a:t>
            </a:r>
            <a:r>
              <a:rPr lang="pt-PT" sz="2400" dirty="0"/>
              <a:t>O número mínimo de faces que um prisma pode ter é…      </a:t>
            </a:r>
          </a:p>
          <a:p>
            <a:pPr algn="just"/>
            <a:r>
              <a:rPr lang="pt-PT" sz="2400" dirty="0"/>
              <a:t>     </a:t>
            </a:r>
          </a:p>
          <a:p>
            <a:pPr algn="just"/>
            <a:r>
              <a:rPr lang="pt-PT" sz="2400" dirty="0"/>
              <a:t>     </a:t>
            </a:r>
            <a:r>
              <a:rPr lang="pt-PT" sz="2400" dirty="0">
                <a:solidFill>
                  <a:srgbClr val="C00000"/>
                </a:solidFill>
              </a:rPr>
              <a:t>2.2. </a:t>
            </a:r>
            <a:r>
              <a:rPr lang="pt-PT" sz="2400" dirty="0"/>
              <a:t>O número mínimo de arestas que um prisma pode ter é…    </a:t>
            </a:r>
          </a:p>
          <a:p>
            <a:pPr algn="just"/>
            <a:r>
              <a:rPr lang="pt-PT" sz="2400" dirty="0"/>
              <a:t>     </a:t>
            </a:r>
            <a:endParaRPr lang="pt-PT" sz="2400" dirty="0">
              <a:solidFill>
                <a:srgbClr val="C00000"/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 2.3. </a:t>
            </a:r>
            <a:r>
              <a:rPr lang="pt-PT" sz="2400" dirty="0"/>
              <a:t>O número mínimo de vértices que um prisma pode ter é…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ângulo 1"/>
              <p:cNvSpPr/>
              <p:nvPr/>
            </p:nvSpPr>
            <p:spPr>
              <a:xfrm>
                <a:off x="1331640" y="1844824"/>
                <a:ext cx="3096344" cy="432048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14:m>
                  <m:oMath xmlns:m="http://schemas.openxmlformats.org/officeDocument/2006/math"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5.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2" name="Rec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1844824"/>
                <a:ext cx="3096344" cy="432048"/>
              </a:xfrm>
              <a:prstGeom prst="rect">
                <a:avLst/>
              </a:prstGeom>
              <a:blipFill rotWithShape="1">
                <a:blip r:embed="rId3"/>
                <a:stretch>
                  <a:fillRect l="-2953" t="-14085" b="-3521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ângulo 9"/>
              <p:cNvSpPr/>
              <p:nvPr/>
            </p:nvSpPr>
            <p:spPr>
              <a:xfrm>
                <a:off x="1331640" y="2601287"/>
                <a:ext cx="3096344" cy="432048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14:m>
                  <m:oMath xmlns:m="http://schemas.openxmlformats.org/officeDocument/2006/math"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9.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10" name="Rectângul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2601287"/>
                <a:ext cx="3096344" cy="432048"/>
              </a:xfrm>
              <a:prstGeom prst="rect">
                <a:avLst/>
              </a:prstGeom>
              <a:blipFill rotWithShape="1">
                <a:blip r:embed="rId4"/>
                <a:stretch>
                  <a:fillRect l="-2953" t="-14085" b="-3521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ângulo 10"/>
              <p:cNvSpPr/>
              <p:nvPr/>
            </p:nvSpPr>
            <p:spPr>
              <a:xfrm>
                <a:off x="1331640" y="3343472"/>
                <a:ext cx="3096344" cy="432048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14:m>
                  <m:oMath xmlns:m="http://schemas.openxmlformats.org/officeDocument/2006/math"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6.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11" name="Rec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3343472"/>
                <a:ext cx="3096344" cy="432048"/>
              </a:xfrm>
              <a:prstGeom prst="rect">
                <a:avLst/>
              </a:prstGeom>
              <a:blipFill rotWithShape="1">
                <a:blip r:embed="rId5"/>
                <a:stretch>
                  <a:fillRect l="-2953" t="-14085" b="-3521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093357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/>
      <p:bldP spid="2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395536" y="586366"/>
            <a:ext cx="83529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3. </a:t>
            </a:r>
            <a:r>
              <a:rPr lang="pt-PT" sz="2400" b="1" dirty="0">
                <a:solidFill>
                  <a:srgbClr val="002060"/>
                </a:solidFill>
              </a:rPr>
              <a:t>Um eneágono é um polígono com 9 lados. </a:t>
            </a:r>
            <a:r>
              <a:rPr lang="pt-PT" sz="2400" dirty="0">
                <a:solidFill>
                  <a:srgbClr val="C00000"/>
                </a:solidFill>
              </a:rPr>
              <a:t> </a:t>
            </a: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</a:t>
            </a:r>
            <a:r>
              <a:rPr lang="pt-PT" sz="2400" dirty="0"/>
              <a:t>Qual é a opção que apresenta o número total de arestas de um prisma cuja base é um eneágono? </a:t>
            </a:r>
          </a:p>
          <a:p>
            <a:pPr algn="just"/>
            <a:endParaRPr lang="pt-PT" sz="2400" dirty="0"/>
          </a:p>
          <a:p>
            <a:pPr algn="just"/>
            <a:r>
              <a:rPr lang="pt-PT" sz="2400" dirty="0"/>
              <a:t>    (A)  9            (B)  18            (C)  27            (D)  36 </a:t>
            </a:r>
          </a:p>
          <a:p>
            <a:pPr algn="just"/>
            <a:endParaRPr lang="pt-PT" sz="1000" dirty="0"/>
          </a:p>
          <a:p>
            <a:pPr algn="r"/>
            <a:r>
              <a:rPr lang="pt-PT" sz="1400" dirty="0">
                <a:solidFill>
                  <a:schemeClr val="bg1">
                    <a:lumMod val="50000"/>
                  </a:schemeClr>
                </a:solidFill>
              </a:rPr>
              <a:t>Adaptado da Prova Final de Matemática, 2.° Ciclo, Época Especial, 2015 </a:t>
            </a:r>
          </a:p>
        </p:txBody>
      </p:sp>
      <p:sp>
        <p:nvSpPr>
          <p:cNvPr id="7" name="Oval 6"/>
          <p:cNvSpPr/>
          <p:nvPr/>
        </p:nvSpPr>
        <p:spPr>
          <a:xfrm>
            <a:off x="3816295" y="2085356"/>
            <a:ext cx="432000" cy="432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111165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395536" y="586366"/>
            <a:ext cx="83529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4. </a:t>
            </a:r>
            <a:r>
              <a:rPr lang="pt-PT" sz="2400" b="1" dirty="0">
                <a:solidFill>
                  <a:srgbClr val="002060"/>
                </a:solidFill>
              </a:rPr>
              <a:t>Qual é o nome de um prisma que tem:</a:t>
            </a:r>
          </a:p>
          <a:p>
            <a:pPr algn="just"/>
            <a:endParaRPr lang="pt-PT" sz="1000" b="1" dirty="0">
              <a:solidFill>
                <a:srgbClr val="002060"/>
              </a:solidFill>
            </a:endParaRPr>
          </a:p>
          <a:p>
            <a:pPr algn="just"/>
            <a:r>
              <a:rPr lang="fr-FR" sz="2400" dirty="0">
                <a:solidFill>
                  <a:schemeClr val="bg1">
                    <a:lumMod val="50000"/>
                  </a:schemeClr>
                </a:solidFill>
              </a:rPr>
              <a:t>    </a:t>
            </a:r>
            <a:r>
              <a:rPr lang="fr-FR" sz="2400" dirty="0">
                <a:solidFill>
                  <a:srgbClr val="C00000"/>
                </a:solidFill>
              </a:rPr>
              <a:t>4.1.  </a:t>
            </a:r>
            <a:r>
              <a:rPr lang="fr-FR" sz="2400" dirty="0"/>
              <a:t>6  </a:t>
            </a:r>
            <a:r>
              <a:rPr lang="fr-FR" sz="2400" dirty="0" err="1"/>
              <a:t>vértices</a:t>
            </a:r>
            <a:r>
              <a:rPr lang="fr-FR" sz="2400" dirty="0"/>
              <a:t>? </a:t>
            </a:r>
          </a:p>
          <a:p>
            <a:pPr algn="just"/>
            <a:endParaRPr lang="fr-FR" sz="1000" dirty="0"/>
          </a:p>
          <a:p>
            <a:pPr algn="just"/>
            <a:r>
              <a:rPr lang="fr-FR" sz="2400" dirty="0"/>
              <a:t>    </a:t>
            </a:r>
            <a:r>
              <a:rPr lang="fr-FR" sz="2400" dirty="0">
                <a:solidFill>
                  <a:srgbClr val="C00000"/>
                </a:solidFill>
              </a:rPr>
              <a:t>4.2.  </a:t>
            </a:r>
            <a:r>
              <a:rPr lang="fr-FR" sz="2400" dirty="0"/>
              <a:t>7  faces? </a:t>
            </a:r>
          </a:p>
          <a:p>
            <a:pPr algn="just"/>
            <a:endParaRPr lang="fr-FR" sz="1000" dirty="0"/>
          </a:p>
          <a:p>
            <a:pPr algn="just"/>
            <a:r>
              <a:rPr lang="fr-FR" sz="2400" dirty="0"/>
              <a:t>    </a:t>
            </a:r>
            <a:r>
              <a:rPr lang="fr-FR" sz="2400" dirty="0">
                <a:solidFill>
                  <a:srgbClr val="C00000"/>
                </a:solidFill>
              </a:rPr>
              <a:t>4.3.  </a:t>
            </a:r>
            <a:r>
              <a:rPr lang="fr-FR" sz="2400" dirty="0"/>
              <a:t>8  </a:t>
            </a:r>
            <a:r>
              <a:rPr lang="fr-FR" sz="2400" dirty="0" err="1"/>
              <a:t>vértices</a:t>
            </a:r>
            <a:r>
              <a:rPr lang="fr-FR" sz="2400" dirty="0"/>
              <a:t>? </a:t>
            </a:r>
            <a:endParaRPr lang="pt-PT" sz="2400" dirty="0"/>
          </a:p>
        </p:txBody>
      </p:sp>
      <p:sp>
        <p:nvSpPr>
          <p:cNvPr id="6" name="Rectângulo 5"/>
          <p:cNvSpPr/>
          <p:nvPr/>
        </p:nvSpPr>
        <p:spPr>
          <a:xfrm>
            <a:off x="2921421" y="1146230"/>
            <a:ext cx="3306762" cy="432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R: </a:t>
            </a:r>
            <a:r>
              <a:rPr lang="pt-PT" sz="2400" dirty="0">
                <a:solidFill>
                  <a:schemeClr val="tx1"/>
                </a:solidFill>
              </a:rPr>
              <a:t>Prisma triangular.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7"/>
              <p:cNvSpPr/>
              <p:nvPr/>
            </p:nvSpPr>
            <p:spPr>
              <a:xfrm>
                <a:off x="2921421" y="1641443"/>
                <a:ext cx="3306762" cy="432048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:r>
                  <a:rPr lang="pt-PT" sz="2400" dirty="0">
                    <a:solidFill>
                      <a:schemeClr val="tx1"/>
                    </a:solidFill>
                  </a:rPr>
                  <a:t>Prisma pentagonal </a:t>
                </a:r>
                <a14:m>
                  <m:oMath xmlns:m="http://schemas.openxmlformats.org/officeDocument/2006/math"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pt-PT" sz="2400" dirty="0">
                    <a:solidFill>
                      <a:schemeClr val="tx1"/>
                    </a:solidFill>
                  </a:rPr>
                  <a:t>  </a:t>
                </a:r>
                <a:endParaRPr lang="pt-PT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Rec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1421" y="1641443"/>
                <a:ext cx="3306762" cy="432048"/>
              </a:xfrm>
              <a:prstGeom prst="rect">
                <a:avLst/>
              </a:prstGeom>
              <a:blipFill rotWithShape="1">
                <a:blip r:embed="rId3"/>
                <a:stretch>
                  <a:fillRect l="-2762" t="-14085" b="-3521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2921420" y="2146128"/>
                <a:ext cx="3306763" cy="432048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:r>
                  <a:rPr lang="pt-PT" sz="2400" dirty="0">
                    <a:solidFill>
                      <a:schemeClr val="tx1"/>
                    </a:solidFill>
                  </a:rPr>
                  <a:t>Prisma quadrangular</a:t>
                </a:r>
                <a14:m>
                  <m:oMath xmlns:m="http://schemas.openxmlformats.org/officeDocument/2006/math"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1420" y="2146128"/>
                <a:ext cx="3306763" cy="432048"/>
              </a:xfrm>
              <a:prstGeom prst="rect">
                <a:avLst/>
              </a:prstGeom>
              <a:blipFill rotWithShape="1">
                <a:blip r:embed="rId4"/>
                <a:stretch>
                  <a:fillRect l="-2762" t="-14085" b="-3521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485867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6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395536" y="586366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5. </a:t>
            </a:r>
            <a:r>
              <a:rPr lang="pt-PT" sz="2400" b="1" dirty="0">
                <a:solidFill>
                  <a:srgbClr val="002060"/>
                </a:solidFill>
              </a:rPr>
              <a:t>Copia e completa a tabela seguinte. </a:t>
            </a:r>
            <a:endParaRPr lang="pt-PT" sz="1000" b="1" dirty="0">
              <a:solidFill>
                <a:srgbClr val="002060"/>
              </a:solidFill>
            </a:endParaRPr>
          </a:p>
        </p:txBody>
      </p:sp>
      <p:pic>
        <p:nvPicPr>
          <p:cNvPr id="4098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91" y="1282738"/>
            <a:ext cx="8295958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3275856" y="1798082"/>
                <a:ext cx="18722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1798082"/>
                <a:ext cx="1872208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5039673" y="1809957"/>
                <a:ext cx="18722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9673" y="1809957"/>
                <a:ext cx="1872208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6732240" y="1798081"/>
                <a:ext cx="18722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240" y="1798081"/>
                <a:ext cx="1872208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1017872" y="2155775"/>
                <a:ext cx="18722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872" y="2155775"/>
                <a:ext cx="1872208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5051548" y="2167650"/>
                <a:ext cx="18722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1548" y="2167650"/>
                <a:ext cx="1872208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6744115" y="2155774"/>
                <a:ext cx="18722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16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115" y="2155774"/>
                <a:ext cx="1872208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1015897" y="2498175"/>
                <a:ext cx="18722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</m:t>
                      </m:r>
                      <m:r>
                        <a:rPr lang="pt-PT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897" y="2498175"/>
                <a:ext cx="1872208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3287731" y="2498175"/>
                <a:ext cx="18722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30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7731" y="2498175"/>
                <a:ext cx="1872208" cy="4616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6744115" y="2486299"/>
                <a:ext cx="18722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115" y="2486299"/>
                <a:ext cx="1872208" cy="46166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1013922" y="2852450"/>
                <a:ext cx="18722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922" y="2852450"/>
                <a:ext cx="1872208" cy="46166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3285756" y="2852450"/>
                <a:ext cx="18722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45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5756" y="2852450"/>
                <a:ext cx="1872208" cy="461665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5040431" y="2840574"/>
                <a:ext cx="18722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0431" y="2840574"/>
                <a:ext cx="1872208" cy="461665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737412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/>
      <p:bldP spid="10" grpId="0"/>
      <p:bldP spid="11" grpId="0"/>
      <p:bldP spid="12" grpId="0"/>
      <p:bldP spid="13" grpId="0"/>
      <p:bldP spid="15" grpId="0"/>
      <p:bldP spid="16" grpId="0"/>
      <p:bldP spid="19" grpId="0"/>
      <p:bldP spid="20" grpId="0"/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395536" y="586366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6. </a:t>
            </a:r>
            <a:r>
              <a:rPr lang="pt-PT" sz="2400" b="1" dirty="0">
                <a:solidFill>
                  <a:srgbClr val="002060"/>
                </a:solidFill>
              </a:rPr>
              <a:t>Um prisma pode ter 21 arestas? E 35 vértices? </a:t>
            </a:r>
            <a:endParaRPr lang="pt-PT" sz="2400" dirty="0">
              <a:solidFill>
                <a:srgbClr val="C00000"/>
              </a:solidFill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7923549"/>
              </p:ext>
            </p:extLst>
          </p:nvPr>
        </p:nvGraphicFramePr>
        <p:xfrm>
          <a:off x="827584" y="1196752"/>
          <a:ext cx="756084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8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" name="Rectângulo 1"/>
          <p:cNvSpPr/>
          <p:nvPr/>
        </p:nvSpPr>
        <p:spPr>
          <a:xfrm>
            <a:off x="827584" y="1628507"/>
            <a:ext cx="792088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/>
              <a:t> Sim, um prisma com um polígono de 7 lados na base tem 21 arestas.    </a:t>
            </a:r>
          </a:p>
          <a:p>
            <a:pPr algn="just"/>
            <a:endParaRPr lang="pt-PT" sz="1000" dirty="0"/>
          </a:p>
          <a:p>
            <a:pPr algn="just"/>
            <a:r>
              <a:rPr lang="pt-PT" sz="2400" dirty="0"/>
              <a:t>Um prisma não pode ter 35 vértices, pois o número de vértices de um prisma é um número par.</a:t>
            </a:r>
          </a:p>
        </p:txBody>
      </p:sp>
      <p:sp>
        <p:nvSpPr>
          <p:cNvPr id="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630556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395536" y="586366"/>
            <a:ext cx="835292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7. </a:t>
            </a:r>
            <a:r>
              <a:rPr lang="pt-PT" sz="2400" b="1" dirty="0">
                <a:solidFill>
                  <a:srgbClr val="002060"/>
                </a:solidFill>
              </a:rPr>
              <a:t>Quantos lados tem o polígono da base de um prisma com: </a:t>
            </a:r>
          </a:p>
          <a:p>
            <a:pPr algn="just"/>
            <a:endParaRPr lang="pt-PT" sz="1000" b="1" dirty="0">
              <a:solidFill>
                <a:srgbClr val="002060"/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 7.1.  </a:t>
            </a:r>
            <a:r>
              <a:rPr lang="pt-PT" sz="2400" dirty="0"/>
              <a:t>90  arestas? </a:t>
            </a:r>
          </a:p>
          <a:p>
            <a:pPr algn="just"/>
            <a:endParaRPr lang="pt-PT" sz="1000" dirty="0"/>
          </a:p>
          <a:p>
            <a:pPr algn="just"/>
            <a:r>
              <a:rPr lang="pt-PT" sz="2400" dirty="0"/>
              <a:t>     </a:t>
            </a:r>
            <a:r>
              <a:rPr lang="pt-PT" sz="2400" dirty="0">
                <a:solidFill>
                  <a:srgbClr val="C00000"/>
                </a:solidFill>
              </a:rPr>
              <a:t>7.2.  </a:t>
            </a:r>
            <a:r>
              <a:rPr lang="pt-PT" sz="2400" dirty="0"/>
              <a:t>50  vértices? </a:t>
            </a:r>
          </a:p>
        </p:txBody>
      </p:sp>
      <p:sp>
        <p:nvSpPr>
          <p:cNvPr id="7" name="Rectângulo 6"/>
          <p:cNvSpPr/>
          <p:nvPr/>
        </p:nvSpPr>
        <p:spPr>
          <a:xfrm>
            <a:off x="3135930" y="1146230"/>
            <a:ext cx="4964462" cy="432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R: </a:t>
            </a:r>
            <a:r>
              <a:rPr lang="pt-PT" sz="2400" dirty="0">
                <a:solidFill>
                  <a:schemeClr val="tx1"/>
                </a:solidFill>
              </a:rPr>
              <a:t>O polígono da base tem 30 lados. </a:t>
            </a:r>
          </a:p>
        </p:txBody>
      </p:sp>
      <p:sp>
        <p:nvSpPr>
          <p:cNvPr id="8" name="Rectângulo 7"/>
          <p:cNvSpPr/>
          <p:nvPr/>
        </p:nvSpPr>
        <p:spPr>
          <a:xfrm>
            <a:off x="3135930" y="1641443"/>
            <a:ext cx="4964462" cy="432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R: </a:t>
            </a:r>
            <a:r>
              <a:rPr lang="pt-PT" sz="2400" dirty="0">
                <a:solidFill>
                  <a:schemeClr val="tx1"/>
                </a:solidFill>
              </a:rPr>
              <a:t>O polígono da base tem 25 lados. </a:t>
            </a:r>
            <a:endParaRPr lang="pt-PT" sz="2400" dirty="0">
              <a:solidFill>
                <a:srgbClr val="C00000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367701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5063</TotalTime>
  <Words>492</Words>
  <Application>Microsoft Office PowerPoint</Application>
  <PresentationFormat>Apresentação no Ecrã (4:3)</PresentationFormat>
  <Paragraphs>128</Paragraphs>
  <Slides>11</Slides>
  <Notes>10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Cambria Math</vt:lpstr>
      <vt:lpstr>Custom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ano da Morte de Ricardo Reis, José Saramago</dc:title>
  <dc:creator>Angela Maia</dc:creator>
  <cp:lastModifiedBy>Utilizador</cp:lastModifiedBy>
  <cp:revision>343</cp:revision>
  <dcterms:created xsi:type="dcterms:W3CDTF">2016-09-17T09:49:10Z</dcterms:created>
  <dcterms:modified xsi:type="dcterms:W3CDTF">2019-01-07T11:57:43Z</dcterms:modified>
</cp:coreProperties>
</file>