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312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60" autoAdjust="0"/>
  </p:normalViewPr>
  <p:slideViewPr>
    <p:cSldViewPr>
      <p:cViewPr varScale="1">
        <p:scale>
          <a:sx n="56" d="100"/>
          <a:sy n="56" d="100"/>
        </p:scale>
        <p:origin x="109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07/01/2019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</a:t>
            </a:r>
            <a:r>
              <a:rPr lang="pt-PT" dirty="0" smtClean="0"/>
              <a:t>geométricos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341632"/>
          </a:xfrm>
        </p:spPr>
        <p:txBody>
          <a:bodyPr/>
          <a:lstStyle/>
          <a:p>
            <a:r>
              <a:rPr lang="pt-PT" sz="1800" dirty="0"/>
              <a:t>Pirâmides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as pirâmides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dirty="0"/>
                  <a:t>Copia e completa a tabela seguinte.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2677656"/>
              </a:xfrm>
              <a:prstGeom prst="rect">
                <a:avLst/>
              </a:prstGeom>
              <a:blipFill>
                <a:blip r:embed="rId3"/>
                <a:stretch>
                  <a:fillRect l="-1210" t="-1822" b="-4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38" y="3991745"/>
            <a:ext cx="7936429" cy="189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913589" y="4992264"/>
                <a:ext cx="1053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89" y="4992264"/>
                <a:ext cx="105390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/>
          <p:cNvSpPr txBox="1"/>
          <p:nvPr/>
        </p:nvSpPr>
        <p:spPr>
          <a:xfrm>
            <a:off x="1888808" y="5012954"/>
            <a:ext cx="190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Quadrilátero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716114" y="5007914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114" y="5007914"/>
                <a:ext cx="158417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300290" y="4981631"/>
                <a:ext cx="15121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290" y="4981631"/>
                <a:ext cx="151216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6812458" y="4981631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458" y="4981631"/>
                <a:ext cx="1584176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4845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18" grpId="0"/>
      <p:bldP spid="19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dirty="0"/>
                  <a:t>Copia e completa a tabela seguinte.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2677656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822" b="-4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38" y="3991745"/>
            <a:ext cx="7936429" cy="189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913589" y="4992264"/>
                <a:ext cx="1053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89" y="4992264"/>
                <a:ext cx="105390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/>
          <p:cNvSpPr txBox="1"/>
          <p:nvPr/>
        </p:nvSpPr>
        <p:spPr>
          <a:xfrm>
            <a:off x="1888808" y="5012954"/>
            <a:ext cx="190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Triângulo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716114" y="5007914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114" y="5007914"/>
                <a:ext cx="158417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300290" y="4981631"/>
                <a:ext cx="15121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290" y="4981631"/>
                <a:ext cx="151216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6812458" y="4981631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458" y="4981631"/>
                <a:ext cx="1584176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7319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dirty="0"/>
                  <a:t>Copia e completa a tabela seguinte.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2677656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822" b="-4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Susana\Desktop\areal\Parte2\Parte3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38" y="3991745"/>
            <a:ext cx="7936429" cy="189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913589" y="4992264"/>
                <a:ext cx="1053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89" y="4992264"/>
                <a:ext cx="105390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/>
          <p:cNvSpPr txBox="1"/>
          <p:nvPr/>
        </p:nvSpPr>
        <p:spPr>
          <a:xfrm>
            <a:off x="1888808" y="5012954"/>
            <a:ext cx="190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Pentágono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3716114" y="5007914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114" y="5007914"/>
                <a:ext cx="1584176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300290" y="4981631"/>
                <a:ext cx="15121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290" y="4981631"/>
                <a:ext cx="151216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6812458" y="4981631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458" y="4981631"/>
                <a:ext cx="1584176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1618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724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</a:t>
                </a:r>
                <a:r>
                  <a:rPr lang="pt-PT" sz="2400" dirty="0"/>
                  <a:t>Partindo da tabela, indica, em cada caso, que relação existe entre: </a:t>
                </a:r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2.1. </a:t>
                </a:r>
                <a:r>
                  <a:rPr lang="pt-PT" sz="2400" dirty="0"/>
                  <a:t>o número de arestas da pirâmide e o número de arestas da </a:t>
                </a:r>
                <a:r>
                  <a:rPr lang="pt-PT" sz="2400" dirty="0" err="1"/>
                  <a:t>respetiva</a:t>
                </a:r>
                <a:r>
                  <a:rPr lang="pt-PT" sz="2400" dirty="0"/>
                  <a:t> base.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724096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309" r="-1210" b="-27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971599" y="5137449"/>
            <a:ext cx="76328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R: </a:t>
            </a:r>
            <a:r>
              <a:rPr lang="pt-PT" sz="2400" dirty="0"/>
              <a:t>O número de arestas da pirâmide é o dobro do número de arestas da </a:t>
            </a:r>
            <a:r>
              <a:rPr lang="pt-PT" sz="2400" dirty="0" err="1"/>
              <a:t>respetiva</a:t>
            </a:r>
            <a:r>
              <a:rPr lang="pt-PT" sz="2400" dirty="0"/>
              <a:t> base.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9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37240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</a:t>
                </a:r>
                <a:r>
                  <a:rPr lang="pt-PT" sz="2400" dirty="0"/>
                  <a:t>Partindo da tabela, indica, em cada caso, que relação existe entre: </a:t>
                </a:r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2.2. </a:t>
                </a:r>
                <a:r>
                  <a:rPr lang="pt-PT" sz="2400" dirty="0"/>
                  <a:t>o número de vértices da pirâmide e o número de vértices da </a:t>
                </a:r>
                <a:r>
                  <a:rPr lang="pt-PT" sz="2400" dirty="0" err="1"/>
                  <a:t>respetiva</a:t>
                </a:r>
                <a:r>
                  <a:rPr lang="pt-PT" sz="2400" dirty="0"/>
                  <a:t> base.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3724096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309" r="-1210" b="-27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971599" y="5126816"/>
            <a:ext cx="76328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R: </a:t>
            </a:r>
            <a:r>
              <a:rPr lang="pt-PT" sz="2400" dirty="0"/>
              <a:t> O número de vértices da pirâmide é igual ao número de vértices da </a:t>
            </a:r>
            <a:r>
              <a:rPr lang="pt-PT" sz="2400" dirty="0" err="1"/>
              <a:t>respetiva</a:t>
            </a:r>
            <a:r>
              <a:rPr lang="pt-PT" sz="2400" dirty="0"/>
              <a:t> base mais uma unidade.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2790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dirty="0"/>
                  <a:t>Qual é o número mínimo de vértices que uma pirâmide pode ter? Justifica.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2985433"/>
              </a:xfrm>
              <a:prstGeom prst="rect">
                <a:avLst/>
              </a:prstGeom>
              <a:blipFill rotWithShape="1">
                <a:blip r:embed="rId4"/>
                <a:stretch>
                  <a:fillRect l="-1210" t="-1636" r="-1210" b="-38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898792" y="4498648"/>
            <a:ext cx="76328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R: </a:t>
            </a:r>
            <a:r>
              <a:rPr lang="pt-PT" sz="2400" dirty="0"/>
              <a:t> O número mínimo de vértices que uma pirâmide pode ter é  4. </a:t>
            </a:r>
          </a:p>
          <a:p>
            <a:pPr algn="just"/>
            <a:r>
              <a:rPr lang="pt-PT" sz="2400" dirty="0"/>
              <a:t>Trata-se de uma pirâmide triangular.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88906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dirty="0"/>
                  <a:t>Será possível construíres uma pirâmide com 7 arestas? Porquê? 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2985433"/>
              </a:xfrm>
              <a:prstGeom prst="rect">
                <a:avLst/>
              </a:prstGeom>
              <a:blipFill rotWithShape="1">
                <a:blip r:embed="rId4"/>
                <a:stretch>
                  <a:fillRect l="-1210" t="-1636" r="-1210" b="-38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898792" y="4445483"/>
            <a:ext cx="77056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 R: </a:t>
            </a:r>
            <a:r>
              <a:rPr lang="pt-PT" sz="2400" dirty="0"/>
              <a:t>Não é possível construir uma pirâmide com 7 arestas, pois o número de arestas da pirâmide é o dobro do número de arestas da </a:t>
            </a:r>
            <a:r>
              <a:rPr lang="pt-PT" sz="2400" dirty="0" err="1"/>
              <a:t>respetiva</a:t>
            </a:r>
            <a:r>
              <a:rPr lang="pt-PT" sz="2400" dirty="0"/>
              <a:t> base, logo, é um número par e 7 é um número ímpar. 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08151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" y="1812925"/>
            <a:ext cx="7776865" cy="218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1" y="1521925"/>
                <a:ext cx="8064897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Observa os prismas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𝑪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𝑫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da figura.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dirty="0"/>
                  <a:t>Indica o número de arestas de uma pirâmide cuja base é um polígono com 50 lados. Justifica.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521925"/>
                <a:ext cx="8064897" cy="2985433"/>
              </a:xfrm>
              <a:prstGeom prst="rect">
                <a:avLst/>
              </a:prstGeom>
              <a:blipFill rotWithShape="1">
                <a:blip r:embed="rId4"/>
                <a:stretch>
                  <a:fillRect l="-1210" t="-1636" r="-1210" b="-38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699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36" y="61247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772152"/>
              </p:ext>
            </p:extLst>
          </p:nvPr>
        </p:nvGraphicFramePr>
        <p:xfrm>
          <a:off x="593894" y="1700688"/>
          <a:ext cx="779453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5.: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609135" y="2204864"/>
                <a:ext cx="7995313" cy="2985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número de arestas de uma pirâmide é o dobro do número de arestas da </a:t>
                </a:r>
                <a:r>
                  <a:rPr lang="pt-PT" sz="2400" dirty="0" err="1"/>
                  <a:t>respetiva</a:t>
                </a:r>
                <a:r>
                  <a:rPr lang="pt-PT" sz="2400" dirty="0"/>
                  <a:t> base.  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A base é um polígono com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50</m:t>
                    </m:r>
                  </m:oMath>
                </a14:m>
                <a:r>
                  <a:rPr lang="pt-PT" sz="2400" dirty="0"/>
                  <a:t> lados, logo, </a:t>
                </a:r>
              </a:p>
              <a:p>
                <a:pPr algn="just"/>
                <a:endParaRPr lang="pt-PT" sz="1000" dirty="0"/>
              </a:p>
              <a:p>
                <a:pPr algn="ctr"/>
                <a:r>
                  <a:rPr lang="pt-PT" sz="2400" dirty="0"/>
                  <a:t>Número de arestas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=2×50=100 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A pirâmide tem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 100 </m:t>
                    </m:r>
                  </m:oMath>
                </a14:m>
                <a:r>
                  <a:rPr lang="pt-PT" sz="2400" dirty="0"/>
                  <a:t>arestas.</a:t>
                </a: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35" y="2204864"/>
                <a:ext cx="7995313" cy="2985433"/>
              </a:xfrm>
              <a:prstGeom prst="rect">
                <a:avLst/>
              </a:prstGeom>
              <a:blipFill rotWithShape="1">
                <a:blip r:embed="rId4"/>
                <a:stretch>
                  <a:fillRect l="-1220" t="-1636" r="-1220" b="-38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6091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692696"/>
            <a:ext cx="820891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Pirâmides </a:t>
            </a:r>
          </a:p>
          <a:p>
            <a:endParaRPr lang="pt-PT" sz="1000" dirty="0"/>
          </a:p>
          <a:p>
            <a:r>
              <a:rPr lang="pt-PT" sz="2400" dirty="0"/>
              <a:t>Observa a pirâmide da figura.</a:t>
            </a:r>
          </a:p>
        </p:txBody>
      </p:sp>
      <p:pic>
        <p:nvPicPr>
          <p:cNvPr id="205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2132856"/>
            <a:ext cx="5688632" cy="331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4174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13" name="Rectângulo arredondado 12"/>
          <p:cNvSpPr/>
          <p:nvPr/>
        </p:nvSpPr>
        <p:spPr>
          <a:xfrm>
            <a:off x="611561" y="1916832"/>
            <a:ext cx="8064895" cy="25665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4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71" y="1526188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611562" y="2175061"/>
            <a:ext cx="7992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Uma </a:t>
            </a:r>
            <a:r>
              <a:rPr lang="pt-PT" sz="2400" b="1" dirty="0">
                <a:solidFill>
                  <a:srgbClr val="C00000"/>
                </a:solidFill>
              </a:rPr>
              <a:t>pirâmide</a:t>
            </a:r>
            <a:r>
              <a:rPr lang="pt-PT" sz="2400" dirty="0"/>
              <a:t> é um poliedro determinado por um polígono (</a:t>
            </a:r>
            <a:r>
              <a:rPr lang="pt-PT" sz="2400" b="1" dirty="0">
                <a:solidFill>
                  <a:srgbClr val="C00000"/>
                </a:solidFill>
              </a:rPr>
              <a:t>base da pirâmide</a:t>
            </a:r>
            <a:r>
              <a:rPr lang="pt-PT" sz="2400" dirty="0"/>
              <a:t>), que constitui uma das suas faces, e por um ponto (</a:t>
            </a:r>
            <a:r>
              <a:rPr lang="pt-PT" sz="2400" b="1" dirty="0">
                <a:solidFill>
                  <a:srgbClr val="C00000"/>
                </a:solidFill>
              </a:rPr>
              <a:t>vértice da pirâmide</a:t>
            </a:r>
            <a:r>
              <a:rPr lang="pt-PT" sz="2400" dirty="0"/>
              <a:t>), exterior ao plano que contém a base, de tal modo que as restantes faces (</a:t>
            </a:r>
            <a:r>
              <a:rPr lang="pt-PT" sz="2400" b="1" dirty="0">
                <a:solidFill>
                  <a:srgbClr val="C00000"/>
                </a:solidFill>
              </a:rPr>
              <a:t>faces laterais da pirâmide</a:t>
            </a:r>
            <a:r>
              <a:rPr lang="pt-PT" sz="2400" dirty="0"/>
              <a:t>) são os triângulos determinados pelo vértice da pirâmide e pelos lados da base.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69269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Pirâmides </a:t>
            </a:r>
          </a:p>
        </p:txBody>
      </p:sp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9325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69269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Pirâmides regulares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97790" y="1456890"/>
            <a:ext cx="3326138" cy="348427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" name="Grupo 7"/>
          <p:cNvGrpSpPr/>
          <p:nvPr/>
        </p:nvGrpSpPr>
        <p:grpSpPr>
          <a:xfrm>
            <a:off x="3980528" y="1456890"/>
            <a:ext cx="592922" cy="3484278"/>
            <a:chOff x="4442216" y="2160827"/>
            <a:chExt cx="592922" cy="4096987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ângulo 11"/>
          <p:cNvSpPr/>
          <p:nvPr/>
        </p:nvSpPr>
        <p:spPr>
          <a:xfrm>
            <a:off x="3990648" y="2018316"/>
            <a:ext cx="46959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Uma pirâmide cuja base é um polígono regular e cujas arestas laterias são iguais designa-se por </a:t>
            </a:r>
            <a:r>
              <a:rPr lang="pt-PT" sz="2400" b="1" dirty="0">
                <a:solidFill>
                  <a:srgbClr val="C00000"/>
                </a:solidFill>
              </a:rPr>
              <a:t>pirâmide regular</a:t>
            </a:r>
            <a:r>
              <a:rPr lang="pt-PT" sz="2400" dirty="0"/>
              <a:t>. </a:t>
            </a:r>
          </a:p>
        </p:txBody>
      </p:sp>
      <p:pic>
        <p:nvPicPr>
          <p:cNvPr id="3074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14" y="1243703"/>
            <a:ext cx="3379214" cy="389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8967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692696"/>
            <a:ext cx="820891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Classificação de pirâmides</a:t>
            </a: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As pirâmides também são identificadas de acordo com o polígono que forma a sua base. Assim, podemos ter </a:t>
            </a:r>
            <a:r>
              <a:rPr lang="pt-PT" sz="2400" b="1" dirty="0">
                <a:solidFill>
                  <a:srgbClr val="C00000"/>
                </a:solidFill>
              </a:rPr>
              <a:t>pirâmides triangulares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quadrangulares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pentagonais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hexagonais</a:t>
            </a:r>
            <a:r>
              <a:rPr lang="pt-PT" sz="2400" dirty="0"/>
              <a:t>, entre outras.  </a:t>
            </a:r>
          </a:p>
        </p:txBody>
      </p:sp>
      <p:pic>
        <p:nvPicPr>
          <p:cNvPr id="4098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12888"/>
            <a:ext cx="8496944" cy="329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61059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5419676" y="4686923"/>
            <a:ext cx="1656184" cy="4809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692696"/>
            <a:ext cx="820891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Relação entre o número de arestas e de vértices de uma pirâmide e a </a:t>
            </a:r>
            <a:r>
              <a:rPr lang="pt-PT" sz="2400" b="1" dirty="0" err="1">
                <a:solidFill>
                  <a:srgbClr val="C00000"/>
                </a:solidFill>
              </a:rPr>
              <a:t>respetiva</a:t>
            </a:r>
            <a:r>
              <a:rPr lang="pt-PT" sz="2400" b="1" dirty="0">
                <a:solidFill>
                  <a:srgbClr val="C00000"/>
                </a:solidFill>
              </a:rPr>
              <a:t> base </a:t>
            </a: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Observemos a pirâmide hexagonal da figura.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97790" y="2204864"/>
            <a:ext cx="3326138" cy="309634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" name="Grupo 7"/>
          <p:cNvGrpSpPr/>
          <p:nvPr/>
        </p:nvGrpSpPr>
        <p:grpSpPr>
          <a:xfrm>
            <a:off x="3980528" y="2204864"/>
            <a:ext cx="592922" cy="3096344"/>
            <a:chOff x="4442216" y="2160827"/>
            <a:chExt cx="592922" cy="4096987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3990648" y="2204864"/>
                <a:ext cx="4695927" cy="2985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número de arestas da base desta pirâmide é 6. </a:t>
                </a: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O número de arestas da base é igual ao número de arestas laterais. </a:t>
                </a: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Logo, 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número de arestas da pirâmide hexagonal </a:t>
                </a:r>
                <a:r>
                  <a:rPr lang="pt-PT" sz="2400" dirty="0"/>
                  <a:t>é  </a:t>
                </a:r>
              </a:p>
              <a:p>
                <a:pPr algn="just"/>
                <a:endParaRPr lang="pt-PT" sz="1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</m:t>
                      </m:r>
                      <m:r>
                        <a:rPr lang="pt-PT" sz="2400" i="1" dirty="0">
                          <a:latin typeface="Cambria Math"/>
                        </a:rPr>
                        <m:t>×6=</m:t>
                      </m:r>
                      <m:r>
                        <a:rPr lang="pt-PT" sz="2400" i="1" dirty="0" smtClean="0">
                          <a:latin typeface="Cambria Math"/>
                        </a:rPr>
                        <m:t>12 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648" y="2204864"/>
                <a:ext cx="4695927" cy="2985433"/>
              </a:xfrm>
              <a:prstGeom prst="rect">
                <a:avLst/>
              </a:prstGeom>
              <a:blipFill rotWithShape="1">
                <a:blip r:embed="rId3"/>
                <a:stretch>
                  <a:fillRect l="-2078" t="-1636" r="-194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84" y="2239144"/>
            <a:ext cx="299994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68968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build="p"/>
      <p:bldP spid="7" grpId="0" animBg="1"/>
      <p:bldP spid="1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5452516" y="4325222"/>
            <a:ext cx="1656184" cy="4809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692696"/>
            <a:ext cx="820891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Relação entre o número de arestas e de vértices de uma pirâmide e a </a:t>
            </a:r>
            <a:r>
              <a:rPr lang="pt-PT" sz="2400" b="1" dirty="0" err="1">
                <a:solidFill>
                  <a:srgbClr val="C00000"/>
                </a:solidFill>
              </a:rPr>
              <a:t>respetiva</a:t>
            </a:r>
            <a:r>
              <a:rPr lang="pt-PT" sz="2400" b="1" dirty="0">
                <a:solidFill>
                  <a:srgbClr val="C00000"/>
                </a:solidFill>
              </a:rPr>
              <a:t> base </a:t>
            </a: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dirty="0"/>
              <a:t>Observemos a pirâmide hexagonal da figura.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97790" y="2204864"/>
            <a:ext cx="3326138" cy="309634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" name="Grupo 7"/>
          <p:cNvGrpSpPr/>
          <p:nvPr/>
        </p:nvGrpSpPr>
        <p:grpSpPr>
          <a:xfrm>
            <a:off x="3980528" y="2204864"/>
            <a:ext cx="592922" cy="3096344"/>
            <a:chOff x="4442216" y="2160827"/>
            <a:chExt cx="592922" cy="4096987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xão recta 1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3990648" y="2204864"/>
                <a:ext cx="4695927" cy="2616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número de vértices da base desta pirâmide é 6.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Como a pirâmide tem mais um vértice, o número total de vértices da pirâmide hexagonal é  </a:t>
                </a:r>
              </a:p>
              <a:p>
                <a:pPr algn="just"/>
                <a:endParaRPr lang="pt-PT" sz="1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6</m:t>
                      </m:r>
                      <m:r>
                        <a:rPr lang="pt-PT" sz="2400" i="1" dirty="0">
                          <a:latin typeface="Cambria Math"/>
                        </a:rPr>
                        <m:t>+1=7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648" y="2204864"/>
                <a:ext cx="4695927" cy="2616101"/>
              </a:xfrm>
              <a:prstGeom prst="rect">
                <a:avLst/>
              </a:prstGeom>
              <a:blipFill rotWithShape="1">
                <a:blip r:embed="rId3"/>
                <a:stretch>
                  <a:fillRect l="-2078" t="-1865" r="-194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84" y="2239144"/>
            <a:ext cx="299994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5338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sp>
        <p:nvSpPr>
          <p:cNvPr id="13" name="Rectângulo arredondado 12"/>
          <p:cNvSpPr/>
          <p:nvPr/>
        </p:nvSpPr>
        <p:spPr>
          <a:xfrm>
            <a:off x="611561" y="1916832"/>
            <a:ext cx="7992887" cy="21972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4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71" y="1526188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685993" y="2175061"/>
            <a:ext cx="78488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Nas </a:t>
            </a:r>
            <a:r>
              <a:rPr lang="pt-PT" sz="2400" b="1" dirty="0">
                <a:solidFill>
                  <a:srgbClr val="C00000"/>
                </a:solidFill>
              </a:rPr>
              <a:t>pirâmides</a:t>
            </a:r>
            <a:r>
              <a:rPr lang="pt-PT" sz="2400" dirty="0"/>
              <a:t>: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•</a:t>
            </a:r>
            <a:r>
              <a:rPr lang="pt-PT" sz="2400" dirty="0"/>
              <a:t> o número de arestas é o </a:t>
            </a:r>
            <a:r>
              <a:rPr lang="pt-PT" sz="2400" b="1" dirty="0">
                <a:solidFill>
                  <a:srgbClr val="C00000"/>
                </a:solidFill>
              </a:rPr>
              <a:t>dobro</a:t>
            </a:r>
            <a:r>
              <a:rPr lang="pt-PT" sz="2400" dirty="0"/>
              <a:t> do número de arestas da base;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•</a:t>
            </a:r>
            <a:r>
              <a:rPr lang="pt-PT" sz="2400" dirty="0"/>
              <a:t>  o número de vértices é </a:t>
            </a:r>
            <a:r>
              <a:rPr lang="pt-PT" sz="2400" b="1" dirty="0">
                <a:solidFill>
                  <a:srgbClr val="C00000"/>
                </a:solidFill>
              </a:rPr>
              <a:t>igual </a:t>
            </a:r>
            <a:r>
              <a:rPr lang="pt-PT" sz="2400" dirty="0"/>
              <a:t>ao número de vértices da base </a:t>
            </a:r>
            <a:r>
              <a:rPr lang="pt-PT" sz="2400" b="1" dirty="0">
                <a:solidFill>
                  <a:srgbClr val="C00000"/>
                </a:solidFill>
              </a:rPr>
              <a:t>adicionado de uma unidade</a:t>
            </a:r>
            <a:r>
              <a:rPr lang="pt-PT" sz="2400" dirty="0"/>
              <a:t>. </a:t>
            </a:r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9356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Pirâmides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055700"/>
              </p:ext>
            </p:extLst>
          </p:nvPr>
        </p:nvGraphicFramePr>
        <p:xfrm>
          <a:off x="593894" y="764704"/>
          <a:ext cx="801055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05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Exemplo: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592716" y="1268760"/>
            <a:ext cx="58514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Quantas faces, vértices e arestas tem uma </a:t>
            </a:r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pirâmide cuja base é o polígono ao lado? 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323924"/>
              </p:ext>
            </p:extLst>
          </p:nvPr>
        </p:nvGraphicFramePr>
        <p:xfrm>
          <a:off x="586799" y="2204864"/>
          <a:ext cx="779453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92716" y="2663483"/>
                <a:ext cx="8155748" cy="3801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polígono da base da pirâmide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</m:t>
                    </m:r>
                  </m:oMath>
                </a14:m>
                <a:r>
                  <a:rPr lang="pt-PT" sz="2400" dirty="0"/>
                  <a:t> lados, logo, a base da pirâmide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</m:t>
                    </m:r>
                  </m:oMath>
                </a14:m>
                <a:r>
                  <a:rPr lang="pt-PT" sz="2400" dirty="0"/>
                  <a:t> arestas. </a:t>
                </a:r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O número total de arestas da pirâmide é igual a  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2 </m:t>
                      </m:r>
                      <m:r>
                        <a:rPr lang="pt-PT" sz="2400" i="1" dirty="0">
                          <a:latin typeface="Cambria Math"/>
                        </a:rPr>
                        <m:t>× 7 = 14 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O número de vértices é igual a  </a:t>
                </a:r>
              </a:p>
              <a:p>
                <a:pPr algn="just"/>
                <a:endParaRPr lang="pt-PT" sz="5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7</m:t>
                      </m:r>
                      <m:r>
                        <a:rPr lang="pt-PT" sz="2400" i="1" dirty="0">
                          <a:latin typeface="Cambria Math"/>
                        </a:rPr>
                        <m:t>+1=</m:t>
                      </m:r>
                      <m:r>
                        <a:rPr lang="pt-PT" sz="2400" i="1" dirty="0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500" dirty="0"/>
              </a:p>
              <a:p>
                <a:pPr algn="just"/>
                <a:r>
                  <a:rPr lang="pt-PT" sz="2400" dirty="0"/>
                  <a:t>A pirâmide tem 8 faces (a base e 7 faces laterais). </a:t>
                </a:r>
                <a:endParaRPr lang="pt-PT" sz="24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24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  <a:r>
                  <a:rPr lang="pt-PT" sz="2400" dirty="0"/>
                  <a:t> A pirâmide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</m:t>
                    </m:r>
                  </m:oMath>
                </a14:m>
                <a:r>
                  <a:rPr lang="pt-PT" sz="2400" dirty="0"/>
                  <a:t> faces,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</m:t>
                    </m:r>
                  </m:oMath>
                </a14:m>
                <a:r>
                  <a:rPr lang="pt-PT" sz="2400" dirty="0"/>
                  <a:t> vértices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14</m:t>
                    </m:r>
                  </m:oMath>
                </a14:m>
                <a:r>
                  <a:rPr lang="pt-PT" sz="2400" dirty="0"/>
                  <a:t> arestas.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16" y="2663483"/>
                <a:ext cx="8155748" cy="3801041"/>
              </a:xfrm>
              <a:prstGeom prst="rect">
                <a:avLst/>
              </a:prstGeom>
              <a:blipFill rotWithShape="1">
                <a:blip r:embed="rId3"/>
                <a:stretch>
                  <a:fillRect l="-1121" t="-1284" r="-1196" b="-27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943137"/>
            <a:ext cx="2563399" cy="168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5569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5183</TotalTime>
  <Words>856</Words>
  <Application>Microsoft Office PowerPoint</Application>
  <PresentationFormat>Apresentação no Ecrã (4:3)</PresentationFormat>
  <Paragraphs>194</Paragraphs>
  <Slides>18</Slides>
  <Notes>17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Utilizador</cp:lastModifiedBy>
  <cp:revision>348</cp:revision>
  <dcterms:created xsi:type="dcterms:W3CDTF">2016-09-17T09:49:10Z</dcterms:created>
  <dcterms:modified xsi:type="dcterms:W3CDTF">2019-01-07T12:01:12Z</dcterms:modified>
</cp:coreProperties>
</file>