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320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49" autoAdjust="0"/>
  </p:normalViewPr>
  <p:slideViewPr>
    <p:cSldViewPr>
      <p:cViewPr varScale="1">
        <p:scale>
          <a:sx n="56" d="100"/>
          <a:sy n="56" d="100"/>
        </p:scale>
        <p:origin x="1099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07/01/2019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</a:t>
            </a:r>
            <a:r>
              <a:rPr lang="pt-PT" dirty="0" smtClean="0"/>
              <a:t>geométricos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590931"/>
          </a:xfrm>
        </p:spPr>
        <p:txBody>
          <a:bodyPr/>
          <a:lstStyle/>
          <a:p>
            <a:r>
              <a:rPr lang="pt-PT" sz="1800" dirty="0"/>
              <a:t>Resolução de exercícios e problemas (Pirâmides) 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Observa as pirâmides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1.1. </a:t>
            </a:r>
            <a:r>
              <a:rPr lang="pt-PT" sz="2400" dirty="0"/>
              <a:t>Identifica as pirâmides que te parecem ser regulares. 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68" y="1193946"/>
            <a:ext cx="8533864" cy="1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827584" y="2600064"/>
            <a:ext cx="432000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7841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Observa as pirâmides seguintes.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/>
              <a:t>     </a:t>
            </a:r>
            <a:r>
              <a:rPr lang="pt-PT" sz="2400" dirty="0">
                <a:solidFill>
                  <a:srgbClr val="C00000"/>
                </a:solidFill>
              </a:rPr>
              <a:t>1.2. </a:t>
            </a:r>
            <a:r>
              <a:rPr lang="pt-PT" sz="2400" dirty="0"/>
              <a:t>Classifica cada uma das pirâmides de acordo com o polígono da base. 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68" y="1193946"/>
            <a:ext cx="8533864" cy="1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811488" y="4570068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A – pirâmide pentagonal             B – pirâmide hexagonal  </a:t>
            </a:r>
          </a:p>
          <a:p>
            <a:pPr algn="just"/>
            <a:r>
              <a:rPr lang="pt-PT" sz="2400" dirty="0"/>
              <a:t>C – pirâmide quadrangular         D – pirâmide pentagonal  </a:t>
            </a:r>
          </a:p>
          <a:p>
            <a:pPr algn="just"/>
            <a:r>
              <a:rPr lang="pt-PT" sz="2400" dirty="0"/>
              <a:t>E – pirâmide hexagonal 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44519"/>
              </p:ext>
            </p:extLst>
          </p:nvPr>
        </p:nvGraphicFramePr>
        <p:xfrm>
          <a:off x="803834" y="4047533"/>
          <a:ext cx="756084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79249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1.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Observa as pirâmides seguintes.</a:t>
                </a: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endParaRPr lang="pt-PT" sz="2400" b="1" dirty="0">
                  <a:solidFill>
                    <a:srgbClr val="002060"/>
                  </a:solidFill>
                </a:endParaRPr>
              </a:p>
              <a:p>
                <a:pPr algn="just"/>
                <a:r>
                  <a:rPr lang="pt-PT" sz="2400" dirty="0"/>
                  <a:t>     </a:t>
                </a:r>
                <a:r>
                  <a:rPr lang="pt-PT" sz="2400" dirty="0">
                    <a:solidFill>
                      <a:srgbClr val="C00000"/>
                    </a:solidFill>
                  </a:rPr>
                  <a:t>1.3. </a:t>
                </a:r>
                <a:r>
                  <a:rPr lang="pt-PT" sz="2400" dirty="0"/>
                  <a:t>Indica o número de faces, de arestas e de vértices da pirâmide 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. </a:t>
                </a: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3416320"/>
              </a:xfrm>
              <a:prstGeom prst="rect">
                <a:avLst/>
              </a:prstGeom>
              <a:blipFill rotWithShape="1">
                <a:blip r:embed="rId3"/>
                <a:stretch>
                  <a:fillRect l="-1168" t="-1426" r="-1095" b="-30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68" y="1193946"/>
            <a:ext cx="8533864" cy="1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3563888" y="4570068"/>
            <a:ext cx="2088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Faces: 6</a:t>
            </a:r>
          </a:p>
          <a:p>
            <a:pPr algn="just"/>
            <a:r>
              <a:rPr lang="pt-PT" sz="2400" dirty="0"/>
              <a:t>Arestas: 10</a:t>
            </a:r>
          </a:p>
          <a:p>
            <a:pPr algn="just"/>
            <a:r>
              <a:rPr lang="pt-PT" sz="2400" dirty="0"/>
              <a:t>Vértices: 6 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881105"/>
              </p:ext>
            </p:extLst>
          </p:nvPr>
        </p:nvGraphicFramePr>
        <p:xfrm>
          <a:off x="803834" y="4047533"/>
          <a:ext cx="756084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529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2. </a:t>
            </a:r>
            <a:r>
              <a:rPr lang="pt-PT" sz="2400" b="1" dirty="0">
                <a:solidFill>
                  <a:srgbClr val="002060"/>
                </a:solidFill>
              </a:rPr>
              <a:t>Qual é o menor número de faces triangulares que uma pirâmide pode ter? </a:t>
            </a:r>
          </a:p>
          <a:p>
            <a:pPr algn="just"/>
            <a:endParaRPr lang="pt-PT" sz="2400" b="1" dirty="0">
              <a:solidFill>
                <a:srgbClr val="002060"/>
              </a:solidFill>
            </a:endParaRPr>
          </a:p>
          <a:p>
            <a:pPr algn="r"/>
            <a:r>
              <a:rPr lang="pt-PT" sz="1400" dirty="0">
                <a:solidFill>
                  <a:schemeClr val="bg1">
                    <a:lumMod val="50000"/>
                  </a:schemeClr>
                </a:solidFill>
              </a:rPr>
              <a:t>Prova Final de Matemática, 2.° Ciclo, 2.ª Fase, 2015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611560" y="2871415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O menor número de faces triangulares que uma pirâmide pode ter é 4.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819220"/>
              </p:ext>
            </p:extLst>
          </p:nvPr>
        </p:nvGraphicFramePr>
        <p:xfrm>
          <a:off x="515802" y="2348880"/>
          <a:ext cx="8016638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5097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Copia e completa as frases com um número, de forma a obteres afirmações verdadeiras.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   </a:t>
            </a:r>
            <a:r>
              <a:rPr lang="pt-PT" sz="2400" dirty="0">
                <a:solidFill>
                  <a:srgbClr val="C00000"/>
                </a:solidFill>
              </a:rPr>
              <a:t> 3.1</a:t>
            </a:r>
            <a:r>
              <a:rPr lang="pt-PT" sz="2400" dirty="0">
                <a:solidFill>
                  <a:srgbClr val="002060"/>
                </a:solidFill>
              </a:rPr>
              <a:t>. </a:t>
            </a:r>
            <a:r>
              <a:rPr lang="pt-PT" sz="2400" dirty="0"/>
              <a:t>O menor número de faces que uma pirâmide pode ter é… 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    </a:t>
            </a:r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O menor número de arestas que uma pirâmide pode ter é… </a:t>
            </a:r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 </a:t>
            </a:r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    </a:t>
            </a:r>
            <a:r>
              <a:rPr lang="pt-PT" sz="2400" dirty="0">
                <a:solidFill>
                  <a:srgbClr val="C00000"/>
                </a:solidFill>
              </a:rPr>
              <a:t>3.3. </a:t>
            </a:r>
            <a:r>
              <a:rPr lang="pt-PT" sz="2400" dirty="0"/>
              <a:t>O menor número de vértices que uma pirâmide pode ter é…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1402890" y="1844824"/>
                <a:ext cx="3096344" cy="4320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4.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890" y="1844824"/>
                <a:ext cx="3096344" cy="432048"/>
              </a:xfrm>
              <a:prstGeom prst="rect">
                <a:avLst/>
              </a:prstGeom>
              <a:blipFill rotWithShape="1">
                <a:blip r:embed="rId3"/>
                <a:stretch>
                  <a:fillRect l="-2953"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1402890" y="2874412"/>
                <a:ext cx="3096344" cy="4320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6.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890" y="2874412"/>
                <a:ext cx="3096344" cy="432048"/>
              </a:xfrm>
              <a:prstGeom prst="rect">
                <a:avLst/>
              </a:prstGeom>
              <a:blipFill rotWithShape="1">
                <a:blip r:embed="rId4"/>
                <a:stretch>
                  <a:fillRect l="-2953" t="-15714" b="-357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1402890" y="4077072"/>
                <a:ext cx="3096344" cy="4320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4.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890" y="4077072"/>
                <a:ext cx="3096344" cy="432048"/>
              </a:xfrm>
              <a:prstGeom prst="rect">
                <a:avLst/>
              </a:prstGeom>
              <a:blipFill rotWithShape="1">
                <a:blip r:embed="rId5"/>
                <a:stretch>
                  <a:fillRect l="-2953" t="-14085" b="-352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58241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4. </a:t>
            </a:r>
            <a:r>
              <a:rPr lang="pt-PT" sz="2400" b="1" dirty="0">
                <a:solidFill>
                  <a:srgbClr val="002060"/>
                </a:solidFill>
              </a:rPr>
              <a:t>Indica o número de vértices, arestas e faces de uma pirâmide: </a:t>
            </a:r>
          </a:p>
          <a:p>
            <a:pPr algn="just"/>
            <a:endParaRPr lang="pt-PT" sz="1000" b="1" dirty="0">
              <a:solidFill>
                <a:srgbClr val="002060"/>
              </a:solidFill>
            </a:endParaRPr>
          </a:p>
          <a:p>
            <a:pPr algn="just"/>
            <a:r>
              <a:rPr lang="pt-PT" sz="2400" b="1" dirty="0">
                <a:solidFill>
                  <a:srgbClr val="002060"/>
                </a:solidFill>
              </a:rPr>
              <a:t>     </a:t>
            </a:r>
            <a:r>
              <a:rPr lang="pt-PT" sz="2400" dirty="0">
                <a:solidFill>
                  <a:srgbClr val="C00000"/>
                </a:solidFill>
              </a:rPr>
              <a:t>4.1. </a:t>
            </a:r>
            <a:r>
              <a:rPr lang="pt-PT" sz="2400" dirty="0"/>
              <a:t>triangular; </a:t>
            </a:r>
          </a:p>
          <a:p>
            <a:pPr algn="just"/>
            <a:endParaRPr lang="pt-PT" sz="1000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C00000"/>
                </a:solidFill>
              </a:rPr>
              <a:t>     4.2. </a:t>
            </a:r>
            <a:r>
              <a:rPr lang="pt-PT" sz="2400" dirty="0"/>
              <a:t>quadrangular; </a:t>
            </a:r>
          </a:p>
          <a:p>
            <a:pPr algn="just"/>
            <a:endParaRPr lang="pt-PT" sz="1000" dirty="0">
              <a:solidFill>
                <a:srgbClr val="002060"/>
              </a:solidFill>
            </a:endParaRPr>
          </a:p>
          <a:p>
            <a:pPr algn="just"/>
            <a:r>
              <a:rPr lang="pt-PT" sz="2400" dirty="0">
                <a:solidFill>
                  <a:srgbClr val="002060"/>
                </a:solidFill>
              </a:rPr>
              <a:t>     </a:t>
            </a:r>
            <a:r>
              <a:rPr lang="pt-PT" sz="2400" dirty="0">
                <a:solidFill>
                  <a:srgbClr val="C00000"/>
                </a:solidFill>
              </a:rPr>
              <a:t>4.3. </a:t>
            </a:r>
            <a:r>
              <a:rPr lang="pt-PT" sz="2400" dirty="0"/>
              <a:t>pentagonal. </a:t>
            </a:r>
          </a:p>
        </p:txBody>
      </p:sp>
      <p:sp>
        <p:nvSpPr>
          <p:cNvPr id="6" name="Rectângulo 5"/>
          <p:cNvSpPr/>
          <p:nvPr/>
        </p:nvSpPr>
        <p:spPr>
          <a:xfrm>
            <a:off x="3281462" y="1169980"/>
            <a:ext cx="4530898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>
                <a:solidFill>
                  <a:schemeClr val="tx1"/>
                </a:solidFill>
              </a:rPr>
              <a:t> vértices: 4; arestas: 6; faces: 4. </a:t>
            </a:r>
          </a:p>
        </p:txBody>
      </p:sp>
      <p:sp>
        <p:nvSpPr>
          <p:cNvPr id="8" name="Rectângulo 7"/>
          <p:cNvSpPr/>
          <p:nvPr/>
        </p:nvSpPr>
        <p:spPr>
          <a:xfrm>
            <a:off x="3281462" y="1665193"/>
            <a:ext cx="4530898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>
                <a:solidFill>
                  <a:schemeClr val="tx1"/>
                </a:solidFill>
              </a:rPr>
              <a:t>vértices: 5; arestas: 8; faces: 5. 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3281461" y="2169878"/>
            <a:ext cx="4530899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>
                <a:solidFill>
                  <a:schemeClr val="tx1"/>
                </a:solidFill>
              </a:rPr>
              <a:t>vértices: 6; arestas: 10; faces: 6. 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5843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Numa aula de Matemática, o professor pediu aos alunos que construíssem modelos de pirâmides utilizando palhinhas e plasticina. A Vera utilizou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𝟔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palhinhas para fazer o modelo representado na figura. </a:t>
                </a:r>
                <a:endParaRPr lang="pt-PT" sz="1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1168" t="-3101" r="-1095" b="-775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6"/>
          <p:cNvSpPr/>
          <p:nvPr/>
        </p:nvSpPr>
        <p:spPr>
          <a:xfrm>
            <a:off x="597790" y="2276114"/>
            <a:ext cx="2966098" cy="27546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0" name="Grupo 9"/>
          <p:cNvGrpSpPr/>
          <p:nvPr/>
        </p:nvGrpSpPr>
        <p:grpSpPr>
          <a:xfrm>
            <a:off x="3612403" y="2276114"/>
            <a:ext cx="592922" cy="2754600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73" y="2481175"/>
            <a:ext cx="2748562" cy="234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3615206" y="2276114"/>
                <a:ext cx="5133258" cy="22313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/>
                  <a:t>O Rui tem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13</m:t>
                    </m:r>
                  </m:oMath>
                </a14:m>
                <a:r>
                  <a:rPr lang="pt-PT" sz="2400" dirty="0"/>
                  <a:t> palhinhas para construir o seu modelo. Poderá o Rui construir um modelo de pirâmide no qual utiliza todas as palhinhas? </a:t>
                </a:r>
              </a:p>
              <a:p>
                <a:pPr algn="just"/>
                <a:r>
                  <a:rPr lang="pt-PT" sz="2400" dirty="0"/>
                  <a:t>Justifica a tua resposta. </a:t>
                </a:r>
              </a:p>
              <a:p>
                <a:pPr algn="just"/>
                <a:endParaRPr lang="pt-PT" sz="500" dirty="0"/>
              </a:p>
              <a:p>
                <a:pPr algn="r"/>
                <a:r>
                  <a:rPr lang="pt-PT" sz="1400" dirty="0">
                    <a:solidFill>
                      <a:schemeClr val="bg1">
                        <a:lumMod val="50000"/>
                      </a:schemeClr>
                    </a:solidFill>
                  </a:rPr>
                  <a:t>Prova Final de Matemática, 2.° Ciclo, 1.ª Chamada, 2013 </a:t>
                </a:r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206" y="2276114"/>
                <a:ext cx="5133258" cy="2231380"/>
              </a:xfrm>
              <a:prstGeom prst="rect">
                <a:avLst/>
              </a:prstGeom>
              <a:blipFill>
                <a:blip r:embed="rId5"/>
                <a:stretch>
                  <a:fillRect l="-1781" t="-2186" r="-1900" b="-21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4508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5.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Numa aula de Matemática, o professor pediu aos alunos que construíssem modelos de pirâmides utilizando palhinhas e plasticina. A Vera utilizou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𝟔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palhinhas para fazer o modelo representado na figura. </a:t>
                </a:r>
                <a:endParaRPr lang="pt-PT" sz="1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1168" t="-3101" r="-1095" b="-775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6"/>
          <p:cNvSpPr/>
          <p:nvPr/>
        </p:nvSpPr>
        <p:spPr>
          <a:xfrm>
            <a:off x="597790" y="2276114"/>
            <a:ext cx="2966098" cy="27546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0" name="Grupo 9"/>
          <p:cNvGrpSpPr/>
          <p:nvPr/>
        </p:nvGrpSpPr>
        <p:grpSpPr>
          <a:xfrm>
            <a:off x="3612403" y="2276114"/>
            <a:ext cx="592922" cy="2754600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73" y="2481175"/>
            <a:ext cx="2748562" cy="234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615206" y="2276114"/>
            <a:ext cx="5133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/>
              <a:t> O Rui não pode construir um modelo com todas as palhinhas, pois o número de arestas de uma pirâmide é um número par. </a:t>
            </a:r>
            <a:endParaRPr lang="pt-P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17484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ângulo 13"/>
              <p:cNvSpPr/>
              <p:nvPr/>
            </p:nvSpPr>
            <p:spPr>
              <a:xfrm>
                <a:off x="395536" y="586366"/>
                <a:ext cx="835292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6. 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Uma pirâmide tem ao todo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𝟏𝟔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arestas. Como se designa o polígono da base dessa pirâmide?</a:t>
                </a:r>
              </a:p>
            </p:txBody>
          </p:sp>
        </mc:Choice>
        <mc:Fallback xmlns="">
          <p:sp>
            <p:nvSpPr>
              <p:cNvPr id="14" name="Rec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586366"/>
                <a:ext cx="8352928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168" t="-5839" r="-1095" b="-153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296515"/>
              </p:ext>
            </p:extLst>
          </p:nvPr>
        </p:nvGraphicFramePr>
        <p:xfrm>
          <a:off x="515802" y="1772816"/>
          <a:ext cx="8016638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" name="Rectângulo 2"/>
          <p:cNvSpPr/>
          <p:nvPr/>
        </p:nvSpPr>
        <p:spPr>
          <a:xfrm>
            <a:off x="539552" y="2276872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O polígono da base é um octógono. </a:t>
            </a:r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25262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7. </a:t>
            </a:r>
            <a:r>
              <a:rPr lang="pt-PT" sz="2400" b="1" dirty="0">
                <a:solidFill>
                  <a:srgbClr val="002060"/>
                </a:solidFill>
              </a:rPr>
              <a:t>Copia e completa a tabela. </a:t>
            </a:r>
          </a:p>
        </p:txBody>
      </p:sp>
      <p:pic>
        <p:nvPicPr>
          <p:cNvPr id="3074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01" y="1068057"/>
            <a:ext cx="828911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228356" y="2617457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356" y="2617457"/>
                <a:ext cx="187220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4920923" y="2629332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923" y="2629332"/>
                <a:ext cx="187220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6635724" y="2617456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724" y="2617456"/>
                <a:ext cx="187220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1112872" y="3117650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872" y="3117650"/>
                <a:ext cx="187220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4920923" y="3129525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923" y="3129525"/>
                <a:ext cx="187220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588224" y="3117649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3117649"/>
                <a:ext cx="187220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1099022" y="3638175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022" y="3638175"/>
                <a:ext cx="1872208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3240231" y="3638175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0231" y="3638175"/>
                <a:ext cx="1872208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6611974" y="3626299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974" y="3626299"/>
                <a:ext cx="1872208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1067358" y="4191471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358" y="4191471"/>
                <a:ext cx="1872208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3220442" y="4191471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442" y="4191471"/>
                <a:ext cx="1872208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4939492" y="4179595"/>
                <a:ext cx="18722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492" y="4179595"/>
                <a:ext cx="1872208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31104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10" grpId="0"/>
      <p:bldP spid="11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5097</TotalTime>
  <Words>546</Words>
  <Application>Microsoft Office PowerPoint</Application>
  <PresentationFormat>Apresentação no Ecrã (4:3)</PresentationFormat>
  <Paragraphs>113</Paragraphs>
  <Slides>11</Slides>
  <Notes>10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Utilizador</cp:lastModifiedBy>
  <cp:revision>351</cp:revision>
  <dcterms:created xsi:type="dcterms:W3CDTF">2016-09-17T09:49:10Z</dcterms:created>
  <dcterms:modified xsi:type="dcterms:W3CDTF">2019-01-07T12:04:15Z</dcterms:modified>
</cp:coreProperties>
</file>