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303" r:id="rId2"/>
    <p:sldId id="295" r:id="rId3"/>
    <p:sldId id="296" r:id="rId4"/>
    <p:sldId id="298" r:id="rId5"/>
    <p:sldId id="299" r:id="rId6"/>
    <p:sldId id="300" r:id="rId7"/>
    <p:sldId id="301" r:id="rId8"/>
    <p:sldId id="302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60" autoAdjust="0"/>
  </p:normalViewPr>
  <p:slideViewPr>
    <p:cSldViewPr>
      <p:cViewPr varScale="1">
        <p:scale>
          <a:sx n="56" d="100"/>
          <a:sy n="56" d="100"/>
        </p:scale>
        <p:origin x="1099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341632"/>
          </a:xfrm>
        </p:spPr>
        <p:txBody>
          <a:bodyPr/>
          <a:lstStyle/>
          <a:p>
            <a:r>
              <a:rPr lang="pt-PT" sz="1800" dirty="0"/>
              <a:t>Relação de Euler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539551" y="1521925"/>
            <a:ext cx="80648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Na figura estão representados uma pirâmide quadrangular, um prisma triangular e um octaedro.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dirty="0"/>
              <a:t>Copia e completa a tabela seguinte. </a:t>
            </a:r>
          </a:p>
        </p:txBody>
      </p:sp>
      <p:pic>
        <p:nvPicPr>
          <p:cNvPr id="2" name="Picture 2" descr="C:\Users\Susana\Desktop\areal\Trabalho_parte1\tarefa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6" y="602057"/>
            <a:ext cx="157156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98" y="2276871"/>
            <a:ext cx="7148601" cy="199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12" y="4535255"/>
            <a:ext cx="7560840" cy="15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913588" y="4960365"/>
            <a:ext cx="308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Pirâmide quadrangular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3995936" y="4976015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976015"/>
                <a:ext cx="108012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5076056" y="4949732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949732"/>
                <a:ext cx="108012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6156176" y="4949732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4949732"/>
                <a:ext cx="108012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7188038" y="4939099"/>
                <a:ext cx="9582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038" y="4939099"/>
                <a:ext cx="95826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CaixaDeTexto 28"/>
          <p:cNvSpPr txBox="1"/>
          <p:nvPr/>
        </p:nvSpPr>
        <p:spPr>
          <a:xfrm>
            <a:off x="917126" y="5261627"/>
            <a:ext cx="308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Prisma triangular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3999474" y="5277277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9474" y="5277277"/>
                <a:ext cx="108012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079594" y="5250994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594" y="5250994"/>
                <a:ext cx="1080120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6159714" y="5250994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714" y="5250994"/>
                <a:ext cx="1080120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7191576" y="5240361"/>
                <a:ext cx="9582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576" y="5240361"/>
                <a:ext cx="958261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aixaDeTexto 33"/>
          <p:cNvSpPr txBox="1"/>
          <p:nvPr/>
        </p:nvSpPr>
        <p:spPr>
          <a:xfrm>
            <a:off x="910031" y="5541623"/>
            <a:ext cx="308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Octaedro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3992379" y="5557273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379" y="5557273"/>
                <a:ext cx="1080120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5072499" y="5530990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499" y="5530990"/>
                <a:ext cx="1080120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6152619" y="5530990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619" y="5530990"/>
                <a:ext cx="1080120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7184481" y="5520357"/>
                <a:ext cx="9582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481" y="5520357"/>
                <a:ext cx="958261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484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16" grpId="0"/>
      <p:bldP spid="21" grpId="0"/>
      <p:bldP spid="22" grpId="0"/>
      <p:bldP spid="23" grpId="0"/>
      <p:bldP spid="24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4078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Na figura estão representados uma pirâmide quadrangular, um prisma triangular e um octaedro.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</a:t>
                </a:r>
                <a:r>
                  <a:rPr lang="pt-PT" sz="2400" dirty="0"/>
                  <a:t>Em cada um dos poliedros, que relação existe entre o número de arestas (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) e a soma do número de faces com o número de vértices (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𝐹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i="1" dirty="0" smtClean="0">
                        <a:latin typeface="Cambria Math"/>
                      </a:rPr>
                      <m:t>𝑉</m:t>
                    </m:r>
                  </m:oMath>
                </a14:m>
                <a:r>
                  <a:rPr lang="pt-PT" sz="2400" dirty="0"/>
                  <a:t>)? </a:t>
                </a:r>
              </a:p>
              <a:p>
                <a:pPr algn="just"/>
                <a:endParaRPr lang="pt-PT" sz="500" dirty="0"/>
              </a:p>
              <a:p>
                <a:pPr algn="r"/>
                <a:r>
                  <a:rPr lang="pt-PT" sz="1400" dirty="0">
                    <a:solidFill>
                      <a:schemeClr val="bg1">
                        <a:lumMod val="50000"/>
                      </a:schemeClr>
                    </a:solidFill>
                  </a:rPr>
                  <a:t>Adaptado do Caderno de Apoio às Metas Curriculares do 2.º Ciclo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4078039"/>
              </a:xfrm>
              <a:prstGeom prst="rect">
                <a:avLst/>
              </a:prstGeom>
              <a:blipFill>
                <a:blip r:embed="rId3"/>
                <a:stretch>
                  <a:fillRect l="-1210" t="-1196" r="-1210" b="-59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Trabalho_parte1\tarefa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6" y="602057"/>
            <a:ext cx="157156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98" y="2276871"/>
            <a:ext cx="7148601" cy="199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06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arefa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6" y="602057"/>
            <a:ext cx="1571563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410388"/>
              </p:ext>
            </p:extLst>
          </p:nvPr>
        </p:nvGraphicFramePr>
        <p:xfrm>
          <a:off x="593894" y="1700688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2.: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582940" y="2204864"/>
            <a:ext cx="7949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Em cada um dos poliedros, o número de arestas mais duas unidades é igual à soma do número de faces com o número de vértices.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626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95536" y="596999"/>
                <a:ext cx="8280920" cy="17235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Consideremos alguns poliedros convexos, como por exemplo os observados nas figuras seguintes.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Designemos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faces</a:t>
                </a:r>
                <a:r>
                  <a:rPr lang="pt-PT" sz="2400" dirty="0"/>
                  <a:t>,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𝑽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vértices</a:t>
                </a:r>
                <a:r>
                  <a:rPr lang="pt-PT" sz="2400" dirty="0"/>
                  <a:t> e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arestas </a:t>
                </a:r>
                <a:r>
                  <a:rPr lang="pt-PT" sz="2400" dirty="0"/>
                  <a:t>de cada um dos poliedros.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96999"/>
                <a:ext cx="8280920" cy="1723549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827" r="-1105" b="-70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ângulo 9"/>
          <p:cNvSpPr/>
          <p:nvPr/>
        </p:nvSpPr>
        <p:spPr>
          <a:xfrm>
            <a:off x="539552" y="2492895"/>
            <a:ext cx="3326138" cy="298496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1" name="Grupo 10"/>
          <p:cNvGrpSpPr/>
          <p:nvPr/>
        </p:nvGrpSpPr>
        <p:grpSpPr>
          <a:xfrm>
            <a:off x="3922290" y="2492896"/>
            <a:ext cx="592922" cy="2984967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287" y="2973552"/>
            <a:ext cx="2164668" cy="250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755576" y="2595721"/>
            <a:ext cx="2911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Prisma quadrangular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865690" y="2492896"/>
                <a:ext cx="4810766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pt-PT" dirty="0"/>
              </a:p>
              <a:p>
                <a:pPr algn="ctr"/>
                <a:r>
                  <a:rPr lang="pt-PT" dirty="0"/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  <m:r>
                      <a:rPr lang="pt-PT" sz="2400" i="1" dirty="0" smtClean="0">
                        <a:latin typeface="Cambria Math"/>
                      </a:rPr>
                      <m:t>= 6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ctr"/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𝑽</m:t>
                      </m:r>
                      <m:r>
                        <a:rPr lang="pt-PT" sz="2400" i="1" dirty="0" smtClean="0">
                          <a:latin typeface="Cambria Math"/>
                        </a:rPr>
                        <m:t>= 8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𝑨</m:t>
                      </m:r>
                      <m:r>
                        <a:rPr lang="pt-PT" sz="2400" i="1" dirty="0" smtClean="0">
                          <a:latin typeface="Cambria Math"/>
                        </a:rPr>
                        <m:t>= 12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1000" dirty="0"/>
              </a:p>
              <a:p>
                <a:r>
                  <a:rPr lang="pt-PT" sz="2400" dirty="0"/>
                  <a:t>Observamos que:</a:t>
                </a:r>
              </a:p>
              <a:p>
                <a:endParaRPr lang="pt-PT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6+8=12+2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690" y="2492896"/>
                <a:ext cx="4810766" cy="2677656"/>
              </a:xfrm>
              <a:prstGeom prst="rect">
                <a:avLst/>
              </a:prstGeom>
              <a:blipFill rotWithShape="1">
                <a:blip r:embed="rId5"/>
                <a:stretch>
                  <a:fillRect l="-1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6709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animBg="1"/>
      <p:bldP spid="8" grpId="0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95536" y="596999"/>
                <a:ext cx="8280920" cy="17235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Consideremos alguns poliedros convexos, como por exemplo os observados nas figuras seguintes.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Designemos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faces</a:t>
                </a:r>
                <a:r>
                  <a:rPr lang="pt-PT" sz="2400" dirty="0"/>
                  <a:t>,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𝑽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vértices</a:t>
                </a:r>
                <a:r>
                  <a:rPr lang="pt-PT" sz="2400" dirty="0"/>
                  <a:t> e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arestas </a:t>
                </a:r>
                <a:r>
                  <a:rPr lang="pt-PT" sz="2400" dirty="0"/>
                  <a:t>de cada um dos poliedros.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96999"/>
                <a:ext cx="8280920" cy="1723549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827" r="-1105" b="-70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ângulo 9"/>
          <p:cNvSpPr/>
          <p:nvPr/>
        </p:nvSpPr>
        <p:spPr>
          <a:xfrm>
            <a:off x="539552" y="2492895"/>
            <a:ext cx="3326138" cy="298496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1" name="Grupo 10"/>
          <p:cNvGrpSpPr/>
          <p:nvPr/>
        </p:nvGrpSpPr>
        <p:grpSpPr>
          <a:xfrm>
            <a:off x="3922290" y="2492896"/>
            <a:ext cx="592922" cy="2984967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ângulo 7"/>
          <p:cNvSpPr/>
          <p:nvPr/>
        </p:nvSpPr>
        <p:spPr>
          <a:xfrm>
            <a:off x="755576" y="2595721"/>
            <a:ext cx="2649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Pirâmide </a:t>
            </a:r>
            <a:r>
              <a:rPr lang="pt-PT" sz="2400" b="1" dirty="0" smtClean="0">
                <a:solidFill>
                  <a:srgbClr val="C00000"/>
                </a:solidFill>
              </a:rPr>
              <a:t>triangular</a:t>
            </a:r>
            <a:endParaRPr lang="pt-PT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865690" y="2492896"/>
                <a:ext cx="4810766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pt-PT" dirty="0"/>
              </a:p>
              <a:p>
                <a:pPr algn="ctr"/>
                <a:r>
                  <a:rPr lang="pt-PT" dirty="0"/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0" i="1" dirty="0" smtClean="0">
                        <a:latin typeface="Cambria Math"/>
                      </a:rPr>
                      <m:t>4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pPr algn="ctr"/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𝑽</m:t>
                      </m:r>
                      <m:r>
                        <a:rPr lang="pt-PT" sz="2400" i="1" dirty="0" smtClean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4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𝑨</m:t>
                      </m:r>
                      <m:r>
                        <a:rPr lang="pt-PT" sz="2400" i="1" dirty="0" smtClean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6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1000" dirty="0"/>
              </a:p>
              <a:p>
                <a:r>
                  <a:rPr lang="pt-PT" sz="2400" dirty="0"/>
                  <a:t>Observamos que:</a:t>
                </a:r>
              </a:p>
              <a:p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4+4=6+2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690" y="2492896"/>
                <a:ext cx="4810766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1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Susana\Desktop\areal\Parte2\Parte3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93396"/>
            <a:ext cx="2664296" cy="258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930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95536" y="596999"/>
                <a:ext cx="8280920" cy="17235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Consideremos alguns poliedros convexos, como por exemplo os observados nas figuras seguintes.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Designemos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faces</a:t>
                </a:r>
                <a:r>
                  <a:rPr lang="pt-PT" sz="2400" dirty="0"/>
                  <a:t>,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𝑽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vértices</a:t>
                </a:r>
                <a:r>
                  <a:rPr lang="pt-PT" sz="2400" dirty="0"/>
                  <a:t> e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dirty="0"/>
                  <a:t>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número de arestas </a:t>
                </a:r>
                <a:r>
                  <a:rPr lang="pt-PT" sz="2400" dirty="0"/>
                  <a:t>de cada um dos poliedros.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96999"/>
                <a:ext cx="8280920" cy="1723549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827" r="-1105" b="-70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ângulo 9"/>
          <p:cNvSpPr/>
          <p:nvPr/>
        </p:nvSpPr>
        <p:spPr>
          <a:xfrm>
            <a:off x="539552" y="2492895"/>
            <a:ext cx="3326138" cy="298496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1" name="Grupo 10"/>
          <p:cNvGrpSpPr/>
          <p:nvPr/>
        </p:nvGrpSpPr>
        <p:grpSpPr>
          <a:xfrm>
            <a:off x="3922290" y="2492896"/>
            <a:ext cx="592922" cy="2984967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ângulo 7"/>
          <p:cNvSpPr/>
          <p:nvPr/>
        </p:nvSpPr>
        <p:spPr>
          <a:xfrm>
            <a:off x="755576" y="2595721"/>
            <a:ext cx="2698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Pirâmide hexagonal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3865690" y="2492896"/>
                <a:ext cx="4810766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pt-PT" dirty="0"/>
              </a:p>
              <a:p>
                <a:pPr algn="ctr"/>
                <a:r>
                  <a:rPr lang="pt-PT" dirty="0"/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0" i="1" dirty="0" smtClean="0">
                        <a:latin typeface="Cambria Math"/>
                      </a:rPr>
                      <m:t>7</m:t>
                    </m:r>
                  </m:oMath>
                </a14:m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𝑽</m:t>
                      </m:r>
                      <m:r>
                        <a:rPr lang="pt-PT" sz="2400" i="1" dirty="0" smtClean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7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i="1" dirty="0">
                  <a:latin typeface="Cambria Math"/>
                </a:endParaRPr>
              </a:p>
              <a:p>
                <a:endParaRPr lang="pt-PT" sz="50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𝑨</m:t>
                      </m:r>
                      <m:r>
                        <a:rPr lang="pt-PT" sz="2400" i="1" dirty="0" smtClean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12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1000" dirty="0"/>
              </a:p>
              <a:p>
                <a:r>
                  <a:rPr lang="pt-PT" sz="2400" dirty="0"/>
                  <a:t>Observamos que:</a:t>
                </a:r>
              </a:p>
              <a:p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  <m:r>
                        <a:rPr lang="pt-PT" sz="2400" b="0" i="1" dirty="0" smtClean="0">
                          <a:latin typeface="Cambria Math"/>
                        </a:rPr>
                        <m:t>7</m:t>
                      </m:r>
                      <m:r>
                        <a:rPr lang="pt-PT" sz="2400" i="1" dirty="0" smtClean="0">
                          <a:latin typeface="Cambria Math"/>
                        </a:rPr>
                        <m:t>+</m:t>
                      </m:r>
                      <m:r>
                        <a:rPr lang="pt-PT" sz="2400" b="0" i="1" dirty="0" smtClean="0">
                          <a:latin typeface="Cambria Math"/>
                        </a:rPr>
                        <m:t>7</m:t>
                      </m:r>
                      <m:r>
                        <a:rPr lang="pt-PT" sz="2400" i="1" dirty="0" smtClean="0">
                          <a:latin typeface="Cambria Math"/>
                        </a:rPr>
                        <m:t>=</m:t>
                      </m:r>
                      <m:r>
                        <a:rPr lang="pt-PT" sz="2400" b="0" i="1" dirty="0" smtClean="0">
                          <a:latin typeface="Cambria Math"/>
                        </a:rPr>
                        <m:t>12</m:t>
                      </m:r>
                      <m:r>
                        <a:rPr lang="pt-PT" sz="2400" i="1" dirty="0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690" y="2492896"/>
                <a:ext cx="4810766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19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C:\Users\Susana\Desktop\areal\Parte2\Parte3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41474"/>
            <a:ext cx="2160240" cy="255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98237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Relação de Euler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95536" y="596999"/>
                <a:ext cx="8280920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Em todos os casos, o número de faces (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</m:oMath>
                </a14:m>
                <a:r>
                  <a:rPr lang="pt-PT" sz="2400" dirty="0"/>
                  <a:t>) adicionado ao número de vértices (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𝑽</m:t>
                    </m:r>
                  </m:oMath>
                </a14:m>
                <a:r>
                  <a:rPr lang="pt-PT" sz="2400" dirty="0"/>
                  <a:t>) é igual ao número de arestas (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dirty="0"/>
                  <a:t>) mais duas unidades.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Esta é a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relação de Euler </a:t>
                </a:r>
                <a:r>
                  <a:rPr lang="pt-PT" sz="2400" dirty="0"/>
                  <a:t>para poliedros convexos.</a:t>
                </a:r>
              </a:p>
              <a:p>
                <a:pPr algn="just"/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96999"/>
                <a:ext cx="8280920" cy="2092881"/>
              </a:xfrm>
              <a:prstGeom prst="rect">
                <a:avLst/>
              </a:prstGeom>
              <a:blipFill rotWithShape="1">
                <a:blip r:embed="rId3"/>
                <a:stretch>
                  <a:fillRect l="-1178" t="-2332" r="-1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ângulo arredondado 14"/>
          <p:cNvSpPr/>
          <p:nvPr/>
        </p:nvSpPr>
        <p:spPr>
          <a:xfrm>
            <a:off x="1619672" y="2878671"/>
            <a:ext cx="5472608" cy="9103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6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88617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1619672" y="3136899"/>
                <a:ext cx="54726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𝑭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𝑽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b="1" i="1" dirty="0" smtClean="0">
                        <a:latin typeface="Cambria Math"/>
                      </a:rPr>
                      <m:t>𝟐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3136899"/>
                <a:ext cx="547260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5334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5" grpId="0" animBg="1"/>
      <p:bldP spid="17" grpId="0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5214</TotalTime>
  <Words>408</Words>
  <Application>Microsoft Office PowerPoint</Application>
  <PresentationFormat>Apresentação no Ecrã (4:3)</PresentationFormat>
  <Paragraphs>103</Paragraphs>
  <Slides>8</Slides>
  <Notes>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Utilizador</cp:lastModifiedBy>
  <cp:revision>356</cp:revision>
  <dcterms:created xsi:type="dcterms:W3CDTF">2016-09-17T09:49:10Z</dcterms:created>
  <dcterms:modified xsi:type="dcterms:W3CDTF">2019-01-07T12:06:15Z</dcterms:modified>
</cp:coreProperties>
</file>