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318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49" autoAdjust="0"/>
  </p:normalViewPr>
  <p:slideViewPr>
    <p:cSldViewPr>
      <p:cViewPr varScale="1">
        <p:scale>
          <a:sx n="56" d="100"/>
          <a:sy n="56" d="100"/>
        </p:scale>
        <p:origin x="109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07/01/2019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</a:t>
            </a:r>
            <a:r>
              <a:rPr lang="pt-PT" dirty="0" smtClean="0"/>
              <a:t>geométricos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590931"/>
          </a:xfrm>
        </p:spPr>
        <p:txBody>
          <a:bodyPr/>
          <a:lstStyle/>
          <a:p>
            <a:r>
              <a:rPr lang="pt-PT" sz="1800" dirty="0"/>
              <a:t>Resolução de exercícios e problemas (Relação de Euler)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Verifica a relação de Euler no poliedro convexo da figura seguinte. </a:t>
            </a:r>
            <a:endParaRPr lang="pt-PT" sz="2400" dirty="0"/>
          </a:p>
        </p:txBody>
      </p:sp>
      <p:pic>
        <p:nvPicPr>
          <p:cNvPr id="102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48226"/>
            <a:ext cx="3299080" cy="266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040359"/>
              </p:ext>
            </p:extLst>
          </p:nvPr>
        </p:nvGraphicFramePr>
        <p:xfrm>
          <a:off x="593894" y="3068960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11560" y="3550024"/>
                <a:ext cx="8136904" cy="2462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/>
                  <a:t>Número de faces: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</m:t>
                    </m:r>
                  </m:oMath>
                </a14:m>
                <a:endParaRPr lang="pt-PT" sz="2400" dirty="0"/>
              </a:p>
              <a:p>
                <a:r>
                  <a:rPr lang="pt-PT" sz="2400" dirty="0"/>
                  <a:t>Número de vértices: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10 </m:t>
                    </m:r>
                  </m:oMath>
                </a14:m>
                <a:endParaRPr lang="pt-PT" sz="2400" dirty="0"/>
              </a:p>
              <a:p>
                <a:r>
                  <a:rPr lang="pt-PT" sz="2400" dirty="0"/>
                  <a:t>Número de arestas: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</m:t>
                    </m:r>
                  </m:oMath>
                </a14:m>
                <a:endParaRPr lang="pt-PT" sz="2400" dirty="0"/>
              </a:p>
              <a:p>
                <a:r>
                  <a:rPr lang="pt-PT" sz="2400" dirty="0"/>
                  <a:t>Logo,  </a:t>
                </a:r>
                <a:endParaRPr lang="pt-PT" sz="2400" i="1" dirty="0">
                  <a:latin typeface="Cambria Math"/>
                </a:endParaRPr>
              </a:p>
              <a:p>
                <a:endParaRPr lang="pt-PT" sz="50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7</m:t>
                      </m:r>
                      <m:r>
                        <a:rPr lang="pt-PT" sz="2400" i="1" dirty="0">
                          <a:latin typeface="Cambria Math"/>
                        </a:rPr>
                        <m:t>+10=15+2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que verifica a relação de Euler.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550024"/>
                <a:ext cx="8136904" cy="2462213"/>
              </a:xfrm>
              <a:prstGeom prst="rect">
                <a:avLst/>
              </a:prstGeom>
              <a:blipFill rotWithShape="1">
                <a:blip r:embed="rId4"/>
                <a:stretch>
                  <a:fillRect l="-1124" t="-1980" b="-47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7841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2.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Um poliedro convexo tem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arestas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𝟓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vértices. </a:t>
                </a:r>
              </a:p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     </a:t>
                </a:r>
                <a:r>
                  <a:rPr lang="pt-PT" sz="2400" dirty="0"/>
                  <a:t>Determina, utilizando a relação de Euler, o número de faces.</a:t>
                </a: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168" t="-5839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258389"/>
              </p:ext>
            </p:extLst>
          </p:nvPr>
        </p:nvGraphicFramePr>
        <p:xfrm>
          <a:off x="593894" y="1628800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11560" y="2109864"/>
                <a:ext cx="8136904" cy="4031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/>
                  <a:t>Sendo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i="1" dirty="0">
                          <a:latin typeface="Cambria Math"/>
                        </a:rPr>
                        <m:t>+</m:t>
                      </m:r>
                      <m:r>
                        <a:rPr lang="pt-PT" sz="2400" i="1" dirty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i="1" dirty="0">
                          <a:latin typeface="Cambria Math"/>
                        </a:rPr>
                        <m:t>𝐴</m:t>
                      </m:r>
                      <m:r>
                        <a:rPr lang="pt-PT" sz="2400" i="1" dirty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então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i="1" dirty="0">
                          <a:latin typeface="Cambria Math"/>
                        </a:rPr>
                        <m:t>+5=10+2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Isto é,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i="1" dirty="0">
                          <a:latin typeface="Cambria Math"/>
                        </a:rPr>
                        <m:t>+5=</m:t>
                      </m:r>
                      <m:r>
                        <a:rPr lang="pt-PT" sz="2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PT" sz="2400" i="1" dirty="0">
                          <a:latin typeface="Cambria Math"/>
                        </a:rPr>
                        <m:t>2 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Ou seja,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i="1" dirty="0">
                          <a:latin typeface="Cambria Math"/>
                        </a:rPr>
                        <m:t>=7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O poliedro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</m:t>
                    </m:r>
                  </m:oMath>
                </a14:m>
                <a:r>
                  <a:rPr lang="pt-PT" sz="2400" dirty="0"/>
                  <a:t> faces.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109864"/>
                <a:ext cx="8136904" cy="4031873"/>
              </a:xfrm>
              <a:prstGeom prst="rect">
                <a:avLst/>
              </a:prstGeom>
              <a:blipFill>
                <a:blip r:embed="rId4"/>
                <a:stretch>
                  <a:fillRect l="-1124" t="-1208" b="-24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8399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Num poliedro convexo, o número de faces é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𝟖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o número de vértices é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𝟏𝟐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. </a:t>
                </a:r>
              </a:p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     </a:t>
                </a:r>
                <a:r>
                  <a:rPr lang="pt-PT" sz="2400" dirty="0"/>
                  <a:t>Determina, utilizando a relação de Euler, o número de arestas. </a:t>
                </a: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168" t="-4061" r="-1095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602149"/>
              </p:ext>
            </p:extLst>
          </p:nvPr>
        </p:nvGraphicFramePr>
        <p:xfrm>
          <a:off x="593894" y="1916832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11560" y="2397896"/>
                <a:ext cx="8136904" cy="4031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/>
                  <a:t>Sendo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i="1" dirty="0">
                          <a:latin typeface="Cambria Math"/>
                        </a:rPr>
                        <m:t>+</m:t>
                      </m:r>
                      <m:r>
                        <a:rPr lang="pt-PT" sz="2400" i="1" dirty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i="1" dirty="0">
                          <a:latin typeface="Cambria Math"/>
                        </a:rPr>
                        <m:t>𝐴</m:t>
                      </m:r>
                      <m:r>
                        <a:rPr lang="pt-PT" sz="2400" i="1" dirty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então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8</m:t>
                      </m:r>
                      <m:r>
                        <a:rPr lang="pt-PT" sz="2400" i="1" dirty="0">
                          <a:latin typeface="Cambria Math"/>
                        </a:rPr>
                        <m:t>+</m:t>
                      </m:r>
                      <m:r>
                        <a:rPr lang="pt-PT" sz="2400" b="0" i="1" dirty="0" smtClean="0">
                          <a:latin typeface="Cambria Math"/>
                        </a:rPr>
                        <m:t>12</m:t>
                      </m:r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𝐴</m:t>
                      </m:r>
                      <m:r>
                        <a:rPr lang="pt-PT" sz="2400" i="1" dirty="0">
                          <a:latin typeface="Cambria Math"/>
                        </a:rPr>
                        <m:t>+2 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Isto é,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20=</m:t>
                      </m:r>
                      <m:r>
                        <a:rPr lang="pt-PT" sz="2400" b="0" i="1" dirty="0" smtClean="0">
                          <a:latin typeface="Cambria Math"/>
                        </a:rPr>
                        <m:t>𝐴</m:t>
                      </m:r>
                      <m:r>
                        <a:rPr lang="pt-PT" sz="2400" b="0" i="1" dirty="0" smtClean="0">
                          <a:latin typeface="Cambria Math"/>
                        </a:rPr>
                        <m:t>+2 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Ou seja,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𝐴</m:t>
                      </m:r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18</m:t>
                      </m:r>
                      <m:r>
                        <a:rPr lang="pt-PT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O poliedro tem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18</m:t>
                    </m:r>
                  </m:oMath>
                </a14:m>
                <a:r>
                  <a:rPr lang="pt-PT" sz="2400" dirty="0"/>
                  <a:t> arestas.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397896"/>
                <a:ext cx="8136904" cy="4031873"/>
              </a:xfrm>
              <a:prstGeom prst="rect">
                <a:avLst/>
              </a:prstGeom>
              <a:blipFill rotWithShape="1">
                <a:blip r:embed="rId4"/>
                <a:stretch>
                  <a:fillRect l="-1124" t="-1208" b="-24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3488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Um poliedro convexo poderá ter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faces,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arestas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𝟏𝟓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 vértices?    </a:t>
                </a:r>
              </a:p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      </a:t>
                </a:r>
                <a:r>
                  <a:rPr lang="pt-PT" sz="2400" dirty="0"/>
                  <a:t>Justifica, recorrendo à relação de Euler</a:t>
                </a: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168" t="-4061" r="-219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520778"/>
              </p:ext>
            </p:extLst>
          </p:nvPr>
        </p:nvGraphicFramePr>
        <p:xfrm>
          <a:off x="593894" y="1916832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11560" y="2397896"/>
                <a:ext cx="8136904" cy="984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/>
                  <a:t> O poliedro não pode ter 10 faces, 20 arestas e 15 vértices, pois </a:t>
                </a:r>
              </a:p>
              <a:p>
                <a:endParaRPr lang="pt-PT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20</m:t>
                      </m:r>
                      <m:r>
                        <a:rPr lang="pt-PT" sz="2400" i="1" dirty="0">
                          <a:latin typeface="Cambria Math"/>
                        </a:rPr>
                        <m:t>+2≠10+5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397896"/>
                <a:ext cx="8136904" cy="984885"/>
              </a:xfrm>
              <a:prstGeom prst="rect">
                <a:avLst/>
              </a:prstGeom>
              <a:blipFill rotWithShape="1">
                <a:blip r:embed="rId4"/>
                <a:stretch>
                  <a:fillRect l="-300" t="-4938" r="-7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7783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Um icosaedro regular tem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arestas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faces triangulares iguais. </a:t>
                </a: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168" t="-5839" r="-1095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5"/>
          <p:cNvSpPr/>
          <p:nvPr/>
        </p:nvSpPr>
        <p:spPr>
          <a:xfrm>
            <a:off x="820449" y="1628800"/>
            <a:ext cx="2966098" cy="334524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" name="Grupo 7"/>
          <p:cNvGrpSpPr/>
          <p:nvPr/>
        </p:nvGrpSpPr>
        <p:grpSpPr>
          <a:xfrm>
            <a:off x="3835062" y="1628799"/>
            <a:ext cx="592922" cy="3345247"/>
            <a:chOff x="4442216" y="2160827"/>
            <a:chExt cx="592922" cy="4096987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C:\Users\Susana\Desktop\areal\Parte2\Parte3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55" y="1874539"/>
            <a:ext cx="3079486" cy="293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835062" y="1643707"/>
            <a:ext cx="49134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Quantos vértices tem um icosaedro?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3835062" y="2142502"/>
                <a:ext cx="4913402" cy="2831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Pela relação de Euler,  </a:t>
                </a:r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20</m:t>
                      </m:r>
                      <m:r>
                        <a:rPr lang="pt-PT" sz="2400" i="1" dirty="0">
                          <a:latin typeface="Cambria Math"/>
                        </a:rPr>
                        <m:t>+</m:t>
                      </m:r>
                      <m:r>
                        <a:rPr lang="pt-PT" sz="2400" i="1" dirty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=30+2    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r>
                  <a:rPr lang="pt-PT" sz="2400" dirty="0"/>
                  <a:t>Isto é,  </a:t>
                </a:r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20</m:t>
                      </m:r>
                      <m:r>
                        <a:rPr lang="pt-PT" sz="2400" i="1" dirty="0">
                          <a:latin typeface="Cambria Math"/>
                        </a:rPr>
                        <m:t>+</m:t>
                      </m:r>
                      <m:r>
                        <a:rPr lang="pt-PT" sz="2400" i="1" dirty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=32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r>
                  <a:rPr lang="pt-PT" sz="2400" dirty="0"/>
                  <a:t>Ou seja, 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=12 </m:t>
                      </m:r>
                      <m:r>
                        <a:rPr lang="pt-PT" sz="2400" i="1" dirty="0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O icosaedro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12 </m:t>
                    </m:r>
                  </m:oMath>
                </a14:m>
                <a:r>
                  <a:rPr lang="pt-PT" sz="2400" dirty="0"/>
                  <a:t>vértices. </a:t>
                </a: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062" y="2142502"/>
                <a:ext cx="4913402" cy="2831544"/>
              </a:xfrm>
              <a:prstGeom prst="rect">
                <a:avLst/>
              </a:prstGeom>
              <a:blipFill rotWithShape="1">
                <a:blip r:embed="rId5"/>
                <a:stretch>
                  <a:fillRect l="-1861" t="-1720" b="-38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1675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6" grpId="0" animBg="1"/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6.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A figura seguinte mostra como se pode obter uma bola de futebol a partir de um icosaedro regular.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/>
                  <a:t>     O poliedro que se assemelha à bola de futebol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90</m:t>
                    </m:r>
                  </m:oMath>
                </a14:m>
                <a:r>
                  <a:rPr lang="pt-PT" sz="2400" dirty="0"/>
                  <a:t> arestas,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</m:t>
                    </m:r>
                  </m:oMath>
                </a14:m>
                <a:r>
                  <a:rPr lang="pt-PT" sz="2400" dirty="0"/>
                  <a:t>  faces com a forma de um pentágono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20 </m:t>
                    </m:r>
                  </m:oMath>
                </a14:m>
                <a:r>
                  <a:rPr lang="pt-PT" sz="2400" dirty="0"/>
                  <a:t>faces com a forma de um hexágono. </a:t>
                </a:r>
              </a:p>
              <a:p>
                <a:pPr algn="just"/>
                <a:r>
                  <a:rPr lang="pt-PT" sz="2400" dirty="0"/>
                  <a:t>     Quantos vértices tem o poliedro que se assemelha à bola de futebol? </a:t>
                </a:r>
              </a:p>
              <a:p>
                <a:pPr algn="just"/>
                <a:r>
                  <a:rPr lang="pt-PT" sz="2400" dirty="0"/>
                  <a:t>     Mostra como chegaste à tua resposta.  </a:t>
                </a: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4893647"/>
              </a:xfrm>
              <a:prstGeom prst="rect">
                <a:avLst/>
              </a:prstGeom>
              <a:blipFill rotWithShape="1">
                <a:blip r:embed="rId3"/>
                <a:stretch>
                  <a:fillRect l="-1168" t="-996" r="-1095" b="-18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C:\Users\Susana\Desktop\areal\Parte2\Parte3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15704"/>
            <a:ext cx="7992888" cy="141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2685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215549"/>
              </p:ext>
            </p:extLst>
          </p:nvPr>
        </p:nvGraphicFramePr>
        <p:xfrm>
          <a:off x="546394" y="823435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6.: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539552" y="1340768"/>
                <a:ext cx="8136904" cy="3801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Pela relação de Euler,  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32</m:t>
                      </m:r>
                      <m:r>
                        <a:rPr lang="pt-PT" sz="2400" i="1" dirty="0">
                          <a:latin typeface="Cambria Math"/>
                        </a:rPr>
                        <m:t>+</m:t>
                      </m:r>
                      <m:r>
                        <a:rPr lang="pt-PT" sz="2400" i="1" dirty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=90+2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Isto é,  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32</m:t>
                      </m:r>
                      <m:r>
                        <a:rPr lang="pt-PT" sz="2400" i="1" dirty="0">
                          <a:latin typeface="Cambria Math"/>
                        </a:rPr>
                        <m:t>+</m:t>
                      </m:r>
                      <m:r>
                        <a:rPr lang="pt-PT" sz="2400" i="1" dirty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=92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Ou seja,  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𝑉</m:t>
                      </m:r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r>
                        <a:rPr lang="pt-PT" sz="2400" i="1" dirty="0" smtClean="0">
                          <a:latin typeface="Cambria Math"/>
                        </a:rPr>
                        <m:t>60 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O poliedro que se assemelha à bola de futebol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60 </m:t>
                    </m:r>
                  </m:oMath>
                </a14:m>
                <a:r>
                  <a:rPr lang="pt-PT" sz="2400" dirty="0"/>
                  <a:t> vértices já que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90</m:t>
                    </m:r>
                  </m:oMath>
                </a14:m>
                <a:r>
                  <a:rPr lang="pt-PT" sz="2400" dirty="0"/>
                  <a:t> arestas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12+20</m:t>
                    </m:r>
                  </m:oMath>
                </a14:m>
                <a:r>
                  <a:rPr lang="pt-PT" sz="2400" dirty="0"/>
                  <a:t> faces. </a:t>
                </a: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904" cy="3801041"/>
              </a:xfrm>
              <a:prstGeom prst="rect">
                <a:avLst/>
              </a:prstGeom>
              <a:blipFill rotWithShape="1">
                <a:blip r:embed="rId3"/>
                <a:stretch>
                  <a:fillRect l="-1199" t="-1284" b="-27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35698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1877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7.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Um poliedro convexo tem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arestas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vértices. </a:t>
                </a:r>
                <a:r>
                  <a:rPr lang="pt-PT" sz="2400" dirty="0"/>
                  <a:t>    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Qual é a opção que apresenta o número de faces desse poliedro?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(A)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52</m:t>
                    </m:r>
                  </m:oMath>
                </a14:m>
                <a:r>
                  <a:rPr lang="pt-PT" sz="2400" dirty="0"/>
                  <a:t>    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30               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(C)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</m:t>
                    </m:r>
                  </m:oMath>
                </a14:m>
                <a:r>
                  <a:rPr lang="pt-PT" sz="2400" dirty="0"/>
                  <a:t>   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(D)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1877437"/>
              </a:xfrm>
              <a:prstGeom prst="rect">
                <a:avLst/>
              </a:prstGeom>
              <a:blipFill rotWithShape="1">
                <a:blip r:embed="rId3"/>
                <a:stretch>
                  <a:fillRect l="-1168" t="-2597" r="-1095" b="-64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533837"/>
              </p:ext>
            </p:extLst>
          </p:nvPr>
        </p:nvGraphicFramePr>
        <p:xfrm>
          <a:off x="593894" y="2708920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11560" y="3189984"/>
                <a:ext cx="8136904" cy="31239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/>
                  <a:t>Sendo </a:t>
                </a:r>
              </a:p>
              <a:p>
                <a:pPr algn="ctr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𝐹</m:t>
                    </m:r>
                    <m:r>
                      <a:rPr lang="pt-PT" sz="2400" i="1" dirty="0" smtClean="0">
                        <a:latin typeface="Cambria Math"/>
                      </a:rPr>
                      <m:t>+</m:t>
                    </m:r>
                    <m:r>
                      <a:rPr lang="pt-PT" sz="2400" i="1" dirty="0" smtClean="0">
                        <a:latin typeface="Cambria Math"/>
                      </a:rPr>
                      <m:t>𝑉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  <m:r>
                      <a:rPr lang="pt-PT" sz="2400" i="1" dirty="0" smtClean="0">
                        <a:latin typeface="Cambria Math"/>
                      </a:rPr>
                      <m:t>+2</m:t>
                    </m:r>
                  </m:oMath>
                </a14:m>
                <a:endParaRPr lang="pt-PT" sz="2400" dirty="0"/>
              </a:p>
              <a:p>
                <a:r>
                  <a:rPr lang="pt-PT" sz="2400" dirty="0"/>
                  <a:t>então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i="1" dirty="0" smtClean="0">
                          <a:latin typeface="Cambria Math"/>
                        </a:rPr>
                        <m:t>+20=30+2 </m:t>
                      </m:r>
                    </m:oMath>
                  </m:oMathPara>
                </a14:m>
                <a:endParaRPr lang="pt-PT" sz="2400" dirty="0"/>
              </a:p>
              <a:p>
                <a:r>
                  <a:rPr lang="pt-PT" sz="2400" dirty="0"/>
                  <a:t>Isto é,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i="1" dirty="0" smtClean="0">
                          <a:latin typeface="Cambria Math"/>
                        </a:rPr>
                        <m:t>+20=32 </m:t>
                      </m:r>
                    </m:oMath>
                  </m:oMathPara>
                </a14:m>
                <a:endParaRPr lang="pt-PT" sz="2400" dirty="0"/>
              </a:p>
              <a:p>
                <a:r>
                  <a:rPr lang="pt-PT" sz="2400" dirty="0"/>
                  <a:t>Ou seja,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𝐹</m:t>
                      </m:r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r>
                        <a:rPr lang="pt-PT" sz="2400" i="1" dirty="0">
                          <a:latin typeface="Cambria Math"/>
                        </a:rPr>
                        <m:t>12 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189984"/>
                <a:ext cx="8136904" cy="3123932"/>
              </a:xfrm>
              <a:prstGeom prst="rect">
                <a:avLst/>
              </a:prstGeom>
              <a:blipFill rotWithShape="1">
                <a:blip r:embed="rId4"/>
                <a:stretch>
                  <a:fillRect l="-1124" t="-15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4452137" y="2008053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334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3" grpId="0" build="p"/>
      <p:bldP spid="2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5132</TotalTime>
  <Words>519</Words>
  <Application>Microsoft Office PowerPoint</Application>
  <PresentationFormat>Apresentação no Ecrã (4:3)</PresentationFormat>
  <Paragraphs>130</Paragraphs>
  <Slides>9</Slides>
  <Notes>8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Utilizador</cp:lastModifiedBy>
  <cp:revision>355</cp:revision>
  <dcterms:created xsi:type="dcterms:W3CDTF">2016-09-17T09:49:10Z</dcterms:created>
  <dcterms:modified xsi:type="dcterms:W3CDTF">2019-01-07T12:07:31Z</dcterms:modified>
</cp:coreProperties>
</file>