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2.xml" ContentType="application/vnd.openxmlformats-officedocument.presentationml.comments+xml"/>
  <Override PartName="/ppt/notesSlides/notesSlide6.xml" ContentType="application/vnd.openxmlformats-officedocument.presentationml.notesSlide+xml"/>
  <Override PartName="/ppt/comments/comment3.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4.xml" ContentType="application/vnd.openxmlformats-officedocument.presentationml.comments+xml"/>
  <Override PartName="/ppt/notesSlides/notesSlide9.xml" ContentType="application/vnd.openxmlformats-officedocument.presentationml.notesSlide+xml"/>
  <Override PartName="/ppt/comments/comment5.xml" ContentType="application/vnd.openxmlformats-officedocument.presentationml.comments+xml"/>
  <Override PartName="/ppt/notesSlides/notesSlide10.xml" ContentType="application/vnd.openxmlformats-officedocument.presentationml.notesSlide+xml"/>
  <Override PartName="/ppt/comments/comment6.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73" r:id="rId4"/>
    <p:sldId id="274" r:id="rId5"/>
    <p:sldId id="275" r:id="rId6"/>
    <p:sldId id="276" r:id="rId7"/>
    <p:sldId id="277" r:id="rId8"/>
    <p:sldId id="278" r:id="rId9"/>
    <p:sldId id="279" r:id="rId10"/>
    <p:sldId id="280" r:id="rId11"/>
    <p:sldId id="258" r:id="rId12"/>
    <p:sldId id="259" r:id="rId13"/>
    <p:sldId id="260" r:id="rId14"/>
    <p:sldId id="282" r:id="rId15"/>
    <p:sldId id="283" r:id="rId16"/>
    <p:sldId id="284" r:id="rId17"/>
    <p:sldId id="285" r:id="rId18"/>
    <p:sldId id="286" r:id="rId19"/>
    <p:sldId id="287" r:id="rId20"/>
    <p:sldId id="288" r:id="rId21"/>
    <p:sldId id="289" r:id="rId22"/>
    <p:sldId id="290" r:id="rId23"/>
    <p:sldId id="291" r:id="rId24"/>
    <p:sldId id="292" r:id="rId25"/>
  </p:sldIdLst>
  <p:sldSz cx="9144000" cy="6858000" type="screen4x3"/>
  <p:notesSz cx="6858000" cy="9144000"/>
  <p:defaultTextStyle>
    <a:defPPr>
      <a:defRPr lang="pt-PT"/>
    </a:defPPr>
    <a:lvl1pPr algn="ctr" rtl="0" fontAlgn="base">
      <a:spcBef>
        <a:spcPct val="0"/>
      </a:spcBef>
      <a:spcAft>
        <a:spcPct val="0"/>
      </a:spcAft>
      <a:defRPr sz="2000" kern="1200">
        <a:solidFill>
          <a:schemeClr val="tx1"/>
        </a:solidFill>
        <a:latin typeface="Arial" charset="0"/>
        <a:ea typeface="+mn-ea"/>
        <a:cs typeface="+mn-cs"/>
      </a:defRPr>
    </a:lvl1pPr>
    <a:lvl2pPr marL="457200" algn="ctr" rtl="0" fontAlgn="base">
      <a:spcBef>
        <a:spcPct val="0"/>
      </a:spcBef>
      <a:spcAft>
        <a:spcPct val="0"/>
      </a:spcAft>
      <a:defRPr sz="2000" kern="1200">
        <a:solidFill>
          <a:schemeClr val="tx1"/>
        </a:solidFill>
        <a:latin typeface="Arial" charset="0"/>
        <a:ea typeface="+mn-ea"/>
        <a:cs typeface="+mn-cs"/>
      </a:defRPr>
    </a:lvl2pPr>
    <a:lvl3pPr marL="914400" algn="ctr" rtl="0" fontAlgn="base">
      <a:spcBef>
        <a:spcPct val="0"/>
      </a:spcBef>
      <a:spcAft>
        <a:spcPct val="0"/>
      </a:spcAft>
      <a:defRPr sz="2000" kern="1200">
        <a:solidFill>
          <a:schemeClr val="tx1"/>
        </a:solidFill>
        <a:latin typeface="Arial" charset="0"/>
        <a:ea typeface="+mn-ea"/>
        <a:cs typeface="+mn-cs"/>
      </a:defRPr>
    </a:lvl3pPr>
    <a:lvl4pPr marL="1371600" algn="ctr" rtl="0" fontAlgn="base">
      <a:spcBef>
        <a:spcPct val="0"/>
      </a:spcBef>
      <a:spcAft>
        <a:spcPct val="0"/>
      </a:spcAft>
      <a:defRPr sz="2000" kern="1200">
        <a:solidFill>
          <a:schemeClr val="tx1"/>
        </a:solidFill>
        <a:latin typeface="Arial" charset="0"/>
        <a:ea typeface="+mn-ea"/>
        <a:cs typeface="+mn-cs"/>
      </a:defRPr>
    </a:lvl4pPr>
    <a:lvl5pPr marL="1828800" algn="ctr"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nvidado" initials="C"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66"/>
    <a:srgbClr val="66FF66"/>
    <a:srgbClr val="FF3300"/>
    <a:srgbClr val="00CC00"/>
    <a:srgbClr val="3399FF"/>
    <a:srgbClr val="FF0000"/>
    <a:srgbClr val="0000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163" autoAdjust="0"/>
    <p:restoredTop sz="94660"/>
  </p:normalViewPr>
  <p:slideViewPr>
    <p:cSldViewPr>
      <p:cViewPr varScale="1">
        <p:scale>
          <a:sx n="69" d="100"/>
          <a:sy n="69" d="100"/>
        </p:scale>
        <p:origin x="-1398" y="-108"/>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0-02-24T11:25:13.125" idx="1">
    <p:pos x="5241" y="1217"/>
    <p:text>colocar uma imagemde Maria Alberta Menéres</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0-02-24T11:28:15.515" idx="2">
    <p:pos x="5260" y="1842"/>
    <p:text>imagens de crianças, adolescentes, alunos e pontos de interrogação</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0-02-24T11:29:54.171" idx="3">
    <p:pos x="5034" y="3126"/>
    <p:text>alterar texto,por palavras dos alunos, sem usar a 1ª pessoa</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0-02-24T11:30:38.953" idx="4">
    <p:pos x="4958" y="3665"/>
    <p:text>simplificar a linguagem</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0-02-24T11:32:33.375" idx="5">
    <p:pos x="5401" y="2314"/>
    <p:text>actualizar texto para oportuguês europeu e simplificar</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0-02-24T11:33:58.234" idx="6">
    <p:pos x="10" y="10"/>
    <p:text>neste mapa,deverão marcar os vários locais por onde passa Ulisses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pt-PT"/>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F015D6BF-94A7-4291-9C81-738B4A3E864F}" type="datetimeFigureOut">
              <a:rPr lang="pt-PT"/>
              <a:pPr>
                <a:defRPr/>
              </a:pPr>
              <a:t>05-09-2013</a:t>
            </a:fld>
            <a:endParaRPr lang="pt-PT"/>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PT" noProof="0" smtClean="0"/>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PT" noProof="0" smtClean="0"/>
              <a:t>Clique para editar os estilos</a:t>
            </a:r>
          </a:p>
          <a:p>
            <a:pPr lvl="1"/>
            <a:r>
              <a:rPr lang="pt-PT" noProof="0" smtClean="0"/>
              <a:t>Segundo nível</a:t>
            </a:r>
          </a:p>
          <a:p>
            <a:pPr lvl="2"/>
            <a:r>
              <a:rPr lang="pt-PT" noProof="0" smtClean="0"/>
              <a:t>Terceiro nível</a:t>
            </a:r>
          </a:p>
          <a:p>
            <a:pPr lvl="3"/>
            <a:r>
              <a:rPr lang="pt-PT" noProof="0" smtClean="0"/>
              <a:t>Quarto nível</a:t>
            </a:r>
          </a:p>
          <a:p>
            <a:pPr lvl="4"/>
            <a:r>
              <a:rPr lang="pt-PT" noProof="0" smtClean="0"/>
              <a:t>Quinto nível</a:t>
            </a:r>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pt-PT"/>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9B2233BD-2EEB-4739-8100-073D732401AD}" type="slidenum">
              <a:rPr lang="pt-PT"/>
              <a:pPr>
                <a:defRPr/>
              </a:pPr>
              <a:t>‹nº›</a:t>
            </a:fld>
            <a:endParaRPr lang="pt-PT"/>
          </a:p>
        </p:txBody>
      </p:sp>
    </p:spTree>
    <p:extLst>
      <p:ext uri="{BB962C8B-B14F-4D97-AF65-F5344CB8AC3E}">
        <p14:creationId xmlns:p14="http://schemas.microsoft.com/office/powerpoint/2010/main" val="379780157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28676"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D7A2F671-B1D8-48C0-8214-A499E4D595AB}" type="slidenum">
              <a:rPr lang="pt-PT" sz="1200"/>
              <a:pPr eaLnBrk="1" hangingPunct="1"/>
              <a:t>1</a:t>
            </a:fld>
            <a:endParaRPr lang="pt-PT"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29700"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6D5835F7-A990-452E-B754-D46064E9BD42}" type="slidenum">
              <a:rPr lang="pt-PT" sz="1200"/>
              <a:pPr eaLnBrk="1" hangingPunct="1"/>
              <a:t>2</a:t>
            </a:fld>
            <a:endParaRPr lang="pt-PT"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30724"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6D9E104B-1264-4833-8ED9-A5FB322504E4}" type="slidenum">
              <a:rPr lang="pt-PT" sz="1200"/>
              <a:pPr eaLnBrk="1" hangingPunct="1"/>
              <a:t>3</a:t>
            </a:fld>
            <a:endParaRPr lang="pt-PT"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31748"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14387EA4-5176-443C-A1DD-0D1521A8425A}" type="slidenum">
              <a:rPr lang="pt-PT" sz="1200"/>
              <a:pPr eaLnBrk="1" hangingPunct="1"/>
              <a:t>4</a:t>
            </a:fld>
            <a:endParaRPr lang="pt-PT"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32772"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0B88BEC5-42EC-4915-B74E-11943037EEBE}" type="slidenum">
              <a:rPr lang="pt-PT" sz="1200"/>
              <a:pPr eaLnBrk="1" hangingPunct="1"/>
              <a:t>5</a:t>
            </a:fld>
            <a:endParaRPr lang="pt-PT"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33796"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B700E8B1-E9E4-4A08-AE21-F0736D9F3D75}" type="slidenum">
              <a:rPr lang="pt-PT" sz="1200"/>
              <a:pPr eaLnBrk="1" hangingPunct="1"/>
              <a:t>6</a:t>
            </a:fld>
            <a:endParaRPr lang="pt-PT"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34820"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DC01FE79-C64D-4360-81A2-A414E0DF08D2}" type="slidenum">
              <a:rPr lang="pt-PT" sz="1200"/>
              <a:pPr eaLnBrk="1" hangingPunct="1"/>
              <a:t>7</a:t>
            </a:fld>
            <a:endParaRPr lang="pt-PT"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35844"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F6692311-BACC-47F4-B59F-1A20B5C04F53}" type="slidenum">
              <a:rPr lang="pt-PT" sz="1200"/>
              <a:pPr eaLnBrk="1" hangingPunct="1"/>
              <a:t>8</a:t>
            </a:fld>
            <a:endParaRPr lang="pt-PT"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36868"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1D144AF1-F8BF-4CE5-947A-D2B1ECD5B2E6}" type="slidenum">
              <a:rPr lang="pt-PT" sz="1200"/>
              <a:pPr eaLnBrk="1" hangingPunct="1"/>
              <a:t>9</a:t>
            </a:fld>
            <a:endParaRPr lang="pt-PT"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37892"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51624E7B-8A9A-4E4D-BA8D-76B187A058C0}" type="slidenum">
              <a:rPr lang="pt-PT" sz="1200"/>
              <a:pPr eaLnBrk="1" hangingPunct="1"/>
              <a:t>10</a:t>
            </a:fld>
            <a:endParaRPr lang="pt-PT"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38916"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8ED23C8A-F997-4014-882A-7C8EB368E6BE}" type="slidenum">
              <a:rPr lang="pt-PT" sz="1200"/>
              <a:pPr eaLnBrk="1" hangingPunct="1"/>
              <a:t>11</a:t>
            </a:fld>
            <a:endParaRPr lang="pt-PT"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39940"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B05721EE-8CC9-4DDD-BBB0-4F9700D25E93}" type="slidenum">
              <a:rPr lang="pt-PT" sz="1200"/>
              <a:pPr eaLnBrk="1" hangingPunct="1"/>
              <a:t>12</a:t>
            </a:fld>
            <a:endParaRPr lang="pt-PT"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40964"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8C63BBE6-D6DC-4E9D-AE63-79973F692B81}" type="slidenum">
              <a:rPr lang="pt-PT" sz="1200"/>
              <a:pPr eaLnBrk="1" hangingPunct="1"/>
              <a:t>13</a:t>
            </a:fld>
            <a:endParaRPr lang="pt-PT"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41988"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CFA4B28D-63EE-4FE0-9B99-8C046D4BED34}" type="slidenum">
              <a:rPr lang="pt-PT" sz="1200"/>
              <a:pPr eaLnBrk="1" hangingPunct="1"/>
              <a:t>14</a:t>
            </a:fld>
            <a:endParaRPr lang="pt-PT"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43012"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AE193B6B-E6A5-4708-A606-50E750AD3606}" type="slidenum">
              <a:rPr lang="pt-PT" sz="1200"/>
              <a:pPr eaLnBrk="1" hangingPunct="1"/>
              <a:t>15</a:t>
            </a:fld>
            <a:endParaRPr lang="pt-PT"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44036"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434756BA-D528-4436-AB75-A603AD2EC104}" type="slidenum">
              <a:rPr lang="pt-PT" sz="1200"/>
              <a:pPr eaLnBrk="1" hangingPunct="1"/>
              <a:t>16</a:t>
            </a:fld>
            <a:endParaRPr lang="pt-PT"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45060"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20555F18-9560-46AD-8073-E1E79B7E6F50}" type="slidenum">
              <a:rPr lang="pt-PT" sz="1200"/>
              <a:pPr eaLnBrk="1" hangingPunct="1"/>
              <a:t>17</a:t>
            </a:fld>
            <a:endParaRPr lang="pt-PT"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46084"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E28F7E8A-D9FC-48C8-BF01-4317CA413785}" type="slidenum">
              <a:rPr lang="pt-PT" sz="1200"/>
              <a:pPr eaLnBrk="1" hangingPunct="1"/>
              <a:t>18</a:t>
            </a:fld>
            <a:endParaRPr lang="pt-PT"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47108"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5A386241-D2E3-4AB4-8DFC-A4435776129F}" type="slidenum">
              <a:rPr lang="pt-PT" sz="1200"/>
              <a:pPr eaLnBrk="1" hangingPunct="1"/>
              <a:t>19</a:t>
            </a:fld>
            <a:endParaRPr lang="pt-PT"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48132"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2995B80A-1099-4AF6-8497-637517FF5CA5}" type="slidenum">
              <a:rPr lang="pt-PT" sz="1200"/>
              <a:pPr eaLnBrk="1" hangingPunct="1"/>
              <a:t>20</a:t>
            </a:fld>
            <a:endParaRPr lang="pt-PT"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49156"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25064414-E7FC-409A-BF85-7126B0B7D610}" type="slidenum">
              <a:rPr lang="pt-PT" sz="1200"/>
              <a:pPr eaLnBrk="1" hangingPunct="1"/>
              <a:t>21</a:t>
            </a:fld>
            <a:endParaRPr lang="pt-PT"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50180"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6F1114D1-D157-4F02-9FF0-C7FC02AEA34B}" type="slidenum">
              <a:rPr lang="pt-PT" sz="1200"/>
              <a:pPr eaLnBrk="1" hangingPunct="1"/>
              <a:t>22</a:t>
            </a:fld>
            <a:endParaRPr lang="pt-PT"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51204"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4C8405F5-3125-48A6-9A3D-DB485F7BB48C}" type="slidenum">
              <a:rPr lang="pt-PT" sz="1200"/>
              <a:pPr eaLnBrk="1" hangingPunct="1"/>
              <a:t>23</a:t>
            </a:fld>
            <a:endParaRPr lang="pt-PT"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PT" smtClean="0"/>
          </a:p>
        </p:txBody>
      </p:sp>
      <p:sp>
        <p:nvSpPr>
          <p:cNvPr id="52228"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fld id="{0FE0C973-ADEB-48CC-8C13-C388CCEA9AFF}" type="slidenum">
              <a:rPr lang="pt-PT" sz="1200"/>
              <a:pPr eaLnBrk="1" hangingPunct="1"/>
              <a:t>24</a:t>
            </a:fld>
            <a:endParaRPr lang="pt-PT"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smtClean="0"/>
              <a:t>Faça clique para editar o estilo</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pPr>
              <a:defRPr/>
            </a:pPr>
            <a:fld id="{90C5DF09-D717-4753-9944-4150BC91D171}" type="slidenum">
              <a:rPr lang="pt-PT"/>
              <a:pPr>
                <a:defRPr/>
              </a:pPr>
              <a:t>‹nº›</a:t>
            </a:fld>
            <a:endParaRPr lang="pt-PT"/>
          </a:p>
        </p:txBody>
      </p:sp>
    </p:spTree>
    <p:extLst>
      <p:ext uri="{BB962C8B-B14F-4D97-AF65-F5344CB8AC3E}">
        <p14:creationId xmlns:p14="http://schemas.microsoft.com/office/powerpoint/2010/main" val="640026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pPr>
              <a:defRPr/>
            </a:pPr>
            <a:fld id="{6BBDC76B-E43D-4A7D-A136-491A97F8C64F}" type="slidenum">
              <a:rPr lang="pt-PT"/>
              <a:pPr>
                <a:defRPr/>
              </a:pPr>
              <a:t>‹nº›</a:t>
            </a:fld>
            <a:endParaRPr lang="pt-PT"/>
          </a:p>
        </p:txBody>
      </p:sp>
    </p:spTree>
    <p:extLst>
      <p:ext uri="{BB962C8B-B14F-4D97-AF65-F5344CB8AC3E}">
        <p14:creationId xmlns:p14="http://schemas.microsoft.com/office/powerpoint/2010/main" val="315577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smtClean="0"/>
              <a:t>Clique para editar os estilos</a:t>
            </a: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pPr>
              <a:defRPr/>
            </a:pPr>
            <a:fld id="{1FFC41C8-A99E-4941-B765-EE03E9585A2E}" type="slidenum">
              <a:rPr lang="pt-PT"/>
              <a:pPr>
                <a:defRPr/>
              </a:pPr>
              <a:t>‹nº›</a:t>
            </a:fld>
            <a:endParaRPr lang="pt-PT"/>
          </a:p>
        </p:txBody>
      </p:sp>
    </p:spTree>
    <p:extLst>
      <p:ext uri="{BB962C8B-B14F-4D97-AF65-F5344CB8AC3E}">
        <p14:creationId xmlns:p14="http://schemas.microsoft.com/office/powerpoint/2010/main" val="3483719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pPr>
              <a:defRPr/>
            </a:pPr>
            <a:fld id="{2230BF58-6663-4C9E-B703-60C628A3C393}" type="slidenum">
              <a:rPr lang="pt-PT"/>
              <a:pPr>
                <a:defRPr/>
              </a:pPr>
              <a:t>‹nº›</a:t>
            </a:fld>
            <a:endParaRPr lang="pt-PT"/>
          </a:p>
        </p:txBody>
      </p:sp>
    </p:spTree>
    <p:extLst>
      <p:ext uri="{BB962C8B-B14F-4D97-AF65-F5344CB8AC3E}">
        <p14:creationId xmlns:p14="http://schemas.microsoft.com/office/powerpoint/2010/main" val="804415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Rectangle 4"/>
          <p:cNvSpPr>
            <a:spLocks noGrp="1" noChangeArrowheads="1"/>
          </p:cNvSpPr>
          <p:nvPr>
            <p:ph type="dt" sz="half" idx="10"/>
          </p:nvPr>
        </p:nvSpPr>
        <p:spPr>
          <a:ln/>
        </p:spPr>
        <p:txBody>
          <a:bodyPr/>
          <a:lstStyle>
            <a:lvl1pPr>
              <a:defRPr/>
            </a:lvl1pPr>
          </a:lstStyle>
          <a:p>
            <a:pPr>
              <a:defRPr/>
            </a:pPr>
            <a:endParaRPr lang="pt-PT"/>
          </a:p>
        </p:txBody>
      </p:sp>
      <p:sp>
        <p:nvSpPr>
          <p:cNvPr id="8" name="Rectangle 5"/>
          <p:cNvSpPr>
            <a:spLocks noGrp="1" noChangeArrowheads="1"/>
          </p:cNvSpPr>
          <p:nvPr>
            <p:ph type="ftr" sz="quarter" idx="11"/>
          </p:nvPr>
        </p:nvSpPr>
        <p:spPr>
          <a:ln/>
        </p:spPr>
        <p:txBody>
          <a:bodyPr/>
          <a:lstStyle>
            <a:lvl1pPr>
              <a:defRPr/>
            </a:lvl1pPr>
          </a:lstStyle>
          <a:p>
            <a:pPr>
              <a:defRPr/>
            </a:pPr>
            <a:endParaRPr lang="pt-PT"/>
          </a:p>
        </p:txBody>
      </p:sp>
      <p:sp>
        <p:nvSpPr>
          <p:cNvPr id="9" name="Rectangle 6"/>
          <p:cNvSpPr>
            <a:spLocks noGrp="1" noChangeArrowheads="1"/>
          </p:cNvSpPr>
          <p:nvPr>
            <p:ph type="sldNum" sz="quarter" idx="12"/>
          </p:nvPr>
        </p:nvSpPr>
        <p:spPr>
          <a:ln/>
        </p:spPr>
        <p:txBody>
          <a:bodyPr/>
          <a:lstStyle>
            <a:lvl1pPr>
              <a:defRPr/>
            </a:lvl1pPr>
          </a:lstStyle>
          <a:p>
            <a:pPr>
              <a:defRPr/>
            </a:pPr>
            <a:fld id="{09C0C45F-514B-4572-BF0E-F6D8F85A1FE9}" type="slidenum">
              <a:rPr lang="pt-PT"/>
              <a:pPr>
                <a:defRPr/>
              </a:pPr>
              <a:t>‹nº›</a:t>
            </a:fld>
            <a:endParaRPr lang="pt-PT"/>
          </a:p>
        </p:txBody>
      </p:sp>
    </p:spTree>
    <p:extLst>
      <p:ext uri="{BB962C8B-B14F-4D97-AF65-F5344CB8AC3E}">
        <p14:creationId xmlns:p14="http://schemas.microsoft.com/office/powerpoint/2010/main" val="3679458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Rectangle 4"/>
          <p:cNvSpPr>
            <a:spLocks noGrp="1" noChangeArrowheads="1"/>
          </p:cNvSpPr>
          <p:nvPr>
            <p:ph type="dt" sz="half" idx="10"/>
          </p:nvPr>
        </p:nvSpPr>
        <p:spPr>
          <a:ln/>
        </p:spPr>
        <p:txBody>
          <a:bodyPr/>
          <a:lstStyle>
            <a:lvl1pPr>
              <a:defRPr/>
            </a:lvl1pPr>
          </a:lstStyle>
          <a:p>
            <a:pPr>
              <a:defRPr/>
            </a:pPr>
            <a:endParaRPr lang="pt-PT"/>
          </a:p>
        </p:txBody>
      </p:sp>
      <p:sp>
        <p:nvSpPr>
          <p:cNvPr id="4" name="Rectangle 5"/>
          <p:cNvSpPr>
            <a:spLocks noGrp="1" noChangeArrowheads="1"/>
          </p:cNvSpPr>
          <p:nvPr>
            <p:ph type="ftr" sz="quarter" idx="11"/>
          </p:nvPr>
        </p:nvSpPr>
        <p:spPr>
          <a:ln/>
        </p:spPr>
        <p:txBody>
          <a:bodyPr/>
          <a:lstStyle>
            <a:lvl1pPr>
              <a:defRPr/>
            </a:lvl1pPr>
          </a:lstStyle>
          <a:p>
            <a:pPr>
              <a:defRPr/>
            </a:pPr>
            <a:endParaRPr lang="pt-PT"/>
          </a:p>
        </p:txBody>
      </p:sp>
      <p:sp>
        <p:nvSpPr>
          <p:cNvPr id="5" name="Rectangle 6"/>
          <p:cNvSpPr>
            <a:spLocks noGrp="1" noChangeArrowheads="1"/>
          </p:cNvSpPr>
          <p:nvPr>
            <p:ph type="sldNum" sz="quarter" idx="12"/>
          </p:nvPr>
        </p:nvSpPr>
        <p:spPr>
          <a:ln/>
        </p:spPr>
        <p:txBody>
          <a:bodyPr/>
          <a:lstStyle>
            <a:lvl1pPr>
              <a:defRPr/>
            </a:lvl1pPr>
          </a:lstStyle>
          <a:p>
            <a:pPr>
              <a:defRPr/>
            </a:pPr>
            <a:fld id="{4602E1C5-C864-4105-AC15-8DEE8A3441B2}" type="slidenum">
              <a:rPr lang="pt-PT"/>
              <a:pPr>
                <a:defRPr/>
              </a:pPr>
              <a:t>‹nº›</a:t>
            </a:fld>
            <a:endParaRPr lang="pt-PT"/>
          </a:p>
        </p:txBody>
      </p:sp>
    </p:spTree>
    <p:extLst>
      <p:ext uri="{BB962C8B-B14F-4D97-AF65-F5344CB8AC3E}">
        <p14:creationId xmlns:p14="http://schemas.microsoft.com/office/powerpoint/2010/main" val="3401912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PT"/>
          </a:p>
        </p:txBody>
      </p:sp>
      <p:sp>
        <p:nvSpPr>
          <p:cNvPr id="3" name="Rectangle 5"/>
          <p:cNvSpPr>
            <a:spLocks noGrp="1" noChangeArrowheads="1"/>
          </p:cNvSpPr>
          <p:nvPr>
            <p:ph type="ftr" sz="quarter" idx="11"/>
          </p:nvPr>
        </p:nvSpPr>
        <p:spPr>
          <a:ln/>
        </p:spPr>
        <p:txBody>
          <a:bodyPr/>
          <a:lstStyle>
            <a:lvl1pPr>
              <a:defRPr/>
            </a:lvl1pPr>
          </a:lstStyle>
          <a:p>
            <a:pPr>
              <a:defRPr/>
            </a:pPr>
            <a:endParaRPr lang="pt-PT"/>
          </a:p>
        </p:txBody>
      </p:sp>
      <p:sp>
        <p:nvSpPr>
          <p:cNvPr id="4" name="Rectangle 6"/>
          <p:cNvSpPr>
            <a:spLocks noGrp="1" noChangeArrowheads="1"/>
          </p:cNvSpPr>
          <p:nvPr>
            <p:ph type="sldNum" sz="quarter" idx="12"/>
          </p:nvPr>
        </p:nvSpPr>
        <p:spPr>
          <a:ln/>
        </p:spPr>
        <p:txBody>
          <a:bodyPr/>
          <a:lstStyle>
            <a:lvl1pPr>
              <a:defRPr/>
            </a:lvl1pPr>
          </a:lstStyle>
          <a:p>
            <a:pPr>
              <a:defRPr/>
            </a:pPr>
            <a:fld id="{1720D42A-B005-4045-980B-F0DE118011EE}" type="slidenum">
              <a:rPr lang="pt-PT"/>
              <a:pPr>
                <a:defRPr/>
              </a:pPr>
              <a:t>‹nº›</a:t>
            </a:fld>
            <a:endParaRPr lang="pt-PT"/>
          </a:p>
        </p:txBody>
      </p:sp>
    </p:spTree>
    <p:extLst>
      <p:ext uri="{BB962C8B-B14F-4D97-AF65-F5344CB8AC3E}">
        <p14:creationId xmlns:p14="http://schemas.microsoft.com/office/powerpoint/2010/main" val="587790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pPr>
              <a:defRPr/>
            </a:pPr>
            <a:fld id="{31114F39-9AE8-4005-A4B6-66E3D8F3159F}" type="slidenum">
              <a:rPr lang="pt-PT"/>
              <a:pPr>
                <a:defRPr/>
              </a:pPr>
              <a:t>‹nº›</a:t>
            </a:fld>
            <a:endParaRPr lang="pt-PT"/>
          </a:p>
        </p:txBody>
      </p:sp>
    </p:spTree>
    <p:extLst>
      <p:ext uri="{BB962C8B-B14F-4D97-AF65-F5344CB8AC3E}">
        <p14:creationId xmlns:p14="http://schemas.microsoft.com/office/powerpoint/2010/main" val="3138160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smtClean="0"/>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pPr>
              <a:defRPr/>
            </a:pPr>
            <a:fld id="{088222B5-08E3-48B9-A4AB-7D8080333CCF}" type="slidenum">
              <a:rPr lang="pt-PT"/>
              <a:pPr>
                <a:defRPr/>
              </a:pPr>
              <a:t>‹nº›</a:t>
            </a:fld>
            <a:endParaRPr lang="pt-PT"/>
          </a:p>
        </p:txBody>
      </p:sp>
    </p:spTree>
    <p:extLst>
      <p:ext uri="{BB962C8B-B14F-4D97-AF65-F5344CB8AC3E}">
        <p14:creationId xmlns:p14="http://schemas.microsoft.com/office/powerpoint/2010/main" val="4082501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pPr>
              <a:defRPr/>
            </a:pPr>
            <a:fld id="{0E36A75A-1912-4190-80AB-509AE6AA19DD}" type="slidenum">
              <a:rPr lang="pt-PT"/>
              <a:pPr>
                <a:defRPr/>
              </a:pPr>
              <a:t>‹nº›</a:t>
            </a:fld>
            <a:endParaRPr lang="pt-PT"/>
          </a:p>
        </p:txBody>
      </p:sp>
    </p:spTree>
    <p:extLst>
      <p:ext uri="{BB962C8B-B14F-4D97-AF65-F5344CB8AC3E}">
        <p14:creationId xmlns:p14="http://schemas.microsoft.com/office/powerpoint/2010/main" val="1639514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pPr>
              <a:defRPr/>
            </a:pPr>
            <a:fld id="{3CF56703-4877-479D-80C5-EAAA8C45327E}" type="slidenum">
              <a:rPr lang="pt-PT"/>
              <a:pPr>
                <a:defRPr/>
              </a:pPr>
              <a:t>‹nº›</a:t>
            </a:fld>
            <a:endParaRPr lang="pt-PT"/>
          </a:p>
        </p:txBody>
      </p:sp>
    </p:spTree>
    <p:extLst>
      <p:ext uri="{BB962C8B-B14F-4D97-AF65-F5344CB8AC3E}">
        <p14:creationId xmlns:p14="http://schemas.microsoft.com/office/powerpoint/2010/main" val="2462896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PT" smtClean="0"/>
              <a:t>Clique para editar o estilo do título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PT" smtClean="0"/>
              <a:t>Clique para editar os estilos de texto do modelo global</a:t>
            </a:r>
          </a:p>
          <a:p>
            <a:pPr lvl="1"/>
            <a:r>
              <a:rPr lang="pt-PT" smtClean="0"/>
              <a:t>Segundo nível</a:t>
            </a:r>
          </a:p>
          <a:p>
            <a:pPr lvl="2"/>
            <a:r>
              <a:rPr lang="pt-PT" smtClean="0"/>
              <a:t>Terceiro nível</a:t>
            </a:r>
          </a:p>
          <a:p>
            <a:pPr lvl="3"/>
            <a:r>
              <a:rPr lang="pt-PT" smtClean="0"/>
              <a:t>Quarto nível</a:t>
            </a:r>
          </a:p>
          <a:p>
            <a:pPr lvl="4"/>
            <a:r>
              <a:rPr lang="pt-PT" smtClean="0"/>
              <a:t>Quinto nível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vl1pPr>
          </a:lstStyle>
          <a:p>
            <a:pPr>
              <a:defRPr/>
            </a:pPr>
            <a:endParaRPr lang="pt-P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pt-P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87B6D2CA-1EF5-453F-BB9D-794A9059E864}" type="slidenum">
              <a:rPr lang="pt-PT"/>
              <a:pPr>
                <a:defRPr/>
              </a:pPr>
              <a:t>‹nº›</a:t>
            </a:fld>
            <a:endParaRPr lang="pt-P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omments" Target="../comments/commen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11.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12.xml"/><Relationship Id="rId18" Type="http://schemas.openxmlformats.org/officeDocument/2006/relationships/slide" Target="slide19.xml"/><Relationship Id="rId3" Type="http://schemas.openxmlformats.org/officeDocument/2006/relationships/hyperlink" Target="file:///C:\Documents%20and%20Settings\Visitante\Ambiente%20de%20trabalho\rafael%20e%20gustavo.ppt" TargetMode="External"/><Relationship Id="rId21" Type="http://schemas.openxmlformats.org/officeDocument/2006/relationships/image" Target="../media/image11.png"/><Relationship Id="rId7" Type="http://schemas.openxmlformats.org/officeDocument/2006/relationships/slide" Target="slide16.xml"/><Relationship Id="rId12" Type="http://schemas.openxmlformats.org/officeDocument/2006/relationships/slide" Target="slide13.xml"/><Relationship Id="rId17" Type="http://schemas.openxmlformats.org/officeDocument/2006/relationships/slide" Target="slide20.xml"/><Relationship Id="rId2" Type="http://schemas.openxmlformats.org/officeDocument/2006/relationships/notesSlide" Target="../notesSlides/notesSlide11.xml"/><Relationship Id="rId16" Type="http://schemas.openxmlformats.org/officeDocument/2006/relationships/slide" Target="slide23.xml"/><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slide" Target="slide14.xml"/><Relationship Id="rId5" Type="http://schemas.openxmlformats.org/officeDocument/2006/relationships/image" Target="../media/image8.wmf"/><Relationship Id="rId15" Type="http://schemas.openxmlformats.org/officeDocument/2006/relationships/slide" Target="slide22.xml"/><Relationship Id="rId10" Type="http://schemas.openxmlformats.org/officeDocument/2006/relationships/slide" Target="slide17.xml"/><Relationship Id="rId19" Type="http://schemas.openxmlformats.org/officeDocument/2006/relationships/slide" Target="slide15.xml"/><Relationship Id="rId4" Type="http://schemas.openxmlformats.org/officeDocument/2006/relationships/image" Target="../media/image7.wmf"/><Relationship Id="rId9" Type="http://schemas.openxmlformats.org/officeDocument/2006/relationships/slide" Target="slide21.xml"/><Relationship Id="rId14" Type="http://schemas.openxmlformats.org/officeDocument/2006/relationships/slide" Target="slide2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slide" Target="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slide" Target="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slide" Target="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slide" Target="slide1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slide" Target="slide11.xml"/></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pt/imgres?imgurl=http://lh4.ggpht.com/_rEXwcoaYi0g/Sra7sP0Nf4I/AAAAAAAAAC0/ZTYMRmgVyYU/s1024/E%C3%B3lia%252003.jpg&amp;imgrefurl=http://axiaforum.com/axiav3/viewtopic.php%3Ff%3D6%26t%3D1135&amp;usg=__qkIYyr8DrqcDSSVyIEkbXAQywN4=&amp;h=768&amp;w=1024&amp;sz=134&amp;hl=pt-PT&amp;start=5&amp;um=1&amp;itbs=1&amp;tbnid=tQUfWMSc3UiyiM:&amp;tbnh=113&amp;tbnw=150&amp;prev=/images%3Fq%3Deolia%26um%3D1%26hl%3Dpt-PT%26tbs%3Disch:1"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slide" Target="slide11.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slide" Target="slide1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slide" Target="slide1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slide" Target="slide1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slide" Target="slide1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slide" Target="slide11.xml"/></Relationships>
</file>

<file path=ppt/slides/_rels/slide23.xml.rels><?xml version="1.0" encoding="UTF-8" standalone="yes"?>
<Relationships xmlns="http://schemas.openxmlformats.org/package/2006/relationships"><Relationship Id="rId3" Type="http://schemas.openxmlformats.org/officeDocument/2006/relationships/hyperlink" Target="http://www.google.pt/imgres?imgurl=http://ocantinhodoulisses.files.wordpress.com/2009/06/ulisses20e20penc3a9lope.jpg&amp;imgrefurl=http://ocantinhodoulisses.wordpress.com/2009/06/01/tarefa-onze/&amp;usg=__KUxubChAhYTf5tifIjN4gG6EWSg=&amp;h=1111&amp;w=1713&amp;sz=523&amp;hl=pt-PT&amp;start=8&amp;um=1&amp;itbs=1&amp;tbnid=ZVgcWfQTVrraqM:&amp;tbnh=97&amp;tbnw=150&amp;prev=/images%3Fq%3Dcorcira%2Bulisses%26um%3D1%26hl%3Dpt-PT%26sa%3DN%26ndsp%3D20%26tbs%3Disch:1"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slide" Target="slide11.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slide" Target="slide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27088" y="2492375"/>
            <a:ext cx="7772400" cy="1470025"/>
          </a:xfrm>
        </p:spPr>
        <p:txBody>
          <a:bodyPr/>
          <a:lstStyle/>
          <a:p>
            <a:pPr eaLnBrk="1" hangingPunct="1"/>
            <a:r>
              <a:rPr lang="pt-PT" sz="7200" b="1" u="sng" smtClean="0">
                <a:solidFill>
                  <a:srgbClr val="FF0000"/>
                </a:solidFill>
                <a:latin typeface="Bauhaus 93" pitchFamily="82" charset="0"/>
              </a:rPr>
              <a:t>Ulisses</a:t>
            </a:r>
            <a:r>
              <a:rPr lang="pt-PT" sz="7200" smtClean="0">
                <a:latin typeface="Bauhaus 93" pitchFamily="82" charset="0"/>
              </a:rPr>
              <a:t/>
            </a:r>
            <a:br>
              <a:rPr lang="pt-PT" sz="7200" smtClean="0">
                <a:latin typeface="Bauhaus 93" pitchFamily="82" charset="0"/>
              </a:rPr>
            </a:br>
            <a:endParaRPr lang="pt-PT" sz="7200" smtClean="0">
              <a:latin typeface="Bauhaus 93" pitchFamily="82" charset="0"/>
            </a:endParaRPr>
          </a:p>
        </p:txBody>
      </p:sp>
    </p:spTree>
  </p:cSld>
  <p:clrMapOvr>
    <a:masterClrMapping/>
  </p:clrMapOvr>
  <p:transition spd="slow">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pt-PT" b="1" i="1" u="sng" smtClean="0"/>
              <a:t>Quem foi Ulisses?</a:t>
            </a:r>
          </a:p>
        </p:txBody>
      </p:sp>
      <p:sp>
        <p:nvSpPr>
          <p:cNvPr id="3075" name="Rectangle 3"/>
          <p:cNvSpPr>
            <a:spLocks noGrp="1" noChangeArrowheads="1"/>
          </p:cNvSpPr>
          <p:nvPr>
            <p:ph type="body" idx="1"/>
          </p:nvPr>
        </p:nvSpPr>
        <p:spPr>
          <a:xfrm>
            <a:off x="539750" y="1557338"/>
            <a:ext cx="8229600" cy="3959225"/>
          </a:xfrm>
          <a:solidFill>
            <a:srgbClr val="C0C0C0">
              <a:alpha val="70195"/>
            </a:srgbClr>
          </a:solidFill>
        </p:spPr>
        <p:txBody>
          <a:bodyPr/>
          <a:lstStyle/>
          <a:p>
            <a:pPr eaLnBrk="1" hangingPunct="1"/>
            <a:r>
              <a:rPr lang="pt-PT" b="1" i="1" smtClean="0">
                <a:solidFill>
                  <a:srgbClr val="0000FF"/>
                </a:solidFill>
                <a:latin typeface="Comic Sans MS" pitchFamily="66" charset="0"/>
              </a:rPr>
              <a:t>Ulisses era um homem aventureiro e corajoso.</a:t>
            </a:r>
          </a:p>
          <a:p>
            <a:pPr eaLnBrk="1" hangingPunct="1"/>
            <a:r>
              <a:rPr lang="pt-PT" b="1" i="1" smtClean="0">
                <a:solidFill>
                  <a:srgbClr val="0000FF"/>
                </a:solidFill>
                <a:latin typeface="Comic Sans MS" pitchFamily="66" charset="0"/>
              </a:rPr>
              <a:t>Desejava correr o mundo e ir à lua.</a:t>
            </a:r>
          </a:p>
          <a:p>
            <a:pPr eaLnBrk="1" hangingPunct="1"/>
            <a:r>
              <a:rPr lang="pt-PT" b="1" i="1" smtClean="0">
                <a:solidFill>
                  <a:srgbClr val="0000FF"/>
                </a:solidFill>
                <a:latin typeface="Comic Sans MS" pitchFamily="66" charset="0"/>
              </a:rPr>
              <a:t>Vivia numa ilha Grega (Ítaca) e era o Rei dessa mesma ilha.</a:t>
            </a:r>
          </a:p>
          <a:p>
            <a:pPr eaLnBrk="1" hangingPunct="1"/>
            <a:r>
              <a:rPr lang="pt-PT" b="1" i="1" smtClean="0">
                <a:solidFill>
                  <a:srgbClr val="0000FF"/>
                </a:solidFill>
                <a:latin typeface="Comic Sans MS" pitchFamily="66" charset="0"/>
              </a:rPr>
              <a:t>Tinha uma mulher chamada Penélope  e um filho Telémaco.</a:t>
            </a:r>
            <a:r>
              <a:rPr lang="pt-PT" b="1" smtClean="0">
                <a:solidFill>
                  <a:srgbClr val="0000FF"/>
                </a:solidFill>
                <a:latin typeface="Comic Sans MS" pitchFamily="66"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457200" y="1600200"/>
            <a:ext cx="8229600" cy="1358900"/>
          </a:xfrm>
        </p:spPr>
        <p:txBody>
          <a:bodyPr/>
          <a:lstStyle/>
          <a:p>
            <a:pPr eaLnBrk="1" hangingPunct="1"/>
            <a:r>
              <a:rPr lang="pt-PT" smtClean="0"/>
              <a:t>Eu vou contar-vos a história de Ulisses, das fascinantes aventuras de Ulisses. </a:t>
            </a:r>
          </a:p>
        </p:txBody>
      </p:sp>
      <p:sp>
        <p:nvSpPr>
          <p:cNvPr id="4099" name="Rectangle 3"/>
          <p:cNvSpPr>
            <a:spLocks noGrp="1" noChangeArrowheads="1"/>
          </p:cNvSpPr>
          <p:nvPr>
            <p:ph type="title"/>
          </p:nvPr>
        </p:nvSpPr>
        <p:spPr/>
        <p:txBody>
          <a:bodyPr/>
          <a:lstStyle/>
          <a:p>
            <a:pPr eaLnBrk="1" hangingPunct="1"/>
            <a:r>
              <a:rPr lang="pt-PT" smtClean="0"/>
              <a:t>Maria  Alberta Menéres</a:t>
            </a:r>
          </a:p>
        </p:txBody>
      </p:sp>
      <p:pic>
        <p:nvPicPr>
          <p:cNvPr id="21508" name="Picture 4" descr="mariaalbertamene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2636838"/>
            <a:ext cx="5472113"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fade">
                                      <p:cBhvr>
                                        <p:cTn id="7" dur="20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446088" y="2176463"/>
            <a:ext cx="8229600" cy="3557587"/>
          </a:xfrm>
        </p:spPr>
        <p:txBody>
          <a:bodyPr/>
          <a:lstStyle/>
          <a:p>
            <a:pPr algn="just" eaLnBrk="1" hangingPunct="1"/>
            <a:r>
              <a:rPr lang="pt-PT" smtClean="0"/>
              <a:t>Ulisses era um homem muito manhoso, o mais manhoso daqueles tempos. Quem contou as suas aventuras foram vários escritores ao longo dos anos, mas quem talvez a tenha contado primeiro fosse Homero, um poeta grego. </a:t>
            </a:r>
          </a:p>
        </p:txBody>
      </p:sp>
      <p:sp>
        <p:nvSpPr>
          <p:cNvPr id="5123" name="Rectangle 3"/>
          <p:cNvSpPr>
            <a:spLocks noGrp="1" noChangeArrowheads="1"/>
          </p:cNvSpPr>
          <p:nvPr>
            <p:ph type="title"/>
          </p:nvPr>
        </p:nvSpPr>
        <p:spPr>
          <a:noFill/>
        </p:spPr>
        <p:txBody>
          <a:bodyPr/>
          <a:lstStyle/>
          <a:p>
            <a:pPr eaLnBrk="1" hangingPunct="1"/>
            <a:r>
              <a:rPr lang="pt-PT" smtClean="0"/>
              <a:t/>
            </a:r>
            <a:br>
              <a:rPr lang="pt-PT" smtClean="0"/>
            </a:br>
            <a:r>
              <a:rPr lang="pt-PT" smtClean="0"/>
              <a:t>História de Ulisses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pt-PT" smtClean="0"/>
              <a:t>Nós perguntamos:</a:t>
            </a:r>
          </a:p>
        </p:txBody>
      </p:sp>
      <p:pic>
        <p:nvPicPr>
          <p:cNvPr id="6147" name="Picture 3" descr="ki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3179763"/>
            <a:ext cx="3816350" cy="270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AutoShape 4"/>
          <p:cNvSpPr>
            <a:spLocks noChangeArrowheads="1"/>
          </p:cNvSpPr>
          <p:nvPr/>
        </p:nvSpPr>
        <p:spPr bwMode="auto">
          <a:xfrm>
            <a:off x="4500563" y="1412875"/>
            <a:ext cx="3598862" cy="863600"/>
          </a:xfrm>
          <a:prstGeom prst="wedgeRoundRectCallout">
            <a:avLst>
              <a:gd name="adj1" fmla="val -11403"/>
              <a:gd name="adj2" fmla="val 175000"/>
              <a:gd name="adj3" fmla="val 16667"/>
            </a:avLst>
          </a:prstGeom>
          <a:solidFill>
            <a:schemeClr val="bg1"/>
          </a:solidFill>
          <a:ln w="9525">
            <a:solidFill>
              <a:schemeClr val="tx1"/>
            </a:solidFill>
            <a:miter lim="800000"/>
            <a:headEnd/>
            <a:tailEnd/>
          </a:ln>
        </p:spPr>
        <p:txBody>
          <a:bodyPr/>
          <a:lstStyle/>
          <a:p>
            <a:pPr>
              <a:spcBef>
                <a:spcPct val="20000"/>
              </a:spcBef>
              <a:buClr>
                <a:schemeClr val="hlink"/>
              </a:buClr>
              <a:buSzPct val="80000"/>
              <a:buFont typeface="Wingdings" pitchFamily="2" charset="2"/>
              <a:buNone/>
            </a:pPr>
            <a:r>
              <a:rPr lang="pt-PT" sz="2400"/>
              <a:t>Ulisses terá existido?</a:t>
            </a:r>
          </a:p>
          <a:p>
            <a:endParaRPr lang="pt-PT" sz="2400"/>
          </a:p>
        </p:txBody>
      </p:sp>
      <p:pic>
        <p:nvPicPr>
          <p:cNvPr id="6149" name="Picture 5" descr="clipart_jan07_kid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2708275"/>
            <a:ext cx="263842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AutoShape 6"/>
          <p:cNvSpPr>
            <a:spLocks noChangeArrowheads="1"/>
          </p:cNvSpPr>
          <p:nvPr/>
        </p:nvSpPr>
        <p:spPr bwMode="auto">
          <a:xfrm>
            <a:off x="323850" y="1196975"/>
            <a:ext cx="3527425" cy="1079500"/>
          </a:xfrm>
          <a:prstGeom prst="wedgeEllipseCallout">
            <a:avLst>
              <a:gd name="adj1" fmla="val 1352"/>
              <a:gd name="adj2" fmla="val 79116"/>
            </a:avLst>
          </a:prstGeom>
          <a:solidFill>
            <a:schemeClr val="accent1"/>
          </a:solidFill>
          <a:ln w="9525">
            <a:solidFill>
              <a:schemeClr val="tx1"/>
            </a:solidFill>
            <a:miter lim="800000"/>
            <a:headEnd/>
            <a:tailEnd/>
          </a:ln>
        </p:spPr>
        <p:txBody>
          <a:bodyPr/>
          <a:lstStyle/>
          <a:p>
            <a:r>
              <a:rPr lang="pt-PT" sz="2400"/>
              <a:t>Homero terá existido?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pt-PT" sz="4000" smtClean="0"/>
              <a:t>História de Homero</a:t>
            </a:r>
            <a:br>
              <a:rPr lang="pt-PT" sz="4000" smtClean="0"/>
            </a:br>
            <a:endParaRPr lang="pt-PT" sz="4000" smtClean="0"/>
          </a:p>
        </p:txBody>
      </p:sp>
      <p:sp>
        <p:nvSpPr>
          <p:cNvPr id="7171" name="Rectangle 3"/>
          <p:cNvSpPr>
            <a:spLocks noGrp="1" noChangeArrowheads="1"/>
          </p:cNvSpPr>
          <p:nvPr>
            <p:ph type="body" idx="1"/>
          </p:nvPr>
        </p:nvSpPr>
        <p:spPr>
          <a:xfrm>
            <a:off x="395288" y="1484313"/>
            <a:ext cx="7924800" cy="4419600"/>
          </a:xfrm>
        </p:spPr>
        <p:txBody>
          <a:bodyPr/>
          <a:lstStyle/>
          <a:p>
            <a:pPr eaLnBrk="1" hangingPunct="1">
              <a:buFontTx/>
              <a:buNone/>
            </a:pPr>
            <a:endParaRPr lang="pt-PT" smtClean="0"/>
          </a:p>
          <a:p>
            <a:pPr eaLnBrk="1" hangingPunct="1">
              <a:buFontTx/>
              <a:buNone/>
            </a:pPr>
            <a:endParaRPr lang="pt-PT" smtClean="0"/>
          </a:p>
        </p:txBody>
      </p:sp>
      <p:sp>
        <p:nvSpPr>
          <p:cNvPr id="24580" name="Rectangle 4"/>
          <p:cNvSpPr>
            <a:spLocks noChangeArrowheads="1"/>
          </p:cNvSpPr>
          <p:nvPr/>
        </p:nvSpPr>
        <p:spPr bwMode="auto">
          <a:xfrm>
            <a:off x="684213" y="1812925"/>
            <a:ext cx="7705725" cy="3749675"/>
          </a:xfrm>
          <a:prstGeom prst="rect">
            <a:avLst/>
          </a:prstGeom>
          <a:noFill/>
          <a:ln w="9525">
            <a:noFill/>
            <a:miter lim="800000"/>
            <a:headEnd/>
            <a:tailEnd/>
          </a:ln>
          <a:effectLst/>
        </p:spPr>
        <p:txBody>
          <a:bodyPr anchor="ctr">
            <a:spAutoFit/>
          </a:bodyPr>
          <a:lstStyle/>
          <a:p>
            <a:pPr algn="just">
              <a:lnSpc>
                <a:spcPct val="150000"/>
              </a:lnSpc>
              <a:spcBef>
                <a:spcPct val="20000"/>
              </a:spcBef>
              <a:buClr>
                <a:schemeClr val="hlink"/>
              </a:buClr>
              <a:buSzPct val="120000"/>
              <a:defRPr/>
            </a:pPr>
            <a:r>
              <a:rPr lang="pt-PT" b="1">
                <a:effectLst>
                  <a:outerShdw blurRad="38100" dist="38100" dir="2700000" algn="tl">
                    <a:srgbClr val="C0C0C0"/>
                  </a:outerShdw>
                </a:effectLst>
              </a:rPr>
              <a:t>Homero  </a:t>
            </a:r>
            <a:r>
              <a:rPr lang="pt-PT">
                <a:effectLst>
                  <a:outerShdw blurRad="38100" dist="38100" dir="2700000" algn="tl">
                    <a:srgbClr val="C0C0C0"/>
                  </a:outerShdw>
                </a:effectLst>
              </a:rPr>
              <a:t> foi o primeiro grande poeta grego cuja obra chegou até nós. Teria vivido no século VIII a.C., período coincidente com o reaparecimento da escrita na Grécia. Consagrou o género épico com as obras Ilíada e </a:t>
            </a:r>
            <a:r>
              <a:rPr lang="pt-PT" b="1" i="1">
                <a:effectLst>
                  <a:outerShdw blurRad="38100" dist="38100" dir="2700000" algn="tl">
                    <a:srgbClr val="C0C0C0"/>
                  </a:outerShdw>
                </a:effectLst>
              </a:rPr>
              <a:t>Odisseia</a:t>
            </a:r>
            <a:r>
              <a:rPr lang="pt-PT">
                <a:effectLst>
                  <a:outerShdw blurRad="38100" dist="38100" dir="2700000" algn="tl">
                    <a:srgbClr val="C0C0C0"/>
                  </a:outerShdw>
                </a:effectLst>
              </a:rPr>
              <a:t>. Além destas, mas sem rescaldo histórico ou literário, são a ele atribuídas as obras </a:t>
            </a:r>
            <a:r>
              <a:rPr lang="pt-PT" b="1" i="1">
                <a:effectLst>
                  <a:outerShdw blurRad="38100" dist="38100" dir="2700000" algn="tl">
                    <a:srgbClr val="C0C0C0"/>
                  </a:outerShdw>
                </a:effectLst>
              </a:rPr>
              <a:t>Margines</a:t>
            </a:r>
            <a:r>
              <a:rPr lang="pt-PT">
                <a:effectLst>
                  <a:outerShdw blurRad="38100" dist="38100" dir="2700000" algn="tl">
                    <a:srgbClr val="C0C0C0"/>
                  </a:outerShdw>
                </a:effectLst>
              </a:rPr>
              <a:t>, poema cómico a respeito de um herói trapalhão; a Batracomiomaquia, paródia burlesca da Ilíada que relata uma guerra fantástica entre ratos e rãs, e os Hinos homéricos.</a:t>
            </a:r>
            <a:endParaRPr lang="pt-P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900113" y="1700213"/>
            <a:ext cx="7772401" cy="1470025"/>
          </a:xfrm>
        </p:spPr>
        <p:txBody>
          <a:bodyPr/>
          <a:lstStyle/>
          <a:p>
            <a:pPr eaLnBrk="1" hangingPunct="1"/>
            <a:r>
              <a:rPr lang="pt-PT" sz="3200" smtClean="0"/>
              <a:t>Quem foi Homero?</a:t>
            </a:r>
          </a:p>
        </p:txBody>
      </p:sp>
      <p:sp>
        <p:nvSpPr>
          <p:cNvPr id="8195" name="Rectangle 3"/>
          <p:cNvSpPr>
            <a:spLocks noGrp="1" noChangeArrowheads="1"/>
          </p:cNvSpPr>
          <p:nvPr>
            <p:ph type="subTitle" idx="1"/>
          </p:nvPr>
        </p:nvSpPr>
        <p:spPr>
          <a:xfrm>
            <a:off x="34925" y="4005263"/>
            <a:ext cx="3844925" cy="838200"/>
          </a:xfrm>
        </p:spPr>
        <p:txBody>
          <a:bodyPr/>
          <a:lstStyle/>
          <a:p>
            <a:pPr eaLnBrk="1" hangingPunct="1"/>
            <a:r>
              <a:rPr lang="pt-PT" smtClean="0"/>
              <a:t>Quem foi Ulisses?</a:t>
            </a:r>
          </a:p>
        </p:txBody>
      </p:sp>
      <p:sp>
        <p:nvSpPr>
          <p:cNvPr id="8196" name="Rectangle 4"/>
          <p:cNvSpPr>
            <a:spLocks noChangeArrowheads="1"/>
          </p:cNvSpPr>
          <p:nvPr/>
        </p:nvSpPr>
        <p:spPr bwMode="auto">
          <a:xfrm>
            <a:off x="901700" y="2346325"/>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pt-PT" sz="4400">
                <a:solidFill>
                  <a:schemeClr val="tx2"/>
                </a:solidFill>
              </a:rPr>
              <a:t>Quem foi Homero?</a:t>
            </a:r>
          </a:p>
        </p:txBody>
      </p:sp>
      <p:sp>
        <p:nvSpPr>
          <p:cNvPr id="8197" name="Rectangle 8"/>
          <p:cNvSpPr>
            <a:spLocks noChangeArrowheads="1"/>
          </p:cNvSpPr>
          <p:nvPr/>
        </p:nvSpPr>
        <p:spPr bwMode="auto">
          <a:xfrm>
            <a:off x="4716463" y="1557338"/>
            <a:ext cx="33797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pt-PT" sz="1800">
                <a:solidFill>
                  <a:schemeClr val="tx2"/>
                </a:solidFill>
              </a:rPr>
              <a:t>Quem foi Homero?</a:t>
            </a:r>
          </a:p>
        </p:txBody>
      </p:sp>
      <p:sp>
        <p:nvSpPr>
          <p:cNvPr id="8198" name="Rectangle 9"/>
          <p:cNvSpPr>
            <a:spLocks noChangeArrowheads="1"/>
          </p:cNvSpPr>
          <p:nvPr/>
        </p:nvSpPr>
        <p:spPr bwMode="auto">
          <a:xfrm>
            <a:off x="539750" y="5013325"/>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pt-PT" sz="4400">
                <a:solidFill>
                  <a:schemeClr val="tx2"/>
                </a:solidFill>
              </a:rPr>
              <a:t>Quem foi Homero?</a:t>
            </a:r>
          </a:p>
        </p:txBody>
      </p:sp>
      <p:sp>
        <p:nvSpPr>
          <p:cNvPr id="8199" name="Rectangle 10"/>
          <p:cNvSpPr>
            <a:spLocks noChangeArrowheads="1"/>
          </p:cNvSpPr>
          <p:nvPr/>
        </p:nvSpPr>
        <p:spPr bwMode="auto">
          <a:xfrm>
            <a:off x="250825" y="620713"/>
            <a:ext cx="532447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pt-PT" sz="4400">
                <a:solidFill>
                  <a:schemeClr val="tx2"/>
                </a:solidFill>
              </a:rPr>
              <a:t>Quem foi Homero?</a:t>
            </a:r>
          </a:p>
        </p:txBody>
      </p:sp>
      <p:sp>
        <p:nvSpPr>
          <p:cNvPr id="8200" name="Rectangle 12"/>
          <p:cNvSpPr>
            <a:spLocks noChangeArrowheads="1"/>
          </p:cNvSpPr>
          <p:nvPr/>
        </p:nvSpPr>
        <p:spPr bwMode="auto">
          <a:xfrm>
            <a:off x="5299075" y="333375"/>
            <a:ext cx="38449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pPr>
            <a:r>
              <a:rPr lang="pt-PT" sz="3200"/>
              <a:t>Quem foi Ulisses?</a:t>
            </a:r>
          </a:p>
        </p:txBody>
      </p:sp>
      <p:sp>
        <p:nvSpPr>
          <p:cNvPr id="8201" name="Rectangle 13"/>
          <p:cNvSpPr>
            <a:spLocks noChangeArrowheads="1"/>
          </p:cNvSpPr>
          <p:nvPr/>
        </p:nvSpPr>
        <p:spPr bwMode="auto">
          <a:xfrm>
            <a:off x="4148138" y="4365625"/>
            <a:ext cx="499586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pPr>
            <a:r>
              <a:rPr lang="pt-PT" sz="4400"/>
              <a:t>Quem foi Ulisses?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pt-PT" smtClean="0"/>
              <a:t>HOMERO</a:t>
            </a:r>
          </a:p>
        </p:txBody>
      </p:sp>
      <p:sp>
        <p:nvSpPr>
          <p:cNvPr id="9219" name="Rectangle 3"/>
          <p:cNvSpPr>
            <a:spLocks noGrp="1" noChangeArrowheads="1"/>
          </p:cNvSpPr>
          <p:nvPr>
            <p:ph type="body" idx="1"/>
          </p:nvPr>
        </p:nvSpPr>
        <p:spPr/>
        <p:txBody>
          <a:bodyPr/>
          <a:lstStyle/>
          <a:p>
            <a:pPr eaLnBrk="1" hangingPunct="1">
              <a:lnSpc>
                <a:spcPct val="90000"/>
              </a:lnSpc>
              <a:buFontTx/>
              <a:buNone/>
            </a:pPr>
            <a:r>
              <a:rPr lang="pt-PT" sz="2400" smtClean="0"/>
              <a:t> </a:t>
            </a:r>
          </a:p>
        </p:txBody>
      </p:sp>
      <p:sp>
        <p:nvSpPr>
          <p:cNvPr id="9220" name="Rectangle 4"/>
          <p:cNvSpPr>
            <a:spLocks noChangeArrowheads="1"/>
          </p:cNvSpPr>
          <p:nvPr/>
        </p:nvSpPr>
        <p:spPr bwMode="auto">
          <a:xfrm>
            <a:off x="395288" y="1557338"/>
            <a:ext cx="8243887"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pt-PT" b="1"/>
              <a:t>Homero</a:t>
            </a:r>
            <a:r>
              <a:rPr lang="pt-PT"/>
              <a:t> foi o primeiro grande poeta grego que teria vivido há cerca de 3500 anos, consagrou o género épico com as suas grandiosas obras: a </a:t>
            </a:r>
            <a:r>
              <a:rPr lang="pt-PT" i="1"/>
              <a:t>Ilíada</a:t>
            </a:r>
            <a:r>
              <a:rPr lang="pt-PT"/>
              <a:t> e a </a:t>
            </a:r>
            <a:r>
              <a:rPr lang="pt-PT" i="1"/>
              <a:t>Odisseia</a:t>
            </a:r>
            <a:r>
              <a:rPr lang="pt-PT"/>
              <a:t>. Nada se sabe seguramente da sua existência; mas a crítica moderna inclina-se a crer que ele terá vivido no século VIII a.C., embora sem poder indicar onde nasceu nem confirmar a sua pobreza, cegueira e afã de viajante, caracteres que tradicionalmente lhe têm sido atribuídos. A sua actividade literária baseia-se nas tradições orais, transmitidas de geração em geração, sobre as expedições gregas a Tróia (no Noroeste da Ásia Menor). (Vidas Lusófonas).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pt-PT" smtClean="0"/>
              <a:t>ULISSES</a:t>
            </a:r>
          </a:p>
        </p:txBody>
      </p:sp>
      <p:sp>
        <p:nvSpPr>
          <p:cNvPr id="10243" name="Rectangle 3"/>
          <p:cNvSpPr>
            <a:spLocks noGrp="1" noChangeArrowheads="1"/>
          </p:cNvSpPr>
          <p:nvPr>
            <p:ph type="body" idx="1"/>
          </p:nvPr>
        </p:nvSpPr>
        <p:spPr>
          <a:xfrm>
            <a:off x="446088" y="1412875"/>
            <a:ext cx="8229600" cy="5184775"/>
          </a:xfrm>
        </p:spPr>
        <p:txBody>
          <a:bodyPr/>
          <a:lstStyle/>
          <a:p>
            <a:pPr algn="just" eaLnBrk="1" hangingPunct="1">
              <a:lnSpc>
                <a:spcPct val="150000"/>
              </a:lnSpc>
            </a:pPr>
            <a:r>
              <a:rPr lang="pt-PT" sz="1800" smtClean="0"/>
              <a:t>Da união com Penélope nasceu Telémaco, seu querido filho, do qual teve de se apartar muito cedo para lutar ao lado de outros nobres gregos em Tróia. Foi um dos elementos mais actuantes no cerco de Tróia, no qual se destacou principalmente por sua prudência e astúcia.</a:t>
            </a:r>
          </a:p>
          <a:p>
            <a:pPr algn="just" eaLnBrk="1" hangingPunct="1">
              <a:lnSpc>
                <a:spcPct val="150000"/>
              </a:lnSpc>
            </a:pPr>
            <a:r>
              <a:rPr lang="pt-PT" sz="1800" smtClean="0"/>
              <a:t>Durante a citada guerra, muitas batalhas os gregos venceram a conselho de Odisseia, sendo este mesmo um grande guerreiro, apesar de sua baixa estatura (algumas lendas diziam mesmo que era </a:t>
            </a:r>
            <a:r>
              <a:rPr lang="pt-PT" sz="1800" b="1" i="1" smtClean="0"/>
              <a:t>anão</a:t>
            </a:r>
            <a:r>
              <a:rPr lang="pt-PT" sz="1800" smtClean="0"/>
              <a:t>). Tentou em vão convencer Aquiles a cessar sua ira contra Agamemnon, ao lado de Ájax, filho de </a:t>
            </a:r>
            <a:r>
              <a:rPr lang="pt-PT" sz="1800" b="1" i="1" smtClean="0"/>
              <a:t>Telamon</a:t>
            </a:r>
            <a:r>
              <a:rPr lang="pt-PT" sz="1800" smtClean="0"/>
              <a:t> e de Fénix, todavia, sem obter sucesso.</a:t>
            </a:r>
          </a:p>
          <a:p>
            <a:pPr algn="just" eaLnBrk="1" hangingPunct="1">
              <a:lnSpc>
                <a:spcPct val="150000"/>
              </a:lnSpc>
            </a:pPr>
            <a:r>
              <a:rPr lang="pt-PT" sz="1800" smtClean="0"/>
              <a:t>Um de seus mais famosos ardis foi ajudar na construção de um </a:t>
            </a:r>
            <a:r>
              <a:rPr lang="pt-PT" sz="1800" b="1" i="1" smtClean="0"/>
              <a:t>cavalo de madeira</a:t>
            </a:r>
            <a:r>
              <a:rPr lang="pt-PT" sz="1800" smtClean="0"/>
              <a:t>, que permitiu a entrada dos exércitos gregos na cidade. Aliás, a estratégia foi sua.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pt-PT" smtClean="0"/>
              <a:t>MAPA</a:t>
            </a:r>
          </a:p>
        </p:txBody>
      </p:sp>
      <p:pic>
        <p:nvPicPr>
          <p:cNvPr id="11267" name="Picture 3" descr="grécia anti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3" y="96838"/>
            <a:ext cx="8999537" cy="676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a:hlinkClick r:id="rId3" action="ppaction://hlinkpres?slideindex=1&amp;slidetit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404813"/>
            <a:ext cx="5473700"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412750"/>
            <a:ext cx="3059112"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0338" y="4581525"/>
            <a:ext cx="3228975"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Oval 9">
            <a:hlinkClick r:id="rId7" action="ppaction://hlinksldjump"/>
          </p:cNvPr>
          <p:cNvSpPr>
            <a:spLocks noChangeArrowheads="1"/>
          </p:cNvSpPr>
          <p:nvPr/>
        </p:nvSpPr>
        <p:spPr bwMode="auto">
          <a:xfrm>
            <a:off x="1403350" y="2420938"/>
            <a:ext cx="358775" cy="2873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294" name="Oval 10">
            <a:hlinkClick r:id="rId8" action="ppaction://hlinksldjump"/>
          </p:cNvPr>
          <p:cNvSpPr>
            <a:spLocks noChangeArrowheads="1"/>
          </p:cNvSpPr>
          <p:nvPr/>
        </p:nvSpPr>
        <p:spPr bwMode="auto">
          <a:xfrm>
            <a:off x="1331913" y="765175"/>
            <a:ext cx="358775" cy="28733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295" name="Oval 11">
            <a:hlinkClick r:id="rId9" action="ppaction://hlinksldjump"/>
          </p:cNvPr>
          <p:cNvSpPr>
            <a:spLocks noChangeArrowheads="1"/>
          </p:cNvSpPr>
          <p:nvPr/>
        </p:nvSpPr>
        <p:spPr bwMode="auto">
          <a:xfrm>
            <a:off x="2339975" y="2708275"/>
            <a:ext cx="358775" cy="28733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296" name="Oval 12">
            <a:hlinkClick r:id="rId10" action="ppaction://hlinksldjump"/>
          </p:cNvPr>
          <p:cNvSpPr>
            <a:spLocks noChangeArrowheads="1"/>
          </p:cNvSpPr>
          <p:nvPr/>
        </p:nvSpPr>
        <p:spPr bwMode="auto">
          <a:xfrm>
            <a:off x="755650" y="1484313"/>
            <a:ext cx="358775" cy="36036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297" name="Oval 13">
            <a:hlinkClick r:id="rId11" action="ppaction://hlinksldjump"/>
          </p:cNvPr>
          <p:cNvSpPr>
            <a:spLocks noChangeArrowheads="1"/>
          </p:cNvSpPr>
          <p:nvPr/>
        </p:nvSpPr>
        <p:spPr bwMode="auto">
          <a:xfrm>
            <a:off x="7235825" y="3644900"/>
            <a:ext cx="358775" cy="28733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298" name="Oval 14">
            <a:hlinkClick r:id="rId12" action="ppaction://hlinksldjump"/>
          </p:cNvPr>
          <p:cNvSpPr>
            <a:spLocks noChangeArrowheads="1"/>
          </p:cNvSpPr>
          <p:nvPr/>
        </p:nvSpPr>
        <p:spPr bwMode="auto">
          <a:xfrm>
            <a:off x="6227763" y="2565400"/>
            <a:ext cx="358775" cy="28733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299" name="Oval 15">
            <a:hlinkClick r:id="rId13" action="ppaction://hlinksldjump"/>
          </p:cNvPr>
          <p:cNvSpPr>
            <a:spLocks noChangeArrowheads="1"/>
          </p:cNvSpPr>
          <p:nvPr/>
        </p:nvSpPr>
        <p:spPr bwMode="auto">
          <a:xfrm>
            <a:off x="5653088" y="2925763"/>
            <a:ext cx="358775" cy="2873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300" name="Oval 16">
            <a:hlinkClick r:id="rId14" action="ppaction://hlinksldjump"/>
          </p:cNvPr>
          <p:cNvSpPr>
            <a:spLocks noChangeArrowheads="1"/>
          </p:cNvSpPr>
          <p:nvPr/>
        </p:nvSpPr>
        <p:spPr bwMode="auto">
          <a:xfrm>
            <a:off x="4859338" y="2205038"/>
            <a:ext cx="358775" cy="2873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301" name="Oval 17">
            <a:hlinkClick r:id="rId15" action="ppaction://hlinksldjump"/>
          </p:cNvPr>
          <p:cNvSpPr>
            <a:spLocks noChangeArrowheads="1"/>
          </p:cNvSpPr>
          <p:nvPr/>
        </p:nvSpPr>
        <p:spPr bwMode="auto">
          <a:xfrm>
            <a:off x="3924300" y="2349500"/>
            <a:ext cx="358775" cy="28733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302" name="Oval 18">
            <a:hlinkClick r:id="rId16" action="ppaction://hlinksldjump"/>
          </p:cNvPr>
          <p:cNvSpPr>
            <a:spLocks noChangeArrowheads="1"/>
          </p:cNvSpPr>
          <p:nvPr/>
        </p:nvSpPr>
        <p:spPr bwMode="auto">
          <a:xfrm>
            <a:off x="4356100" y="1412875"/>
            <a:ext cx="358775" cy="28733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303" name="Oval 19">
            <a:hlinkClick r:id="rId17" action="ppaction://hlinksldjump"/>
          </p:cNvPr>
          <p:cNvSpPr>
            <a:spLocks noChangeArrowheads="1"/>
          </p:cNvSpPr>
          <p:nvPr/>
        </p:nvSpPr>
        <p:spPr bwMode="auto">
          <a:xfrm>
            <a:off x="1979613" y="1700213"/>
            <a:ext cx="358775" cy="2873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304" name="Oval 20">
            <a:hlinkClick r:id="rId18" action="ppaction://hlinksldjump"/>
          </p:cNvPr>
          <p:cNvSpPr>
            <a:spLocks noChangeArrowheads="1"/>
          </p:cNvSpPr>
          <p:nvPr/>
        </p:nvSpPr>
        <p:spPr bwMode="auto">
          <a:xfrm>
            <a:off x="2700338" y="836613"/>
            <a:ext cx="358775" cy="36036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305" name="Oval 21">
            <a:hlinkClick r:id="rId19" action="ppaction://hlinksldjump"/>
          </p:cNvPr>
          <p:cNvSpPr>
            <a:spLocks noChangeArrowheads="1"/>
          </p:cNvSpPr>
          <p:nvPr/>
        </p:nvSpPr>
        <p:spPr bwMode="auto">
          <a:xfrm>
            <a:off x="7380288" y="1341438"/>
            <a:ext cx="358775" cy="2873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t-PT"/>
          </a:p>
        </p:txBody>
      </p:sp>
      <p:sp>
        <p:nvSpPr>
          <p:cNvPr id="12306" name="CaixaDeTexto 19"/>
          <p:cNvSpPr txBox="1">
            <a:spLocks noChangeArrowheads="1"/>
          </p:cNvSpPr>
          <p:nvPr/>
        </p:nvSpPr>
        <p:spPr bwMode="auto">
          <a:xfrm>
            <a:off x="785813" y="6286500"/>
            <a:ext cx="73612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r>
              <a:rPr lang="pt-PT"/>
              <a:t>Mapa interactivo: clicar nos ícones para aceder às informações.</a:t>
            </a:r>
          </a:p>
        </p:txBody>
      </p:sp>
      <p:pic>
        <p:nvPicPr>
          <p:cNvPr id="12307" name="Picture 2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215313" y="6286500"/>
            <a:ext cx="3524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8" name="Picture 2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85750" y="6215063"/>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p:txBody>
          <a:bodyPr/>
          <a:lstStyle/>
          <a:p>
            <a:pPr eaLnBrk="1" hangingPunct="1"/>
            <a:r>
              <a:rPr lang="pt-PT" smtClean="0"/>
              <a:t>1. Esparta</a:t>
            </a:r>
          </a:p>
        </p:txBody>
      </p:sp>
      <p:sp>
        <p:nvSpPr>
          <p:cNvPr id="13315" name="Rectangle 5"/>
          <p:cNvSpPr>
            <a:spLocks noGrp="1" noChangeArrowheads="1"/>
          </p:cNvSpPr>
          <p:nvPr>
            <p:ph type="body" sz="half" idx="1"/>
          </p:nvPr>
        </p:nvSpPr>
        <p:spPr/>
        <p:txBody>
          <a:bodyPr/>
          <a:lstStyle/>
          <a:p>
            <a:pPr eaLnBrk="1" hangingPunct="1">
              <a:lnSpc>
                <a:spcPct val="80000"/>
              </a:lnSpc>
            </a:pPr>
            <a:r>
              <a:rPr lang="pt-PT" sz="1800" b="1" smtClean="0"/>
              <a:t>Esparta situa-se no sudoeste do Peloponeso. A região, que é quase toda cercada de montanhas, chamou-se noutros tempos Lacónia. Inicialmente foi habitada pelos pelasgos, depois foi invadida pelos aqueus e, por fim, conquistada pelos dórios. Esses últimos fixaram o centro da sua actividade na cidade de Esparta. A hostilidade dos aqueus, a influência do solo áspero, do clima e da própria situação geográfica, tornaram os espartanos, no decorrer dos séculos, um povo guerreiro</a:t>
            </a:r>
            <a:r>
              <a:rPr lang="pt-PT" sz="1900" b="1" smtClean="0"/>
              <a:t>. </a:t>
            </a:r>
          </a:p>
        </p:txBody>
      </p:sp>
      <p:pic>
        <p:nvPicPr>
          <p:cNvPr id="13316" name="Picture 6"/>
          <p:cNvPicPr>
            <a:picLocks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p:pic>
      <p:sp>
        <p:nvSpPr>
          <p:cNvPr id="13317" name="Text Box 7">
            <a:hlinkClick r:id="rId4"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lstStyle/>
          <a:p>
            <a:pPr eaLnBrk="1" hangingPunct="1"/>
            <a:r>
              <a:rPr lang="pt-PT" sz="4000" smtClean="0"/>
              <a:t>2.Rapto de Helena por Páris</a:t>
            </a:r>
            <a:br>
              <a:rPr lang="pt-PT" sz="4000" smtClean="0"/>
            </a:br>
            <a:endParaRPr lang="pt-PT" sz="4000" smtClean="0"/>
          </a:p>
        </p:txBody>
      </p:sp>
      <p:sp>
        <p:nvSpPr>
          <p:cNvPr id="14339" name="Rectangle 5"/>
          <p:cNvSpPr>
            <a:spLocks noGrp="1" noChangeArrowheads="1"/>
          </p:cNvSpPr>
          <p:nvPr>
            <p:ph type="body" sz="half" idx="1"/>
          </p:nvPr>
        </p:nvSpPr>
        <p:spPr/>
        <p:txBody>
          <a:bodyPr/>
          <a:lstStyle/>
          <a:p>
            <a:pPr eaLnBrk="1" hangingPunct="1"/>
            <a:r>
              <a:rPr lang="pt-PT" sz="2000" smtClean="0"/>
              <a:t>Helena era filha de Zeus e de Leda, irmã gémea da rainha Clitemnestra de Micenas, irmã de Castor e de Pólux e esposa do rei Menelau de Esparta. Quando tinha onze anos foi raptada pelo herói Teseu. Porém seus irmãos Castor e Pólux levaram-na de volta a Esparta. </a:t>
            </a:r>
          </a:p>
          <a:p>
            <a:pPr eaLnBrk="1" hangingPunct="1"/>
            <a:r>
              <a:rPr lang="pt-PT" sz="2000" smtClean="0"/>
              <a:t>Páris era um dos mais novos filhos do rei Príamo de </a:t>
            </a:r>
            <a:r>
              <a:rPr lang="pt-PT" sz="2000" i="1" smtClean="0"/>
              <a:t>Tróia</a:t>
            </a:r>
            <a:r>
              <a:rPr lang="pt-PT" sz="2000" smtClean="0"/>
              <a:t>. </a:t>
            </a:r>
          </a:p>
        </p:txBody>
      </p:sp>
      <p:pic>
        <p:nvPicPr>
          <p:cNvPr id="14340" name="Picture 6"/>
          <p:cNvPicPr>
            <a:picLocks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572000" y="1341438"/>
            <a:ext cx="4038600" cy="4525962"/>
          </a:xfrm>
        </p:spPr>
      </p:pic>
      <p:sp>
        <p:nvSpPr>
          <p:cNvPr id="14341" name="Text Box 8">
            <a:hlinkClick r:id="rId4"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pt-PT" smtClean="0"/>
              <a:t>3.A caminho de Tróia</a:t>
            </a:r>
          </a:p>
        </p:txBody>
      </p:sp>
      <p:sp>
        <p:nvSpPr>
          <p:cNvPr id="15363" name="Rectangle 4"/>
          <p:cNvSpPr>
            <a:spLocks noGrp="1" noChangeArrowheads="1"/>
          </p:cNvSpPr>
          <p:nvPr>
            <p:ph type="body" sz="half" idx="1"/>
          </p:nvPr>
        </p:nvSpPr>
        <p:spPr>
          <a:xfrm>
            <a:off x="428625" y="2643188"/>
            <a:ext cx="3757613" cy="2686050"/>
          </a:xfrm>
        </p:spPr>
        <p:txBody>
          <a:bodyPr/>
          <a:lstStyle/>
          <a:p>
            <a:pPr indent="12700" algn="ctr" eaLnBrk="1" hangingPunct="1">
              <a:buFontTx/>
              <a:buNone/>
            </a:pPr>
            <a:r>
              <a:rPr lang="pt-PT" smtClean="0"/>
              <a:t>“Partiram para Tróia a pensar que iam voltar a casa rapidamente e que ia ser uma vitória fácil.”</a:t>
            </a:r>
          </a:p>
        </p:txBody>
      </p:sp>
      <p:sp>
        <p:nvSpPr>
          <p:cNvPr id="15364" name="Rectangle 5"/>
          <p:cNvSpPr>
            <a:spLocks noGrp="1" noChangeArrowheads="1"/>
          </p:cNvSpPr>
          <p:nvPr>
            <p:ph type="body" sz="half" idx="2"/>
          </p:nvPr>
        </p:nvSpPr>
        <p:spPr/>
        <p:txBody>
          <a:bodyPr/>
          <a:lstStyle/>
          <a:p>
            <a:pPr eaLnBrk="1" hangingPunct="1"/>
            <a:endParaRPr lang="pt-PT" smtClean="0"/>
          </a:p>
        </p:txBody>
      </p:sp>
      <p:pic>
        <p:nvPicPr>
          <p:cNvPr id="15365" name="Picture 7" descr="barcodeUlisses-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628775"/>
            <a:ext cx="40322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 Box 8">
            <a:hlinkClick r:id="rId4"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pt-PT" smtClean="0"/>
              <a:t>4.Tróia</a:t>
            </a:r>
          </a:p>
        </p:txBody>
      </p:sp>
      <p:sp>
        <p:nvSpPr>
          <p:cNvPr id="16387" name="Rectangle 4"/>
          <p:cNvSpPr>
            <a:spLocks noGrp="1" noChangeArrowheads="1"/>
          </p:cNvSpPr>
          <p:nvPr>
            <p:ph type="body" sz="half" idx="1"/>
          </p:nvPr>
        </p:nvSpPr>
        <p:spPr>
          <a:xfrm>
            <a:off x="500063" y="2214563"/>
            <a:ext cx="3543300" cy="3186112"/>
          </a:xfrm>
        </p:spPr>
        <p:txBody>
          <a:bodyPr/>
          <a:lstStyle/>
          <a:p>
            <a:pPr indent="12700" algn="ctr" eaLnBrk="1" hangingPunct="1">
              <a:buFontTx/>
              <a:buNone/>
            </a:pPr>
            <a:r>
              <a:rPr lang="pt-PT" smtClean="0"/>
              <a:t>“A guerra já durava há  mais de 10 anos. Então, Ulisses pensou em construir um cavalo de madeira</a:t>
            </a:r>
            <a:r>
              <a:rPr lang="pt-PT" sz="2400" smtClean="0"/>
              <a:t>.”</a:t>
            </a:r>
          </a:p>
        </p:txBody>
      </p:sp>
      <p:sp>
        <p:nvSpPr>
          <p:cNvPr id="16388" name="Rectangle 5"/>
          <p:cNvSpPr>
            <a:spLocks noGrp="1" noChangeArrowheads="1"/>
          </p:cNvSpPr>
          <p:nvPr>
            <p:ph type="body" sz="half" idx="2"/>
          </p:nvPr>
        </p:nvSpPr>
        <p:spPr/>
        <p:txBody>
          <a:bodyPr/>
          <a:lstStyle/>
          <a:p>
            <a:pPr eaLnBrk="1" hangingPunct="1"/>
            <a:endParaRPr lang="pt-PT" smtClean="0"/>
          </a:p>
        </p:txBody>
      </p:sp>
      <p:pic>
        <p:nvPicPr>
          <p:cNvPr id="16389" name="Picture 7" descr="cavalo_de_troi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557338"/>
            <a:ext cx="4105275"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 Box 8">
            <a:hlinkClick r:id="rId4"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pPr eaLnBrk="1" hangingPunct="1"/>
            <a:r>
              <a:rPr lang="pt-PT" smtClean="0"/>
              <a:t>5.Ciclópia</a:t>
            </a:r>
          </a:p>
        </p:txBody>
      </p:sp>
      <p:sp>
        <p:nvSpPr>
          <p:cNvPr id="17411" name="Rectangle 5"/>
          <p:cNvSpPr>
            <a:spLocks noGrp="1" noChangeArrowheads="1"/>
          </p:cNvSpPr>
          <p:nvPr>
            <p:ph type="body" sz="half" idx="1"/>
          </p:nvPr>
        </p:nvSpPr>
        <p:spPr>
          <a:xfrm>
            <a:off x="785813" y="1600200"/>
            <a:ext cx="3709987" cy="4525963"/>
          </a:xfrm>
        </p:spPr>
        <p:txBody>
          <a:bodyPr/>
          <a:lstStyle/>
          <a:p>
            <a:pPr marL="0" indent="0" algn="ctr" eaLnBrk="1" hangingPunct="1">
              <a:buFontTx/>
              <a:buNone/>
            </a:pPr>
            <a:r>
              <a:rPr lang="pt-PT" sz="2400" smtClean="0"/>
              <a:t>No início pensavam que a ilha estava deserta. Mas depois é que repararam que tinha um ciclope. Esconderam-se numa  gruta, mas por azar era a gruta do gigante. Este viu-os e comeu muitos deles, até que Ulisses o pôs cego, e conseguiram escapar para o barco. </a:t>
            </a:r>
          </a:p>
        </p:txBody>
      </p:sp>
      <p:sp>
        <p:nvSpPr>
          <p:cNvPr id="17412" name="Rectangle 6"/>
          <p:cNvSpPr>
            <a:spLocks noGrp="1" noChangeArrowheads="1"/>
          </p:cNvSpPr>
          <p:nvPr>
            <p:ph type="body" sz="half" idx="2"/>
          </p:nvPr>
        </p:nvSpPr>
        <p:spPr/>
        <p:txBody>
          <a:bodyPr/>
          <a:lstStyle/>
          <a:p>
            <a:pPr eaLnBrk="1" hangingPunct="1"/>
            <a:endParaRPr lang="pt-PT" smtClean="0"/>
          </a:p>
        </p:txBody>
      </p:sp>
      <p:pic>
        <p:nvPicPr>
          <p:cNvPr id="17413" name="Picture 8" descr="Digitalizar0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557338"/>
            <a:ext cx="4248150"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Text Box 11">
            <a:hlinkClick r:id="rId4"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pPr eaLnBrk="1" hangingPunct="1"/>
            <a:r>
              <a:rPr lang="pt-PT" smtClean="0"/>
              <a:t>6.Eólia</a:t>
            </a:r>
          </a:p>
        </p:txBody>
      </p:sp>
      <p:sp>
        <p:nvSpPr>
          <p:cNvPr id="18435" name="Rectangle 5"/>
          <p:cNvSpPr>
            <a:spLocks noGrp="1" noChangeArrowheads="1"/>
          </p:cNvSpPr>
          <p:nvPr>
            <p:ph type="body" sz="half" idx="1"/>
          </p:nvPr>
        </p:nvSpPr>
        <p:spPr>
          <a:xfrm>
            <a:off x="428625" y="1571625"/>
            <a:ext cx="4038600" cy="4572000"/>
          </a:xfrm>
        </p:spPr>
        <p:txBody>
          <a:bodyPr/>
          <a:lstStyle/>
          <a:p>
            <a:pPr marL="0" indent="0" algn="ctr" eaLnBrk="1" hangingPunct="1">
              <a:buFontTx/>
              <a:buNone/>
            </a:pPr>
            <a:r>
              <a:rPr lang="pt-PT" smtClean="0"/>
              <a:t>Ao chegar a Eólia Ulisses ficou no barco enquanto os outros foram passear. </a:t>
            </a:r>
          </a:p>
          <a:p>
            <a:pPr marL="0" indent="0" algn="ctr" eaLnBrk="1" hangingPunct="1">
              <a:buFontTx/>
              <a:buNone/>
            </a:pPr>
            <a:r>
              <a:rPr lang="pt-PT" smtClean="0"/>
              <a:t>Aí, o rei Eólo deu a Ulisses um saco onde tinha aprisionado os ventos violentos, para que a viagem fosse tranquila até Ítaca. </a:t>
            </a:r>
          </a:p>
        </p:txBody>
      </p:sp>
      <p:sp>
        <p:nvSpPr>
          <p:cNvPr id="18436" name="Rectangle 6"/>
          <p:cNvSpPr>
            <a:spLocks noGrp="1" noChangeArrowheads="1"/>
          </p:cNvSpPr>
          <p:nvPr>
            <p:ph type="body" sz="half" idx="2"/>
          </p:nvPr>
        </p:nvSpPr>
        <p:spPr/>
        <p:txBody>
          <a:bodyPr/>
          <a:lstStyle/>
          <a:p>
            <a:pPr eaLnBrk="1" hangingPunct="1"/>
            <a:endParaRPr lang="pt-PT" smtClean="0"/>
          </a:p>
        </p:txBody>
      </p:sp>
      <p:pic>
        <p:nvPicPr>
          <p:cNvPr id="18437" name="Picture 8" descr="E%C3%B3lia%25200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1628775"/>
            <a:ext cx="40322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 Box 9">
            <a:hlinkClick r:id="rId5"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p:txBody>
          <a:bodyPr/>
          <a:lstStyle/>
          <a:p>
            <a:pPr eaLnBrk="1" hangingPunct="1"/>
            <a:r>
              <a:rPr lang="pt-PT" smtClean="0"/>
              <a:t>7.Ilha de Circe</a:t>
            </a:r>
          </a:p>
        </p:txBody>
      </p:sp>
      <p:sp>
        <p:nvSpPr>
          <p:cNvPr id="19459" name="Rectangle 5"/>
          <p:cNvSpPr>
            <a:spLocks noGrp="1" noChangeArrowheads="1"/>
          </p:cNvSpPr>
          <p:nvPr>
            <p:ph type="body" sz="half" idx="1"/>
          </p:nvPr>
        </p:nvSpPr>
        <p:spPr/>
        <p:txBody>
          <a:bodyPr/>
          <a:lstStyle/>
          <a:p>
            <a:pPr marL="0" indent="0" eaLnBrk="1" hangingPunct="1">
              <a:lnSpc>
                <a:spcPct val="90000"/>
              </a:lnSpc>
              <a:buFontTx/>
              <a:buNone/>
            </a:pPr>
            <a:r>
              <a:rPr lang="pt-PT" sz="2400" smtClean="0"/>
              <a:t>Cansado e desiludido, Ulisses chegou a uma nova ilha. Estranhou não ver os seus marinheiros mas encontrou Euríloco: soube então que naquela ilha vivia uma lindíssima feiticeira, Circe, que ao dar de beber aos homens um licor, os transformava em animais. Os marinheiros eram agora...porcos! </a:t>
            </a:r>
          </a:p>
        </p:txBody>
      </p:sp>
      <p:sp>
        <p:nvSpPr>
          <p:cNvPr id="19460" name="Rectangle 6"/>
          <p:cNvSpPr>
            <a:spLocks noGrp="1" noChangeArrowheads="1"/>
          </p:cNvSpPr>
          <p:nvPr>
            <p:ph type="body" sz="half" idx="2"/>
          </p:nvPr>
        </p:nvSpPr>
        <p:spPr/>
        <p:txBody>
          <a:bodyPr/>
          <a:lstStyle/>
          <a:p>
            <a:pPr eaLnBrk="1" hangingPunct="1">
              <a:lnSpc>
                <a:spcPct val="90000"/>
              </a:lnSpc>
            </a:pPr>
            <a:endParaRPr lang="pt-PT" sz="2400" smtClean="0"/>
          </a:p>
        </p:txBody>
      </p:sp>
      <p:pic>
        <p:nvPicPr>
          <p:cNvPr id="19461" name="Picture 12" descr="circe-by-wright-bar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484313"/>
            <a:ext cx="4392613" cy="470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Text Box 13">
            <a:hlinkClick r:id="rId4"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p:txBody>
          <a:bodyPr/>
          <a:lstStyle/>
          <a:p>
            <a:pPr eaLnBrk="1" hangingPunct="1"/>
            <a:r>
              <a:rPr lang="pt-PT" smtClean="0"/>
              <a:t>8.Ilha dos Infernos</a:t>
            </a:r>
          </a:p>
        </p:txBody>
      </p:sp>
      <p:sp>
        <p:nvSpPr>
          <p:cNvPr id="20483" name="Rectangle 5"/>
          <p:cNvSpPr>
            <a:spLocks noGrp="1" noChangeArrowheads="1"/>
          </p:cNvSpPr>
          <p:nvPr>
            <p:ph type="body" sz="half" idx="1"/>
          </p:nvPr>
        </p:nvSpPr>
        <p:spPr/>
        <p:txBody>
          <a:bodyPr/>
          <a:lstStyle/>
          <a:p>
            <a:pPr marL="0" indent="0" eaLnBrk="1" hangingPunct="1">
              <a:buFontTx/>
              <a:buNone/>
            </a:pPr>
            <a:r>
              <a:rPr lang="pt-PT" sz="2400" smtClean="0"/>
              <a:t>Nesta ilha apenas havia desolação e as sombras, as almas vagueando...</a:t>
            </a:r>
            <a:br>
              <a:rPr lang="pt-PT" sz="2400" smtClean="0"/>
            </a:br>
            <a:r>
              <a:rPr lang="pt-PT" sz="2400" smtClean="0"/>
              <a:t>Cérbero, o cão de três cabeças, o cão que dorme com os olhos abertos, guarda a gruta. Ulisses apenas comunica com as sombras a quem oferecer carne de uma ovelha negra que Circe lhe dera. </a:t>
            </a:r>
          </a:p>
        </p:txBody>
      </p:sp>
      <p:sp>
        <p:nvSpPr>
          <p:cNvPr id="20484" name="Rectangle 6"/>
          <p:cNvSpPr>
            <a:spLocks noGrp="1" noChangeArrowheads="1"/>
          </p:cNvSpPr>
          <p:nvPr>
            <p:ph type="body" sz="half" idx="2"/>
          </p:nvPr>
        </p:nvSpPr>
        <p:spPr/>
        <p:txBody>
          <a:bodyPr/>
          <a:lstStyle/>
          <a:p>
            <a:pPr eaLnBrk="1" hangingPunct="1"/>
            <a:endParaRPr lang="pt-PT" sz="2400" smtClean="0"/>
          </a:p>
        </p:txBody>
      </p:sp>
      <p:pic>
        <p:nvPicPr>
          <p:cNvPr id="20485" name="Picture 8" descr="s320x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557338"/>
            <a:ext cx="4032250"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9">
            <a:hlinkClick r:id="rId4"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pt-PT" smtClean="0"/>
              <a:t>9. Mar das Sereias</a:t>
            </a:r>
          </a:p>
        </p:txBody>
      </p:sp>
      <p:sp>
        <p:nvSpPr>
          <p:cNvPr id="21507" name="Rectangle 4"/>
          <p:cNvSpPr>
            <a:spLocks noGrp="1" noChangeArrowheads="1"/>
          </p:cNvSpPr>
          <p:nvPr>
            <p:ph type="body" sz="half" idx="1"/>
          </p:nvPr>
        </p:nvSpPr>
        <p:spPr>
          <a:xfrm>
            <a:off x="457200" y="1500188"/>
            <a:ext cx="4038600" cy="4625975"/>
          </a:xfrm>
        </p:spPr>
        <p:txBody>
          <a:bodyPr/>
          <a:lstStyle/>
          <a:p>
            <a:pPr marL="0" indent="0" algn="ctr" eaLnBrk="1" hangingPunct="1">
              <a:buFontTx/>
              <a:buNone/>
            </a:pPr>
            <a:r>
              <a:rPr lang="pt-PT" smtClean="0"/>
              <a:t>Aproximando-se do mar das Sereias, os marinheiros tiveram de colocar cera nos seus ouvidos, para não serem encantados pelo cantos daqueles seres. Mas Ulisses, teimoso, não o permitiu e insistiu em ser amarrado a um mastro.</a:t>
            </a:r>
            <a:br>
              <a:rPr lang="pt-PT" smtClean="0"/>
            </a:br>
            <a:endParaRPr lang="pt-PT" smtClean="0"/>
          </a:p>
        </p:txBody>
      </p:sp>
      <p:sp>
        <p:nvSpPr>
          <p:cNvPr id="21508" name="Rectangle 5"/>
          <p:cNvSpPr>
            <a:spLocks noGrp="1" noChangeArrowheads="1"/>
          </p:cNvSpPr>
          <p:nvPr>
            <p:ph type="body" sz="half" idx="2"/>
          </p:nvPr>
        </p:nvSpPr>
        <p:spPr/>
        <p:txBody>
          <a:bodyPr/>
          <a:lstStyle/>
          <a:p>
            <a:pPr eaLnBrk="1" hangingPunct="1"/>
            <a:endParaRPr lang="pt-PT" smtClean="0"/>
          </a:p>
        </p:txBody>
      </p:sp>
      <p:pic>
        <p:nvPicPr>
          <p:cNvPr id="21509" name="Picture 9" descr="lrgwate15Ulisses%20amd%20the%20sir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557338"/>
            <a:ext cx="4392613"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 Box 10">
            <a:hlinkClick r:id="rId4" action="ppaction://hlinksldjump"/>
          </p:cNvPr>
          <p:cNvSpPr txBox="1">
            <a:spLocks noChangeArrowheads="1"/>
          </p:cNvSpPr>
          <p:nvPr/>
        </p:nvSpPr>
        <p:spPr bwMode="auto">
          <a:xfrm>
            <a:off x="6804025" y="6381750"/>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pt-PT" smtClean="0"/>
              <a:t>10.Cila de Caríbdes</a:t>
            </a:r>
          </a:p>
        </p:txBody>
      </p:sp>
      <p:sp>
        <p:nvSpPr>
          <p:cNvPr id="22531" name="Rectangle 4"/>
          <p:cNvSpPr>
            <a:spLocks noGrp="1" noChangeArrowheads="1"/>
          </p:cNvSpPr>
          <p:nvPr>
            <p:ph type="body" sz="half" idx="1"/>
          </p:nvPr>
        </p:nvSpPr>
        <p:spPr/>
        <p:txBody>
          <a:bodyPr/>
          <a:lstStyle/>
          <a:p>
            <a:pPr eaLnBrk="1" hangingPunct="1">
              <a:lnSpc>
                <a:spcPct val="90000"/>
              </a:lnSpc>
            </a:pPr>
            <a:r>
              <a:rPr lang="pt-PT" sz="2000" smtClean="0"/>
              <a:t>Ulisses retornou à ilha de Circe, e assim que Elpenor foi adequadamente sepultado, Circe deu a Ulisses mais instruções para a sua jornada e para prepará-lo para os males que ainda estavam por vir. O navio velejou primeiro para a ilha das Sereias, terríveis criaturas com cabeças e vozes de mulheres, mas com corpos de pássaros, que existiam com o propósito de atrair marinheiros para as rochas de sua ilha com doces canções. </a:t>
            </a:r>
          </a:p>
        </p:txBody>
      </p:sp>
      <p:sp>
        <p:nvSpPr>
          <p:cNvPr id="22532" name="Rectangle 5"/>
          <p:cNvSpPr>
            <a:spLocks noGrp="1" noChangeArrowheads="1"/>
          </p:cNvSpPr>
          <p:nvPr>
            <p:ph type="body" sz="half" idx="2"/>
          </p:nvPr>
        </p:nvSpPr>
        <p:spPr/>
        <p:txBody>
          <a:bodyPr/>
          <a:lstStyle/>
          <a:p>
            <a:pPr eaLnBrk="1" hangingPunct="1">
              <a:lnSpc>
                <a:spcPct val="90000"/>
              </a:lnSpc>
            </a:pPr>
            <a:endParaRPr lang="pt-PT" sz="2000" smtClean="0"/>
          </a:p>
        </p:txBody>
      </p:sp>
      <p:pic>
        <p:nvPicPr>
          <p:cNvPr id="22533" name="Picture 7" descr="HerbertDraper_Ulysses_and_the_sir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484313"/>
            <a:ext cx="4140200"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 Box 8">
            <a:hlinkClick r:id="rId4"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title"/>
          </p:nvPr>
        </p:nvSpPr>
        <p:spPr/>
        <p:txBody>
          <a:bodyPr/>
          <a:lstStyle/>
          <a:p>
            <a:pPr eaLnBrk="1" hangingPunct="1"/>
            <a:r>
              <a:rPr lang="pt-PT" smtClean="0"/>
              <a:t>11.Naufrágio</a:t>
            </a:r>
          </a:p>
        </p:txBody>
      </p:sp>
      <p:sp>
        <p:nvSpPr>
          <p:cNvPr id="23555" name="Rectangle 5"/>
          <p:cNvSpPr>
            <a:spLocks noGrp="1" noChangeArrowheads="1"/>
          </p:cNvSpPr>
          <p:nvPr>
            <p:ph type="body" sz="half" idx="1"/>
          </p:nvPr>
        </p:nvSpPr>
        <p:spPr/>
        <p:txBody>
          <a:bodyPr/>
          <a:lstStyle/>
          <a:p>
            <a:pPr marL="0" indent="0" eaLnBrk="1" hangingPunct="1">
              <a:buFontTx/>
              <a:buNone/>
            </a:pPr>
            <a:r>
              <a:rPr lang="pt-PT" smtClean="0"/>
              <a:t>Após um </a:t>
            </a:r>
            <a:r>
              <a:rPr lang="pt-PT" b="1" i="1" smtClean="0"/>
              <a:t>naufrágio, Ulisses</a:t>
            </a:r>
            <a:r>
              <a:rPr lang="pt-PT" smtClean="0"/>
              <a:t> perdeu a memória e foi parar à terra dos Feácios, onde o rei Alcino o ajudou dando-lhe um navio e marinheiros para que ele pudesse chegar a Ítaca. </a:t>
            </a:r>
          </a:p>
        </p:txBody>
      </p:sp>
      <p:sp>
        <p:nvSpPr>
          <p:cNvPr id="23556" name="Rectangle 6"/>
          <p:cNvSpPr>
            <a:spLocks noGrp="1" noChangeArrowheads="1"/>
          </p:cNvSpPr>
          <p:nvPr>
            <p:ph type="body" sz="half" idx="2"/>
          </p:nvPr>
        </p:nvSpPr>
        <p:spPr/>
        <p:txBody>
          <a:bodyPr/>
          <a:lstStyle/>
          <a:p>
            <a:pPr eaLnBrk="1" hangingPunct="1"/>
            <a:endParaRPr lang="pt-PT" smtClean="0"/>
          </a:p>
        </p:txBody>
      </p:sp>
      <p:pic>
        <p:nvPicPr>
          <p:cNvPr id="23557" name="Picture 8" descr="naufragio+ulis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628775"/>
            <a:ext cx="403225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 Box 9">
            <a:hlinkClick r:id="rId4"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p:txBody>
          <a:bodyPr/>
          <a:lstStyle/>
          <a:p>
            <a:pPr eaLnBrk="1" hangingPunct="1"/>
            <a:r>
              <a:rPr lang="pt-PT" smtClean="0"/>
              <a:t>12.Córcira</a:t>
            </a:r>
          </a:p>
        </p:txBody>
      </p:sp>
      <p:sp>
        <p:nvSpPr>
          <p:cNvPr id="24579" name="Rectangle 5"/>
          <p:cNvSpPr>
            <a:spLocks noGrp="1" noChangeArrowheads="1"/>
          </p:cNvSpPr>
          <p:nvPr>
            <p:ph type="body" sz="half" idx="1"/>
          </p:nvPr>
        </p:nvSpPr>
        <p:spPr/>
        <p:txBody>
          <a:bodyPr/>
          <a:lstStyle/>
          <a:p>
            <a:pPr eaLnBrk="1" hangingPunct="1"/>
            <a:r>
              <a:rPr lang="pt-PT" sz="2400" smtClean="0"/>
              <a:t>Ulisses desmaia e perde a memória quando alcança as praias de uma nova ilha.</a:t>
            </a:r>
            <a:br>
              <a:rPr lang="pt-PT" sz="2400" smtClean="0"/>
            </a:br>
            <a:r>
              <a:rPr lang="pt-PT" sz="2400" smtClean="0"/>
              <a:t>É recebido por Nausica, a filha do rei Alcino e da rainha Arete. Está na Córcira, a terra dos Feácios. Depois de contar a sua história, parte para Ítaca.</a:t>
            </a:r>
            <a:br>
              <a:rPr lang="pt-PT" sz="2400" smtClean="0"/>
            </a:br>
            <a:endParaRPr lang="pt-PT" sz="2400" smtClean="0"/>
          </a:p>
        </p:txBody>
      </p:sp>
      <p:sp>
        <p:nvSpPr>
          <p:cNvPr id="24580" name="Rectangle 6"/>
          <p:cNvSpPr>
            <a:spLocks noGrp="1" noChangeArrowheads="1"/>
          </p:cNvSpPr>
          <p:nvPr>
            <p:ph type="body" sz="half" idx="2"/>
          </p:nvPr>
        </p:nvSpPr>
        <p:spPr/>
        <p:txBody>
          <a:bodyPr/>
          <a:lstStyle/>
          <a:p>
            <a:pPr eaLnBrk="1" hangingPunct="1"/>
            <a:endParaRPr lang="pt-PT" sz="2400" smtClean="0"/>
          </a:p>
        </p:txBody>
      </p:sp>
      <p:pic>
        <p:nvPicPr>
          <p:cNvPr id="24581" name="Picture 10" descr="ulisses20e20penc3a9lop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1628775"/>
            <a:ext cx="4022725"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 Box 11">
            <a:hlinkClick r:id="rId5" action="ppaction://hlinksldjump"/>
          </p:cNvPr>
          <p:cNvSpPr txBox="1">
            <a:spLocks noChangeArrowheads="1"/>
          </p:cNvSpPr>
          <p:nvPr/>
        </p:nvSpPr>
        <p:spPr bwMode="auto">
          <a:xfrm>
            <a:off x="6804025" y="6308725"/>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pt-PT" smtClean="0"/>
              <a:t>13.Regresso a Ítaca</a:t>
            </a:r>
          </a:p>
        </p:txBody>
      </p:sp>
      <p:sp>
        <p:nvSpPr>
          <p:cNvPr id="25603" name="Rectangle 4"/>
          <p:cNvSpPr>
            <a:spLocks noGrp="1" noChangeArrowheads="1"/>
          </p:cNvSpPr>
          <p:nvPr>
            <p:ph type="body" sz="half" idx="1"/>
          </p:nvPr>
        </p:nvSpPr>
        <p:spPr>
          <a:xfrm>
            <a:off x="500063" y="2071688"/>
            <a:ext cx="4038600" cy="3614737"/>
          </a:xfrm>
        </p:spPr>
        <p:txBody>
          <a:bodyPr/>
          <a:lstStyle/>
          <a:p>
            <a:pPr marL="0" indent="0" algn="ctr" eaLnBrk="1" hangingPunct="1">
              <a:lnSpc>
                <a:spcPct val="80000"/>
              </a:lnSpc>
              <a:buFontTx/>
              <a:buNone/>
            </a:pPr>
            <a:r>
              <a:rPr lang="pt-PT" sz="2400" smtClean="0"/>
              <a:t>Os marinheiros depositam Ulisses, adormecido, numa praia e partem. Quando acorda, entristecido por se encontrar de novo sozinho, vê Minerva, que lhe diz estar na sua terra. Transforma-o num "mendigo roto, velho e triste em quem ninguém reconheceria o valente, belo e manhoso Ulisses".</a:t>
            </a:r>
            <a:br>
              <a:rPr lang="pt-PT" sz="2400" smtClean="0"/>
            </a:br>
            <a:endParaRPr lang="pt-PT" sz="2400" smtClean="0"/>
          </a:p>
        </p:txBody>
      </p:sp>
      <p:sp>
        <p:nvSpPr>
          <p:cNvPr id="25604" name="Rectangle 5"/>
          <p:cNvSpPr>
            <a:spLocks noGrp="1" noChangeArrowheads="1"/>
          </p:cNvSpPr>
          <p:nvPr>
            <p:ph type="body" sz="half" idx="2"/>
          </p:nvPr>
        </p:nvSpPr>
        <p:spPr/>
        <p:txBody>
          <a:bodyPr/>
          <a:lstStyle/>
          <a:p>
            <a:pPr eaLnBrk="1" hangingPunct="1">
              <a:lnSpc>
                <a:spcPct val="80000"/>
              </a:lnSpc>
            </a:pPr>
            <a:endParaRPr lang="pt-PT" sz="2400" smtClean="0"/>
          </a:p>
        </p:txBody>
      </p:sp>
      <p:pic>
        <p:nvPicPr>
          <p:cNvPr id="25605" name="Picture 7" descr="ulis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557338"/>
            <a:ext cx="4105275"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Text Box 8">
            <a:hlinkClick r:id="rId4" action="ppaction://hlinksldjump"/>
          </p:cNvPr>
          <p:cNvSpPr txBox="1">
            <a:spLocks noChangeArrowheads="1"/>
          </p:cNvSpPr>
          <p:nvPr/>
        </p:nvSpPr>
        <p:spPr bwMode="auto">
          <a:xfrm>
            <a:off x="6804025" y="6381750"/>
            <a:ext cx="1728788" cy="304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pt-PT" sz="1400">
                <a:solidFill>
                  <a:schemeClr val="bg1"/>
                </a:solidFill>
              </a:rPr>
              <a:t>Voltar ao mapa</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delo de apresentação predefinido">
  <a:themeElements>
    <a:clrScheme name="Modelo de apresentação predefini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elo de apresentação predefini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pt-PT"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pt-PT" sz="2000" b="0" i="0" u="none" strike="noStrike" cap="none" normalizeH="0" baseline="0" smtClean="0">
            <a:ln>
              <a:noFill/>
            </a:ln>
            <a:solidFill>
              <a:schemeClr val="tx1"/>
            </a:solidFill>
            <a:effectLst/>
            <a:latin typeface="Arial" charset="0"/>
          </a:defRPr>
        </a:defPPr>
      </a:lstStyle>
    </a:lnDef>
  </a:objectDefaults>
  <a:extraClrSchemeLst>
    <a:extraClrScheme>
      <a:clrScheme name="Modelo de apresentação predefini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elo de apresentação predefini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elo de apresentação predefini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elo de apresentação predefini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elo de apresentação predefini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elo de apresentação predefini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elo de apresentação predefini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elo de apresentação predefini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elo de apresentação predefini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elo de apresentação predefini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elo de apresentação predefini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elo de apresentação predefini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TotalTime>
  <Words>1156</Words>
  <Application>Microsoft Office PowerPoint</Application>
  <PresentationFormat>Apresentação no Ecrã (4:3)</PresentationFormat>
  <Paragraphs>97</Paragraphs>
  <Slides>24</Slides>
  <Notes>24</Notes>
  <HiddenSlides>0</HiddenSlides>
  <MMClips>0</MMClips>
  <ScaleCrop>false</ScaleCrop>
  <HeadingPairs>
    <vt:vector size="6" baseType="variant">
      <vt:variant>
        <vt:lpstr>Tipos de letra usados</vt:lpstr>
      </vt:variant>
      <vt:variant>
        <vt:i4>5</vt:i4>
      </vt:variant>
      <vt:variant>
        <vt:lpstr>Tema</vt:lpstr>
      </vt:variant>
      <vt:variant>
        <vt:i4>1</vt:i4>
      </vt:variant>
      <vt:variant>
        <vt:lpstr>Títulos dos diapositivos</vt:lpstr>
      </vt:variant>
      <vt:variant>
        <vt:i4>24</vt:i4>
      </vt:variant>
    </vt:vector>
  </HeadingPairs>
  <TitlesOfParts>
    <vt:vector size="30" baseType="lpstr">
      <vt:lpstr>Arial</vt:lpstr>
      <vt:lpstr>Calibri</vt:lpstr>
      <vt:lpstr>Bauhaus 93</vt:lpstr>
      <vt:lpstr>Comic Sans MS</vt:lpstr>
      <vt:lpstr>Wingdings</vt:lpstr>
      <vt:lpstr>Modelo de apresentação predefinido</vt:lpstr>
      <vt:lpstr>Ulisses </vt:lpstr>
      <vt:lpstr>Quem foi Ulisses?</vt:lpstr>
      <vt:lpstr>Maria  Alberta Menéres</vt:lpstr>
      <vt:lpstr> História de Ulisses</vt:lpstr>
      <vt:lpstr>Nós perguntamos:</vt:lpstr>
      <vt:lpstr>História de Homero </vt:lpstr>
      <vt:lpstr>Quem foi Homero?</vt:lpstr>
      <vt:lpstr>HOMERO</vt:lpstr>
      <vt:lpstr>ULISSES</vt:lpstr>
      <vt:lpstr>MAPA</vt:lpstr>
      <vt:lpstr>Apresentação do PowerPoint</vt:lpstr>
      <vt:lpstr>1. Esparta</vt:lpstr>
      <vt:lpstr>2.Rapto de Helena por Páris </vt:lpstr>
      <vt:lpstr>3.A caminho de Tróia</vt:lpstr>
      <vt:lpstr>4.Tróia</vt:lpstr>
      <vt:lpstr>5.Ciclópia</vt:lpstr>
      <vt:lpstr>6.Eólia</vt:lpstr>
      <vt:lpstr>7.Ilha de Circe</vt:lpstr>
      <vt:lpstr>8.Ilha dos Infernos</vt:lpstr>
      <vt:lpstr>9. Mar das Sereias</vt:lpstr>
      <vt:lpstr>10.Cila de Caríbdes</vt:lpstr>
      <vt:lpstr>11.Naufrágio</vt:lpstr>
      <vt:lpstr>12.Córcira</vt:lpstr>
      <vt:lpstr>13.Regresso a Ítaca</vt:lpstr>
    </vt:vector>
  </TitlesOfParts>
  <Company>Min. da Educação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História de Ulisses</dc:title>
  <dc:creator>Aluno</dc:creator>
  <cp:lastModifiedBy>escolovar</cp:lastModifiedBy>
  <cp:revision>17</cp:revision>
  <dcterms:created xsi:type="dcterms:W3CDTF">2010-02-24T10:53:21Z</dcterms:created>
  <dcterms:modified xsi:type="dcterms:W3CDTF">2013-09-05T09:47:18Z</dcterms:modified>
</cp:coreProperties>
</file>