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26" r:id="rId2"/>
    <p:sldId id="375" r:id="rId3"/>
    <p:sldId id="376" r:id="rId4"/>
    <p:sldId id="427" r:id="rId5"/>
    <p:sldId id="377" r:id="rId6"/>
    <p:sldId id="379" r:id="rId7"/>
    <p:sldId id="380" r:id="rId8"/>
    <p:sldId id="381" r:id="rId9"/>
    <p:sldId id="391" r:id="rId10"/>
    <p:sldId id="428" r:id="rId11"/>
    <p:sldId id="429" r:id="rId12"/>
    <p:sldId id="430" r:id="rId13"/>
    <p:sldId id="431" r:id="rId14"/>
    <p:sldId id="420" r:id="rId15"/>
  </p:sldIdLst>
  <p:sldSz cx="9144000" cy="6858000" type="screen4x3"/>
  <p:notesSz cx="6769100" cy="9906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E2"/>
    <a:srgbClr val="CC0000"/>
    <a:srgbClr val="FF3300"/>
    <a:srgbClr val="339966"/>
    <a:srgbClr val="00A44A"/>
    <a:srgbClr val="FF0066"/>
    <a:srgbClr val="003399"/>
    <a:srgbClr val="0033CC"/>
    <a:srgbClr val="003DB8"/>
    <a:srgbClr val="002E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F5FD01-BD89-4E97-A57B-184BB61F49E0}" v="6" dt="2019-04-01T12:34:24.2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42" autoAdjust="0"/>
    <p:restoredTop sz="80268" autoAdjust="0"/>
  </p:normalViewPr>
  <p:slideViewPr>
    <p:cSldViewPr>
      <p:cViewPr varScale="1">
        <p:scale>
          <a:sx n="56" d="100"/>
          <a:sy n="56" d="100"/>
        </p:scale>
        <p:origin x="182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Guedes" userId="250bcf85-5bb9-4bcf-88f0-ad8b8b610afa" providerId="ADAL" clId="{19DC78CE-5FA3-448A-8422-F602D7B18C21}"/>
  </pc:docChgLst>
  <pc:docChgLst>
    <pc:chgData name="Ana Guedes" userId="250bcf85-5bb9-4bcf-88f0-ad8b8b610afa" providerId="ADAL" clId="{5DF5FD01-BD89-4E97-A57B-184BB61F49E0}"/>
    <pc:docChg chg="undo custSel modSld">
      <pc:chgData name="Ana Guedes" userId="250bcf85-5bb9-4bcf-88f0-ad8b8b610afa" providerId="ADAL" clId="{5DF5FD01-BD89-4E97-A57B-184BB61F49E0}" dt="2019-04-01T12:37:15.026" v="332" actId="20577"/>
      <pc:docMkLst>
        <pc:docMk/>
      </pc:docMkLst>
      <pc:sldChg chg="modNotesTx">
        <pc:chgData name="Ana Guedes" userId="250bcf85-5bb9-4bcf-88f0-ad8b8b610afa" providerId="ADAL" clId="{5DF5FD01-BD89-4E97-A57B-184BB61F49E0}" dt="2019-04-01T12:26:27.763" v="16" actId="20577"/>
        <pc:sldMkLst>
          <pc:docMk/>
          <pc:sldMk cId="848760092" sldId="375"/>
        </pc:sldMkLst>
      </pc:sldChg>
      <pc:sldChg chg="modSp modNotesTx">
        <pc:chgData name="Ana Guedes" userId="250bcf85-5bb9-4bcf-88f0-ad8b8b610afa" providerId="ADAL" clId="{5DF5FD01-BD89-4E97-A57B-184BB61F49E0}" dt="2019-04-01T12:30:41.805" v="24" actId="20577"/>
        <pc:sldMkLst>
          <pc:docMk/>
          <pc:sldMk cId="2367789048" sldId="377"/>
        </pc:sldMkLst>
        <pc:picChg chg="mod">
          <ac:chgData name="Ana Guedes" userId="250bcf85-5bb9-4bcf-88f0-ad8b8b610afa" providerId="ADAL" clId="{5DF5FD01-BD89-4E97-A57B-184BB61F49E0}" dt="2019-04-01T12:30:37.778" v="21" actId="14826"/>
          <ac:picMkLst>
            <pc:docMk/>
            <pc:sldMk cId="2367789048" sldId="377"/>
            <ac:picMk id="2" creationId="{00000000-0000-0000-0000-000000000000}"/>
          </ac:picMkLst>
        </pc:picChg>
      </pc:sldChg>
      <pc:sldChg chg="modSp modNotesTx">
        <pc:chgData name="Ana Guedes" userId="250bcf85-5bb9-4bcf-88f0-ad8b8b610afa" providerId="ADAL" clId="{5DF5FD01-BD89-4E97-A57B-184BB61F49E0}" dt="2019-04-01T12:31:48.487" v="28" actId="20577"/>
        <pc:sldMkLst>
          <pc:docMk/>
          <pc:sldMk cId="2592308453" sldId="379"/>
        </pc:sldMkLst>
        <pc:picChg chg="mod">
          <ac:chgData name="Ana Guedes" userId="250bcf85-5bb9-4bcf-88f0-ad8b8b610afa" providerId="ADAL" clId="{5DF5FD01-BD89-4E97-A57B-184BB61F49E0}" dt="2019-04-01T12:31:46.381" v="25" actId="14826"/>
          <ac:picMkLst>
            <pc:docMk/>
            <pc:sldMk cId="2592308453" sldId="379"/>
            <ac:picMk id="4" creationId="{00000000-0000-0000-0000-000000000000}"/>
          </ac:picMkLst>
        </pc:picChg>
      </pc:sldChg>
      <pc:sldChg chg="modSp modNotesTx">
        <pc:chgData name="Ana Guedes" userId="250bcf85-5bb9-4bcf-88f0-ad8b8b610afa" providerId="ADAL" clId="{5DF5FD01-BD89-4E97-A57B-184BB61F49E0}" dt="2019-04-01T12:37:15.026" v="332" actId="20577"/>
        <pc:sldMkLst>
          <pc:docMk/>
          <pc:sldMk cId="2218578602" sldId="380"/>
        </pc:sldMkLst>
        <pc:graphicFrameChg chg="modGraphic">
          <ac:chgData name="Ana Guedes" userId="250bcf85-5bb9-4bcf-88f0-ad8b8b610afa" providerId="ADAL" clId="{5DF5FD01-BD89-4E97-A57B-184BB61F49E0}" dt="2019-04-01T12:32:14.309" v="32" actId="6549"/>
          <ac:graphicFrameMkLst>
            <pc:docMk/>
            <pc:sldMk cId="2218578602" sldId="380"/>
            <ac:graphicFrameMk id="4" creationId="{00000000-0000-0000-0000-000000000000}"/>
          </ac:graphicFrameMkLst>
        </pc:graphicFrameChg>
        <pc:picChg chg="mod">
          <ac:chgData name="Ana Guedes" userId="250bcf85-5bb9-4bcf-88f0-ad8b8b610afa" providerId="ADAL" clId="{5DF5FD01-BD89-4E97-A57B-184BB61F49E0}" dt="2019-04-01T12:34:24.210" v="210" actId="14826"/>
          <ac:picMkLst>
            <pc:docMk/>
            <pc:sldMk cId="2218578602" sldId="380"/>
            <ac:picMk id="9" creationId="{00000000-0000-0000-0000-000000000000}"/>
          </ac:picMkLst>
        </pc:picChg>
      </pc:sldChg>
      <pc:sldChg chg="modSp modNotesTx">
        <pc:chgData name="Ana Guedes" userId="250bcf85-5bb9-4bcf-88f0-ad8b8b610afa" providerId="ADAL" clId="{5DF5FD01-BD89-4E97-A57B-184BB61F49E0}" dt="2019-04-01T12:29:37.732" v="20" actId="20577"/>
        <pc:sldMkLst>
          <pc:docMk/>
          <pc:sldMk cId="3912560176" sldId="427"/>
        </pc:sldMkLst>
        <pc:picChg chg="mod">
          <ac:chgData name="Ana Guedes" userId="250bcf85-5bb9-4bcf-88f0-ad8b8b610afa" providerId="ADAL" clId="{5DF5FD01-BD89-4E97-A57B-184BB61F49E0}" dt="2019-04-01T12:29:32.085" v="17" actId="14826"/>
          <ac:picMkLst>
            <pc:docMk/>
            <pc:sldMk cId="3912560176" sldId="427"/>
            <ac:picMk id="2" creationId="{00000000-0000-0000-0000-000000000000}"/>
          </ac:picMkLst>
        </pc:picChg>
      </pc:sldChg>
      <pc:sldChg chg="modSp">
        <pc:chgData name="Ana Guedes" userId="250bcf85-5bb9-4bcf-88f0-ad8b8b610afa" providerId="ADAL" clId="{5DF5FD01-BD89-4E97-A57B-184BB61F49E0}" dt="2019-04-01T12:36:57.213" v="301" actId="20577"/>
        <pc:sldMkLst>
          <pc:docMk/>
          <pc:sldMk cId="64855433" sldId="430"/>
        </pc:sldMkLst>
        <pc:graphicFrameChg chg="modGraphic">
          <ac:chgData name="Ana Guedes" userId="250bcf85-5bb9-4bcf-88f0-ad8b8b610afa" providerId="ADAL" clId="{5DF5FD01-BD89-4E97-A57B-184BB61F49E0}" dt="2019-04-01T12:36:57.213" v="301" actId="20577"/>
          <ac:graphicFrameMkLst>
            <pc:docMk/>
            <pc:sldMk cId="64855433" sldId="430"/>
            <ac:graphicFrameMk id="4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7021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34258" y="0"/>
            <a:ext cx="2933276" cy="497021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543EAD4D-CBC6-4CBB-88D6-041FB9DB2352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08981"/>
            <a:ext cx="2933276" cy="497019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34258" y="9408981"/>
            <a:ext cx="2933276" cy="497019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5E4EE859-0812-42E3-B875-CCBDCDBA5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83422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4258" y="0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/>
          <a:lstStyle>
            <a:lvl1pPr algn="r">
              <a:defRPr sz="1200"/>
            </a:lvl1pPr>
          </a:lstStyle>
          <a:p>
            <a:fld id="{08A6FE8D-4423-44E7-B3B5-D23A48CFD94C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8" tIns="45999" rIns="91998" bIns="45999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998" tIns="45999" rIns="91998" bIns="45999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9408981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4258" y="9408981"/>
            <a:ext cx="2933276" cy="495300"/>
          </a:xfrm>
          <a:prstGeom prst="rect">
            <a:avLst/>
          </a:prstGeom>
        </p:spPr>
        <p:txBody>
          <a:bodyPr vert="horz" lIns="91998" tIns="45999" rIns="91998" bIns="45999" rtlCol="0" anchor="b"/>
          <a:lstStyle>
            <a:lvl1pPr algn="r">
              <a:defRPr sz="1200"/>
            </a:lvl1pPr>
          </a:lstStyle>
          <a:p>
            <a:fld id="{667C878F-3C3E-420C-94C5-E79B77E8AC6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3836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C4080F-B61C-4740-84FF-77B461345A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28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71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7997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274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5423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09294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781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1525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7643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29366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401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5118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3716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u="non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C878F-3C3E-420C-94C5-E79B77E8AC6C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312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6530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220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744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73523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934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207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561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85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6337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88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553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0AB2A-926F-49A7-842D-CDB45BBE6E5F}" type="datetimeFigureOut">
              <a:rPr lang="pt-PT" smtClean="0"/>
              <a:t>01/04/2019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2C5C1-87E3-48DF-B8DD-753FD82E0FE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5980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7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1"/>
          <p:cNvSpPr txBox="1"/>
          <p:nvPr/>
        </p:nvSpPr>
        <p:spPr>
          <a:xfrm>
            <a:off x="6019840" y="6334827"/>
            <a:ext cx="19922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i="1" dirty="0">
                <a:solidFill>
                  <a:schemeClr val="bg1">
                    <a:lumMod val="95000"/>
                  </a:schemeClr>
                </a:solidFill>
              </a:rPr>
              <a:t>Livro aberto</a:t>
            </a:r>
            <a:r>
              <a:rPr lang="pt-PT" sz="1600" dirty="0">
                <a:solidFill>
                  <a:schemeClr val="bg1">
                    <a:lumMod val="95000"/>
                  </a:schemeClr>
                </a:solidFill>
              </a:rPr>
              <a:t>, 6.º ano</a:t>
            </a:r>
            <a:endParaRPr lang="pt-PT" sz="1600" i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03648" y="1916832"/>
            <a:ext cx="6480720" cy="2939266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pt-PT" sz="1100" dirty="0">
              <a:solidFill>
                <a:srgbClr val="008000"/>
              </a:solidFill>
            </a:endParaRPr>
          </a:p>
          <a:p>
            <a:pPr indent="261938" algn="ctr">
              <a:spcAft>
                <a:spcPts val="600"/>
              </a:spcAft>
            </a:pPr>
            <a:endParaRPr lang="pt-PT" sz="2800" b="1" dirty="0">
              <a:solidFill>
                <a:srgbClr val="880E37"/>
              </a:solidFill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600" b="1" dirty="0">
                <a:solidFill>
                  <a:srgbClr val="00A7E2"/>
                </a:solidFill>
              </a:rPr>
              <a:t>Orações coordenadas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PT" sz="3600" b="1" dirty="0">
                <a:solidFill>
                  <a:srgbClr val="00A7E2"/>
                </a:solidFill>
              </a:rPr>
              <a:t>copulativas e adversativas</a:t>
            </a:r>
          </a:p>
          <a:p>
            <a:pPr indent="261938" algn="ctr">
              <a:spcAft>
                <a:spcPts val="600"/>
              </a:spcAft>
            </a:pPr>
            <a:endParaRPr lang="pt-PT" sz="2400" b="1" dirty="0">
              <a:solidFill>
                <a:srgbClr val="880E37"/>
              </a:solidFill>
            </a:endParaRPr>
          </a:p>
          <a:p>
            <a:pPr indent="261938" algn="ctr">
              <a:spcAft>
                <a:spcPts val="600"/>
              </a:spcAft>
            </a:pPr>
            <a:endParaRPr lang="pt-PT" sz="2000" b="1" dirty="0">
              <a:solidFill>
                <a:srgbClr val="880E37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423" y="6390115"/>
            <a:ext cx="966074" cy="28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76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l"/>
            <a:r>
              <a:rPr lang="pt-PT" sz="2200" b="1" spc="200" dirty="0">
                <a:solidFill>
                  <a:schemeClr val="bg1"/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spc="200" dirty="0">
              <a:solidFill>
                <a:srgbClr val="FFFFFF"/>
              </a:solidFill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316981" y="1119366"/>
            <a:ext cx="8500053" cy="523855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274638">
              <a:lnSpc>
                <a:spcPct val="114000"/>
              </a:lnSpc>
            </a:pPr>
            <a:r>
              <a:rPr lang="pt-PT" sz="2100" dirty="0"/>
              <a:t>Observa:</a:t>
            </a:r>
          </a:p>
          <a:p>
            <a:pPr indent="274638">
              <a:lnSpc>
                <a:spcPct val="114000"/>
              </a:lnSpc>
            </a:pPr>
            <a:endParaRPr lang="pt-PT" sz="2400" dirty="0"/>
          </a:p>
          <a:p>
            <a:pPr indent="274638">
              <a:lnSpc>
                <a:spcPct val="114000"/>
              </a:lnSpc>
            </a:pPr>
            <a:endParaRPr lang="pt-PT" sz="2400" dirty="0"/>
          </a:p>
          <a:p>
            <a:pPr indent="274638">
              <a:lnSpc>
                <a:spcPct val="114000"/>
              </a:lnSpc>
            </a:pPr>
            <a:endParaRPr lang="pt-PT" sz="2400" dirty="0"/>
          </a:p>
          <a:p>
            <a:pPr indent="274638">
              <a:lnSpc>
                <a:spcPct val="114000"/>
              </a:lnSpc>
            </a:pPr>
            <a:endParaRPr lang="pt-PT" sz="2400" dirty="0"/>
          </a:p>
          <a:p>
            <a:pPr indent="274638">
              <a:lnSpc>
                <a:spcPct val="114000"/>
              </a:lnSpc>
            </a:pPr>
            <a:endParaRPr lang="pt-PT" sz="2400" dirty="0"/>
          </a:p>
          <a:p>
            <a:pPr indent="274638">
              <a:lnSpc>
                <a:spcPct val="114000"/>
              </a:lnSpc>
            </a:pPr>
            <a:endParaRPr lang="pt-PT" sz="1200" dirty="0"/>
          </a:p>
          <a:p>
            <a:pPr indent="268288"/>
            <a:r>
              <a:rPr lang="pt-PT" sz="2100" dirty="0"/>
              <a:t>As frases complexas </a:t>
            </a:r>
            <a:r>
              <a:rPr lang="pt-PT" sz="2100" b="1" dirty="0"/>
              <a:t>(1)</a:t>
            </a:r>
            <a:r>
              <a:rPr lang="pt-PT" sz="2100" dirty="0"/>
              <a:t> e </a:t>
            </a:r>
            <a:r>
              <a:rPr lang="pt-PT" sz="2100" b="1" dirty="0"/>
              <a:t>(2)</a:t>
            </a:r>
            <a:r>
              <a:rPr lang="pt-PT" sz="2100" dirty="0"/>
              <a:t> resultaram da junção de duas frases simples, com a ajuda de </a:t>
            </a:r>
            <a:r>
              <a:rPr lang="pt-PT" sz="2100" b="1" dirty="0">
                <a:solidFill>
                  <a:srgbClr val="00A7E2"/>
                </a:solidFill>
              </a:rPr>
              <a:t>conjunções coordenativas</a:t>
            </a:r>
            <a:r>
              <a:rPr lang="pt-PT" sz="2100" dirty="0"/>
              <a:t>. As orações destas frases são, pois, </a:t>
            </a:r>
            <a:r>
              <a:rPr lang="pt-PT" sz="2100" b="1" dirty="0">
                <a:solidFill>
                  <a:srgbClr val="00A7E2"/>
                </a:solidFill>
              </a:rPr>
              <a:t>orações coordenadas</a:t>
            </a:r>
            <a:r>
              <a:rPr lang="pt-PT" sz="2100" dirty="0"/>
              <a:t>:</a:t>
            </a:r>
          </a:p>
          <a:p>
            <a:pPr indent="268288">
              <a:spcBef>
                <a:spcPts val="600"/>
              </a:spcBef>
            </a:pPr>
            <a:r>
              <a:rPr lang="pt-PT" sz="2100" b="1" dirty="0"/>
              <a:t>(1) </a:t>
            </a:r>
            <a:r>
              <a:rPr lang="pt-PT" sz="2100" i="1" dirty="0"/>
              <a:t>A Rita é médica  </a:t>
            </a:r>
            <a:r>
              <a:rPr lang="pt-PT" sz="2100" dirty="0"/>
              <a:t>|  </a:t>
            </a:r>
            <a:r>
              <a:rPr lang="pt-PT" sz="2100" b="1" i="1" dirty="0"/>
              <a:t>e</a:t>
            </a:r>
            <a:r>
              <a:rPr lang="pt-PT" sz="2100" i="1" dirty="0"/>
              <a:t> o Rui ensina música.</a:t>
            </a:r>
            <a:endParaRPr lang="pt-PT" sz="2100" dirty="0"/>
          </a:p>
          <a:p>
            <a:pPr indent="536575"/>
            <a:r>
              <a:rPr lang="pt-PT" sz="2200" b="1" dirty="0"/>
              <a:t> </a:t>
            </a:r>
            <a:r>
              <a:rPr lang="pt-PT" b="1" dirty="0">
                <a:solidFill>
                  <a:srgbClr val="00A7E2"/>
                </a:solidFill>
              </a:rPr>
              <a:t>oração coordenada     oração coordenada copulativa</a:t>
            </a:r>
            <a:endParaRPr lang="pt-PT" dirty="0">
              <a:solidFill>
                <a:srgbClr val="00A7E2"/>
              </a:solidFill>
            </a:endParaRPr>
          </a:p>
          <a:p>
            <a:r>
              <a:rPr lang="pt-PT" sz="600" dirty="0"/>
              <a:t> </a:t>
            </a:r>
          </a:p>
          <a:p>
            <a:pPr indent="268288"/>
            <a:r>
              <a:rPr lang="pt-PT" sz="2100" b="1" dirty="0"/>
              <a:t>(2) </a:t>
            </a:r>
            <a:r>
              <a:rPr lang="pt-PT" sz="2100" i="1" dirty="0"/>
              <a:t>A Eva tem capacidades,  </a:t>
            </a:r>
            <a:r>
              <a:rPr lang="pt-PT" sz="2100" dirty="0"/>
              <a:t>|</a:t>
            </a:r>
            <a:r>
              <a:rPr lang="pt-PT" sz="2100" i="1" dirty="0"/>
              <a:t>  </a:t>
            </a:r>
            <a:r>
              <a:rPr lang="pt-PT" sz="2100" b="1" i="1" dirty="0"/>
              <a:t>mas</a:t>
            </a:r>
            <a:r>
              <a:rPr lang="pt-PT" sz="2100" i="1" dirty="0"/>
              <a:t> é preguiçosa.</a:t>
            </a:r>
            <a:endParaRPr lang="pt-PT" sz="2100" dirty="0"/>
          </a:p>
          <a:p>
            <a:pPr indent="536575"/>
            <a:r>
              <a:rPr lang="pt-PT" sz="2200" b="1" dirty="0"/>
              <a:t>       </a:t>
            </a:r>
            <a:r>
              <a:rPr lang="pt-PT" b="1" dirty="0">
                <a:solidFill>
                  <a:srgbClr val="00A7E2"/>
                </a:solidFill>
              </a:rPr>
              <a:t>oração coordenada               oração coordenada adversativa</a:t>
            </a:r>
            <a:endParaRPr lang="pt-PT" dirty="0">
              <a:solidFill>
                <a:srgbClr val="00A7E2"/>
              </a:solidFill>
            </a:endParaRPr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836712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449859" y="5964163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(Continua </a:t>
            </a:r>
            <a:r>
              <a:rPr lang="pt-PT" sz="1600" dirty="0">
                <a:sym typeface="Wingdings 3" panose="05040102010807070707" pitchFamily="18" charset="2"/>
              </a:rPr>
              <a:t>)</a:t>
            </a:r>
            <a:endParaRPr lang="pt-PT" sz="16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462795"/>
              </p:ext>
            </p:extLst>
          </p:nvPr>
        </p:nvGraphicFramePr>
        <p:xfrm>
          <a:off x="683568" y="1700808"/>
          <a:ext cx="7871265" cy="1962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32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38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pt-PT" sz="2000" dirty="0">
                          <a:effectLst/>
                        </a:rPr>
                        <a:t>Frases simples</a:t>
                      </a:r>
                      <a:endParaRPr lang="pt-P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effectLst/>
                        </a:rPr>
                        <a:t>Frases complexas</a:t>
                      </a:r>
                      <a:endParaRPr lang="pt-P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1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 A Rita é médica.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 O Rui ensina música.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>
                          <a:effectLst/>
                        </a:rPr>
                        <a:t>(1)</a:t>
                      </a:r>
                      <a:r>
                        <a:rPr lang="pt-PT" sz="2000" dirty="0">
                          <a:effectLst/>
                        </a:rPr>
                        <a:t> </a:t>
                      </a:r>
                      <a:r>
                        <a:rPr lang="pt-PT" sz="2000" i="1" dirty="0">
                          <a:effectLst/>
                        </a:rPr>
                        <a:t>A Rita é médica e o Rui ensina música.</a:t>
                      </a:r>
                      <a:endParaRPr lang="pt-PT" sz="20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13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 A Eva tem capacidades.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 Ela é preguiçosa.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b="1" dirty="0">
                          <a:effectLst/>
                        </a:rPr>
                        <a:t>(2)</a:t>
                      </a:r>
                      <a:r>
                        <a:rPr lang="pt-PT" sz="2000" dirty="0">
                          <a:effectLst/>
                        </a:rPr>
                        <a:t> </a:t>
                      </a:r>
                      <a:r>
                        <a:rPr lang="pt-PT" sz="2000" i="1" dirty="0">
                          <a:effectLst/>
                        </a:rPr>
                        <a:t>A Eva tem capacidades, mas é preguiçosa.</a:t>
                      </a:r>
                      <a:endParaRPr lang="pt-PT" sz="20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76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323528" y="1251591"/>
            <a:ext cx="8500053" cy="514602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38150">
              <a:spcAft>
                <a:spcPts val="600"/>
              </a:spcAft>
            </a:pPr>
            <a:endParaRPr lang="pt-PT" sz="400" dirty="0"/>
          </a:p>
          <a:p>
            <a:pPr indent="274638">
              <a:lnSpc>
                <a:spcPct val="114000"/>
              </a:lnSpc>
              <a:spcBef>
                <a:spcPts val="600"/>
              </a:spcBef>
            </a:pPr>
            <a:r>
              <a:rPr lang="pt-PT" sz="2100" dirty="0"/>
              <a:t>A segunda oração classifica-se de acordo com a conjunção que a inicia:</a:t>
            </a:r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>
              <a:lnSpc>
                <a:spcPct val="114000"/>
              </a:lnSpc>
            </a:pPr>
            <a:endParaRPr lang="pt-PT" sz="2100" dirty="0"/>
          </a:p>
          <a:p>
            <a:pPr marL="898525" indent="-630238">
              <a:lnSpc>
                <a:spcPct val="114000"/>
              </a:lnSpc>
              <a:spcBef>
                <a:spcPts val="1200"/>
              </a:spcBef>
            </a:pPr>
            <a:r>
              <a:rPr lang="pt-PT" b="1" dirty="0"/>
              <a:t>Nota:</a:t>
            </a:r>
            <a:r>
              <a:rPr lang="pt-PT" dirty="0"/>
              <a:t> No 3.º ciclo, aprenderás mais três tipos de orações coordenadas: as </a:t>
            </a:r>
            <a:r>
              <a:rPr lang="pt-PT" i="1" dirty="0"/>
              <a:t>disjuntivas</a:t>
            </a:r>
            <a:r>
              <a:rPr lang="pt-PT" dirty="0"/>
              <a:t>, as </a:t>
            </a:r>
            <a:r>
              <a:rPr lang="pt-PT" i="1" dirty="0"/>
              <a:t>conclusivas</a:t>
            </a:r>
            <a:r>
              <a:rPr lang="pt-PT" dirty="0"/>
              <a:t> e as </a:t>
            </a:r>
            <a:r>
              <a:rPr lang="pt-PT" i="1" dirty="0"/>
              <a:t>explicativas</a:t>
            </a:r>
            <a:r>
              <a:rPr lang="pt-PT" dirty="0"/>
              <a:t>.</a:t>
            </a:r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980728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88095"/>
              </p:ext>
            </p:extLst>
          </p:nvPr>
        </p:nvGraphicFramePr>
        <p:xfrm>
          <a:off x="683568" y="2026510"/>
          <a:ext cx="7848872" cy="34729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887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47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</a:rPr>
                        <a:t>Oração coordenada</a:t>
                      </a:r>
                      <a:endParaRPr lang="pt-PT" sz="2000" dirty="0">
                        <a:solidFill>
                          <a:srgbClr val="00A7E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878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</a:rPr>
                        <a:t>Copulativa </a:t>
                      </a: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  <a:sym typeface="Wingdings 3" panose="05040102010807070707" pitchFamily="18" charset="2"/>
                        </a:rPr>
                        <a:t></a:t>
                      </a: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Adiciona uma informação à oração anterior. É introduzida pelas </a:t>
                      </a:r>
                      <a:r>
                        <a:rPr lang="pt-PT" sz="2000" b="0" dirty="0">
                          <a:solidFill>
                            <a:srgbClr val="00A7E2"/>
                          </a:solidFill>
                          <a:effectLst/>
                        </a:rPr>
                        <a:t>conjunções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ou 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nem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268288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canta </a:t>
                      </a:r>
                      <a:r>
                        <a:rPr lang="pt-PT" sz="2000" b="1" i="1" u="sng" dirty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 ela pinta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268288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não apareceu </a:t>
                      </a:r>
                      <a:r>
                        <a:rPr lang="pt-PT" sz="2000" b="1" i="1" u="sng" dirty="0">
                          <a:solidFill>
                            <a:schemeClr val="tx1"/>
                          </a:solidFill>
                          <a:effectLst/>
                        </a:rPr>
                        <a:t>nem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 telefonou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5036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</a:rPr>
                        <a:t>Adversativa </a:t>
                      </a: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  <a:sym typeface="Wingdings 3" panose="05040102010807070707" pitchFamily="18" charset="2"/>
                        </a:rPr>
                        <a:t></a:t>
                      </a:r>
                      <a:r>
                        <a:rPr lang="pt-PT" sz="2000" dirty="0">
                          <a:solidFill>
                            <a:srgbClr val="00A7E2"/>
                          </a:solidFill>
                          <a:effectLst/>
                        </a:rPr>
                        <a:t> 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Transmite uma ideia de contraste, de oposição em relação ao que se afirma na oração anterior. É introduzida pela </a:t>
                      </a:r>
                      <a:r>
                        <a:rPr lang="pt-PT" sz="2000" b="0" dirty="0">
                          <a:solidFill>
                            <a:srgbClr val="00A7E2"/>
                          </a:solidFill>
                          <a:effectLst/>
                        </a:rPr>
                        <a:t>conjunção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mas</a:t>
                      </a:r>
                      <a:r>
                        <a:rPr lang="pt-PT" sz="2000" b="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268288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Estou cansado, </a:t>
                      </a:r>
                      <a:r>
                        <a:rPr lang="pt-PT" sz="2000" b="1" i="1" u="sng" dirty="0">
                          <a:solidFill>
                            <a:schemeClr val="tx1"/>
                          </a:solidFill>
                          <a:effectLst/>
                        </a:rPr>
                        <a:t>mas</a:t>
                      </a:r>
                      <a:r>
                        <a:rPr lang="pt-PT" sz="2000" b="1" i="1" dirty="0">
                          <a:solidFill>
                            <a:schemeClr val="tx1"/>
                          </a:solidFill>
                          <a:effectLst/>
                        </a:rPr>
                        <a:t> ajudo-te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0" indent="268288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pt-PT" sz="3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7380312" y="6021288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600" dirty="0"/>
              <a:t>(Continua </a:t>
            </a:r>
            <a:r>
              <a:rPr lang="pt-PT" sz="1600" dirty="0">
                <a:sym typeface="Wingdings 3" panose="05040102010807070707" pitchFamily="18" charset="2"/>
              </a:rPr>
              <a:t>)</a:t>
            </a:r>
            <a:endParaRPr lang="pt-PT" sz="1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4830884" y="3068960"/>
            <a:ext cx="3389567" cy="8694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pt-PT" sz="1600" b="1" dirty="0"/>
              <a:t>Nota: </a:t>
            </a:r>
            <a:r>
              <a:rPr lang="pt-PT" sz="1600" dirty="0"/>
              <a:t>A conjunção </a:t>
            </a:r>
            <a:r>
              <a:rPr lang="pt-PT" sz="1600" b="1" i="1" dirty="0"/>
              <a:t>nem</a:t>
            </a:r>
            <a:r>
              <a:rPr lang="pt-PT" sz="1600" dirty="0"/>
              <a:t> utiliza-se em frases negativas:</a:t>
            </a:r>
          </a:p>
          <a:p>
            <a:pPr indent="95250" algn="just">
              <a:spcBef>
                <a:spcPts val="300"/>
              </a:spcBef>
            </a:pPr>
            <a:r>
              <a:rPr lang="pt-PT" sz="1600" i="1" dirty="0"/>
              <a:t>Ele não veio </a:t>
            </a:r>
            <a:r>
              <a:rPr lang="pt-PT" sz="1600" b="1" i="1" dirty="0"/>
              <a:t>nem</a:t>
            </a:r>
            <a:r>
              <a:rPr lang="pt-PT" sz="1600" dirty="0"/>
              <a:t> (= e não) </a:t>
            </a:r>
            <a:r>
              <a:rPr lang="pt-PT" sz="1600" i="1" dirty="0"/>
              <a:t>telefonou</a:t>
            </a:r>
            <a:r>
              <a:rPr lang="pt-PT" sz="1600" dirty="0"/>
              <a:t>.</a:t>
            </a:r>
            <a:endParaRPr lang="pt-P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909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323528" y="1251591"/>
            <a:ext cx="8500053" cy="460613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indent="438150">
              <a:spcAft>
                <a:spcPts val="600"/>
              </a:spcAft>
            </a:pPr>
            <a:endParaRPr lang="pt-PT" sz="400" dirty="0"/>
          </a:p>
          <a:p>
            <a:endParaRPr lang="pt-PT" sz="1200" b="1" dirty="0"/>
          </a:p>
          <a:p>
            <a:pPr indent="365125">
              <a:lnSpc>
                <a:spcPct val="114000"/>
              </a:lnSpc>
            </a:pPr>
            <a:r>
              <a:rPr lang="pt-PT" sz="2100" dirty="0"/>
              <a:t>Experimenta, agora, trocar a posição das orações</a:t>
            </a:r>
          </a:p>
          <a:p>
            <a:pPr>
              <a:lnSpc>
                <a:spcPct val="114000"/>
              </a:lnSpc>
            </a:pPr>
            <a:r>
              <a:rPr lang="pt-PT" sz="2100" dirty="0"/>
              <a:t>das frases </a:t>
            </a:r>
            <a:r>
              <a:rPr lang="pt-PT" sz="2100" b="1" dirty="0"/>
              <a:t>(1)</a:t>
            </a:r>
            <a:r>
              <a:rPr lang="pt-PT" sz="2100" dirty="0"/>
              <a:t> e </a:t>
            </a:r>
            <a:r>
              <a:rPr lang="pt-PT" sz="2100" b="1" dirty="0"/>
              <a:t>(2)</a:t>
            </a:r>
            <a:r>
              <a:rPr lang="pt-PT" sz="2100" dirty="0"/>
              <a:t>:</a:t>
            </a:r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100" b="1" dirty="0"/>
              <a:t>(1)</a:t>
            </a:r>
            <a:r>
              <a:rPr lang="pt-PT" sz="2100" dirty="0"/>
              <a:t> </a:t>
            </a:r>
            <a:r>
              <a:rPr lang="pt-PT" sz="2100" i="1" dirty="0"/>
              <a:t>A Rita é médica e o Rui ensina música.</a:t>
            </a:r>
            <a:endParaRPr lang="pt-PT" sz="21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712788">
              <a:lnSpc>
                <a:spcPct val="114000"/>
              </a:lnSpc>
              <a:spcBef>
                <a:spcPts val="1200"/>
              </a:spcBef>
            </a:pPr>
            <a:r>
              <a:rPr lang="pt-PT" sz="2100" dirty="0"/>
              <a:t>*</a:t>
            </a:r>
            <a:r>
              <a:rPr lang="pt-PT" sz="2100" i="1" dirty="0"/>
              <a:t>E o Rui ensina música, a Rita é médica.</a:t>
            </a:r>
            <a:endParaRPr lang="pt-PT" sz="2100" dirty="0"/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100" b="1" dirty="0"/>
              <a:t>(2)</a:t>
            </a:r>
            <a:r>
              <a:rPr lang="pt-PT" sz="2100" dirty="0"/>
              <a:t> </a:t>
            </a:r>
            <a:r>
              <a:rPr lang="pt-PT" sz="2100" i="1" dirty="0"/>
              <a:t>A Eva tem capacidades, mas é preguiçosa.</a:t>
            </a:r>
            <a:endParaRPr lang="pt-PT" sz="2100" dirty="0"/>
          </a:p>
          <a:p>
            <a:pPr indent="712788">
              <a:lnSpc>
                <a:spcPct val="114000"/>
              </a:lnSpc>
              <a:spcBef>
                <a:spcPts val="1200"/>
              </a:spcBef>
            </a:pPr>
            <a:r>
              <a:rPr lang="pt-PT" sz="2100" dirty="0"/>
              <a:t>*</a:t>
            </a:r>
            <a:r>
              <a:rPr lang="pt-PT" sz="2100" i="1" dirty="0"/>
              <a:t>Mas é preguiçosa, a Eva tem capacidades.</a:t>
            </a:r>
            <a:endParaRPr lang="pt-PT" sz="2100" dirty="0"/>
          </a:p>
          <a:p>
            <a:pPr indent="365125">
              <a:lnSpc>
                <a:spcPct val="114000"/>
              </a:lnSpc>
              <a:spcBef>
                <a:spcPts val="1200"/>
              </a:spcBef>
            </a:pPr>
            <a:r>
              <a:rPr lang="pt-PT" sz="2100" dirty="0"/>
              <a:t>Numa frase complexa, a oração coordenada </a:t>
            </a:r>
          </a:p>
          <a:p>
            <a:pPr>
              <a:lnSpc>
                <a:spcPct val="114000"/>
              </a:lnSpc>
            </a:pPr>
            <a:r>
              <a:rPr lang="pt-PT" sz="2100" dirty="0"/>
              <a:t>introduzida pela conjunção é sempre a segunda,</a:t>
            </a:r>
          </a:p>
          <a:p>
            <a:pPr>
              <a:lnSpc>
                <a:spcPct val="114000"/>
              </a:lnSpc>
            </a:pPr>
            <a:r>
              <a:rPr lang="pt-PT" sz="2100" dirty="0"/>
              <a:t>não sendo possível alterar a sua posição.</a:t>
            </a:r>
          </a:p>
          <a:p>
            <a:pPr>
              <a:lnSpc>
                <a:spcPct val="114000"/>
              </a:lnSpc>
            </a:pPr>
            <a:endParaRPr lang="pt-PT" sz="600" dirty="0"/>
          </a:p>
        </p:txBody>
      </p:sp>
      <p:sp>
        <p:nvSpPr>
          <p:cNvPr id="10" name="Caixa de texto 4"/>
          <p:cNvSpPr txBox="1"/>
          <p:nvPr/>
        </p:nvSpPr>
        <p:spPr>
          <a:xfrm>
            <a:off x="6352606" y="980728"/>
            <a:ext cx="1901008" cy="486887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  <a:prstDash val="sysDot"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PT" sz="24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Para saber</a:t>
            </a:r>
            <a:endParaRPr lang="pt-PT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670216"/>
            <a:ext cx="2133336" cy="408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60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270271" y="1124744"/>
            <a:ext cx="8759419" cy="30800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1.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Classifica as </a:t>
            </a:r>
            <a:r>
              <a:rPr lang="pt-PT" sz="2400" b="1" dirty="0">
                <a:solidFill>
                  <a:srgbClr val="00A7E2"/>
                </a:solidFill>
              </a:rPr>
              <a:t>orações coordenadas</a:t>
            </a:r>
            <a:r>
              <a:rPr lang="pt-PT" sz="2400" dirty="0">
                <a:solidFill>
                  <a:srgbClr val="00A7E2"/>
                </a:solidFill>
              </a:rPr>
              <a:t> </a:t>
            </a:r>
            <a:r>
              <a:rPr lang="pt-PT" sz="2400" dirty="0"/>
              <a:t>sublinhadas nestas frases complexas: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O tiro de partida soou </a:t>
            </a:r>
            <a:r>
              <a:rPr lang="pt-PT" sz="2400" i="1" u="sng" dirty="0"/>
              <a:t>e os atletas iniciaram a corrida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A tempestade era forte, </a:t>
            </a:r>
            <a:r>
              <a:rPr lang="pt-PT" sz="2400" i="1" u="sng" dirty="0"/>
              <a:t>mas os pescadores foram para o mar</a:t>
            </a:r>
            <a:r>
              <a:rPr lang="pt-PT" sz="2400" i="1" dirty="0"/>
              <a:t>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O Bruno não trouxe o passe do</a:t>
            </a:r>
          </a:p>
          <a:p>
            <a:pPr indent="530225">
              <a:lnSpc>
                <a:spcPct val="114000"/>
              </a:lnSpc>
            </a:pPr>
            <a:r>
              <a:rPr lang="pt-PT" sz="2400" i="1" dirty="0"/>
              <a:t>autocarro </a:t>
            </a:r>
            <a:r>
              <a:rPr lang="pt-PT" sz="2400" i="1" u="sng" dirty="0"/>
              <a:t>nem tem dinheiro</a:t>
            </a:r>
            <a:r>
              <a:rPr lang="pt-PT" sz="2400" i="1" dirty="0"/>
              <a:t>.</a:t>
            </a:r>
            <a:endParaRPr lang="pt-PT" sz="2400" b="1" dirty="0">
              <a:sym typeface="Wingdings 3" panose="05040102010807070707" pitchFamily="18" charset="2"/>
            </a:endParaRP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30" y="3377354"/>
            <a:ext cx="3285274" cy="309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248375" y="1124744"/>
            <a:ext cx="8637265" cy="30800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2.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Em cada uma das frases seguintes, sublinha e classifica a </a:t>
            </a:r>
            <a:r>
              <a:rPr lang="pt-PT" sz="2400" b="1" dirty="0">
                <a:solidFill>
                  <a:srgbClr val="00A7E2"/>
                </a:solidFill>
              </a:rPr>
              <a:t>oração coordenada</a:t>
            </a:r>
            <a:r>
              <a:rPr lang="pt-PT" sz="2400" dirty="0"/>
              <a:t> que é iniciada por uma </a:t>
            </a:r>
            <a:r>
              <a:rPr lang="pt-PT" sz="2400" b="1" dirty="0">
                <a:solidFill>
                  <a:srgbClr val="00A7E2"/>
                </a:solidFill>
              </a:rPr>
              <a:t>conjunção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A Ana não colaborou com os colegas nem participou na festa.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Ele esqueceu-se dos óculos, mas conseguiu ler as legendas.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Eu e o Nuno lanchámos e, depois, </a:t>
            </a:r>
          </a:p>
          <a:p>
            <a:pPr indent="530225">
              <a:lnSpc>
                <a:spcPct val="114000"/>
              </a:lnSpc>
            </a:pPr>
            <a:r>
              <a:rPr lang="pt-PT" sz="2400" i="1" dirty="0"/>
              <a:t>fizemos os trabalhos de casa.</a:t>
            </a:r>
            <a:endParaRPr lang="pt-PT" sz="2400" dirty="0"/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823" y="3432405"/>
            <a:ext cx="3838817" cy="3004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30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77922" y="908720"/>
            <a:ext cx="8778171" cy="15092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3.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 </a:t>
            </a:r>
            <a:r>
              <a:rPr lang="pt-PT" sz="2400" dirty="0"/>
              <a:t>Forma frases complexas, unindo as </a:t>
            </a:r>
            <a:r>
              <a:rPr lang="pt-PT" sz="2400" b="1" dirty="0">
                <a:solidFill>
                  <a:srgbClr val="00A7E2"/>
                </a:solidFill>
              </a:rPr>
              <a:t>orações</a:t>
            </a:r>
            <a:r>
              <a:rPr lang="pt-PT" sz="2400" dirty="0"/>
              <a:t> das duas colunas. De seguida, classifica as </a:t>
            </a:r>
            <a:r>
              <a:rPr lang="pt-PT" sz="2400" b="1" dirty="0">
                <a:solidFill>
                  <a:srgbClr val="00A7E2"/>
                </a:solidFill>
              </a:rPr>
              <a:t>orações</a:t>
            </a:r>
            <a:r>
              <a:rPr lang="pt-PT" sz="2400" dirty="0"/>
              <a:t> iniciadas por uma </a:t>
            </a:r>
            <a:r>
              <a:rPr lang="pt-PT" sz="2400" b="1" dirty="0">
                <a:solidFill>
                  <a:srgbClr val="00A7E2"/>
                </a:solidFill>
              </a:rPr>
              <a:t>conjunção</a:t>
            </a:r>
            <a:r>
              <a:rPr lang="pt-PT" sz="2400" dirty="0"/>
              <a:t>.</a:t>
            </a:r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b="1" dirty="0">
              <a:solidFill>
                <a:schemeClr val="accent1"/>
              </a:solidFill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52716" y="4503760"/>
            <a:ext cx="5100366" cy="2358234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656166"/>
              </p:ext>
            </p:extLst>
          </p:nvPr>
        </p:nvGraphicFramePr>
        <p:xfrm>
          <a:off x="539552" y="2054011"/>
          <a:ext cx="8208912" cy="2264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a.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Por favor, vai ao supermercado…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… mas não tinha febre.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b.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sentia-se doente,…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nem fiz as malas.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c.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enfrentou muitos obstáculos,…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e traz-me um quilo de massa.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d.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Ainda não comprei o bilhete…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mas chegou ao fim da prova.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85786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26590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4.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Estabelece uma </a:t>
            </a:r>
            <a:r>
              <a:rPr lang="pt-PT" sz="2400" b="1" dirty="0">
                <a:solidFill>
                  <a:srgbClr val="00A7E2"/>
                </a:solidFill>
              </a:rPr>
              <a:t>relação de coordenação</a:t>
            </a:r>
            <a:r>
              <a:rPr lang="pt-PT" sz="2400" dirty="0"/>
              <a:t> entre cada par de frases simples. Faz as alterações necessárias.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dirty="0"/>
              <a:t> </a:t>
            </a:r>
            <a:r>
              <a:rPr lang="pt-PT" sz="2400" i="1" dirty="0"/>
              <a:t>Aquele exercício era muito complicado. O miúdo não desistiu.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O Tomás não leu o jornal. O Tomás não ouviu o noticiário.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A Mariana está no 6.º ano. O irmão está na universidade.</a:t>
            </a:r>
            <a:r>
              <a:rPr lang="pt-PT" sz="1600" dirty="0"/>
              <a:t> </a:t>
            </a: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2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Orações coordenadas copulativas e adversativas</a:t>
            </a:r>
            <a:endParaRPr lang="pt-PT" sz="22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9095" r="20618" b="10732"/>
          <a:stretch/>
        </p:blipFill>
        <p:spPr>
          <a:xfrm>
            <a:off x="755576" y="3927820"/>
            <a:ext cx="5472608" cy="2813547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</a:t>
              </a:r>
              <a:r>
                <a:rPr lang="pt-PT" sz="1600" i="1" dirty="0">
                  <a:solidFill>
                    <a:schemeClr val="bg1"/>
                  </a:solidFill>
                </a:rPr>
                <a:t> </a:t>
              </a:r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529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3200739" y="2852936"/>
            <a:ext cx="3027445" cy="985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pt-PT" sz="5400" b="1" dirty="0">
                <a:solidFill>
                  <a:srgbClr val="00A7E2"/>
                </a:solidFill>
                <a:sym typeface="Wingdings 3" panose="05040102010807070707" pitchFamily="18" charset="2"/>
              </a:rPr>
              <a:t>Soluções</a:t>
            </a:r>
            <a:endParaRPr lang="pt-PT" sz="5400" dirty="0">
              <a:solidFill>
                <a:srgbClr val="00A7E2"/>
              </a:solidFill>
              <a:sym typeface="Wingdings 2" panose="05020102010507070707" pitchFamily="18" charset="2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-9983" y="-38496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endParaRPr lang="pt-PT" sz="2400" i="1" spc="200" dirty="0">
              <a:solidFill>
                <a:schemeClr val="bg1">
                  <a:lumMod val="9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162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421093" y="1052736"/>
            <a:ext cx="8759419" cy="41529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1.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Classifica as </a:t>
            </a:r>
            <a:r>
              <a:rPr lang="pt-PT" sz="2400" b="1" dirty="0">
                <a:solidFill>
                  <a:srgbClr val="00A7E2"/>
                </a:solidFill>
              </a:rPr>
              <a:t>orações coordenadas</a:t>
            </a:r>
            <a:r>
              <a:rPr lang="pt-PT" sz="2400" dirty="0">
                <a:solidFill>
                  <a:srgbClr val="00A7E2"/>
                </a:solidFill>
              </a:rPr>
              <a:t> </a:t>
            </a:r>
            <a:r>
              <a:rPr lang="pt-PT" sz="2400" dirty="0"/>
              <a:t>sublinhadas nestas frases complexas: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O tiro de partida soou </a:t>
            </a:r>
            <a:r>
              <a:rPr lang="pt-PT" sz="2400" i="1" u="sng" dirty="0"/>
              <a:t>e os atletas iniciaram a corrida</a:t>
            </a:r>
            <a:r>
              <a:rPr lang="pt-PT" sz="2400" i="1" dirty="0"/>
              <a:t>.</a:t>
            </a:r>
          </a:p>
          <a:p>
            <a:pPr indent="3309938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 Oração coordenada copulativa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A tempestade era forte, </a:t>
            </a:r>
            <a:r>
              <a:rPr lang="pt-PT" sz="2400" i="1" u="sng" dirty="0"/>
              <a:t>mas os pescadores foram para o mar</a:t>
            </a:r>
            <a:r>
              <a:rPr lang="pt-PT" sz="2400" i="1" dirty="0"/>
              <a:t>.</a:t>
            </a:r>
          </a:p>
          <a:p>
            <a:pPr indent="3584575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    Oração coordenada adversativa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O Bruno não trouxe o passe do autocarro </a:t>
            </a:r>
            <a:r>
              <a:rPr lang="pt-PT" sz="2400" i="1" u="sng" dirty="0"/>
              <a:t>nem tem dinheiro</a:t>
            </a:r>
            <a:r>
              <a:rPr lang="pt-PT" sz="2400" i="1" dirty="0"/>
              <a:t>.</a:t>
            </a:r>
          </a:p>
          <a:p>
            <a:pPr indent="4572000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Oração coordenada copulativa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4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4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139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327188" y="1052736"/>
            <a:ext cx="8781316" cy="42298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2.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Em cada uma das frases seguintes, sublinha e classifica a </a:t>
            </a:r>
            <a:r>
              <a:rPr lang="pt-PT" sz="2400" b="1" dirty="0">
                <a:solidFill>
                  <a:srgbClr val="00A7E2"/>
                </a:solidFill>
              </a:rPr>
              <a:t>oração coordenada</a:t>
            </a:r>
            <a:r>
              <a:rPr lang="pt-PT" sz="2400" dirty="0"/>
              <a:t> que é iniciada por uma </a:t>
            </a:r>
            <a:r>
              <a:rPr lang="pt-PT" sz="2400" b="1" dirty="0">
                <a:solidFill>
                  <a:srgbClr val="00A7E2"/>
                </a:solidFill>
              </a:rPr>
              <a:t>conjunção</a:t>
            </a:r>
            <a:r>
              <a:rPr lang="pt-PT" sz="2400" dirty="0"/>
              <a:t>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b="1" dirty="0"/>
              <a:t> </a:t>
            </a:r>
            <a:r>
              <a:rPr lang="pt-PT" sz="2400" i="1" dirty="0"/>
              <a:t>A Ana não colaborou com os colegas </a:t>
            </a:r>
            <a:r>
              <a:rPr lang="pt-PT" sz="2400" b="1" i="1" u="sng" dirty="0"/>
              <a:t>nem</a:t>
            </a:r>
            <a:r>
              <a:rPr lang="pt-PT" sz="2400" i="1" u="sng" dirty="0"/>
              <a:t> participou na festa</a:t>
            </a:r>
            <a:r>
              <a:rPr lang="pt-PT" sz="2400" i="1" dirty="0"/>
              <a:t>. </a:t>
            </a:r>
          </a:p>
          <a:p>
            <a:pPr indent="4754563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Oração coordenada copulativa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Ele esqueceu-se dos óculos, </a:t>
            </a:r>
            <a:r>
              <a:rPr lang="pt-PT" sz="2400" b="1" i="1" u="sng" dirty="0"/>
              <a:t>mas</a:t>
            </a:r>
            <a:r>
              <a:rPr lang="pt-PT" sz="2400" i="1" u="sng" dirty="0"/>
              <a:t> conseguiu ler as legendas</a:t>
            </a:r>
            <a:r>
              <a:rPr lang="pt-PT" sz="2400" i="1" dirty="0"/>
              <a:t>.</a:t>
            </a:r>
          </a:p>
          <a:p>
            <a:pPr indent="4041775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Oração coordenada adversativa</a:t>
            </a:r>
            <a:endParaRPr lang="pt-PT" sz="2400" dirty="0"/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Eu e o Nuno lanchámos </a:t>
            </a:r>
            <a:r>
              <a:rPr lang="pt-PT" sz="2400" b="1" i="1" u="sng" dirty="0"/>
              <a:t>e</a:t>
            </a:r>
            <a:r>
              <a:rPr lang="pt-PT" sz="2400" i="1" u="sng" dirty="0"/>
              <a:t>, depois, fizemos os trabalhos de casa</a:t>
            </a:r>
            <a:r>
              <a:rPr lang="pt-PT" sz="2400" i="1" dirty="0"/>
              <a:t>.</a:t>
            </a:r>
          </a:p>
          <a:p>
            <a:pPr indent="4133850">
              <a:lnSpc>
                <a:spcPct val="114000"/>
              </a:lnSpc>
              <a:spcBef>
                <a:spcPts val="600"/>
              </a:spcBef>
            </a:pPr>
            <a:r>
              <a:rPr lang="pt-PT" sz="2400" dirty="0">
                <a:solidFill>
                  <a:srgbClr val="C00000"/>
                </a:solidFill>
              </a:rPr>
              <a:t>Oração coordenada copulativa</a:t>
            </a:r>
          </a:p>
        </p:txBody>
      </p:sp>
      <p:sp>
        <p:nvSpPr>
          <p:cNvPr id="9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4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4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0495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258325" y="838797"/>
            <a:ext cx="8778171" cy="54705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3.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cs typeface="Segoe UI" panose="020B0502040204020203" pitchFamily="34" charset="0"/>
                <a:sym typeface="Wingdings 3" panose="05040102010807070707" pitchFamily="18" charset="2"/>
              </a:rPr>
              <a:t> </a:t>
            </a:r>
            <a:r>
              <a:rPr lang="pt-PT" sz="2400" dirty="0"/>
              <a:t>Forma frases complexas, unindo as </a:t>
            </a:r>
            <a:r>
              <a:rPr lang="pt-PT" sz="2400" b="1" dirty="0">
                <a:solidFill>
                  <a:srgbClr val="00A7E2"/>
                </a:solidFill>
              </a:rPr>
              <a:t>orações</a:t>
            </a:r>
            <a:r>
              <a:rPr lang="pt-PT" sz="2400" dirty="0"/>
              <a:t> das duas colunas. De seguida, classifica as </a:t>
            </a:r>
            <a:r>
              <a:rPr lang="pt-PT" sz="2400" b="1" dirty="0">
                <a:solidFill>
                  <a:srgbClr val="00A7E2"/>
                </a:solidFill>
              </a:rPr>
              <a:t>orações</a:t>
            </a:r>
            <a:r>
              <a:rPr lang="pt-PT" sz="2400" dirty="0"/>
              <a:t> iniciadas por uma </a:t>
            </a:r>
            <a:r>
              <a:rPr lang="pt-PT" sz="2400" b="1" dirty="0">
                <a:solidFill>
                  <a:srgbClr val="00A7E2"/>
                </a:solidFill>
              </a:rPr>
              <a:t>conjunção</a:t>
            </a:r>
            <a:r>
              <a:rPr lang="pt-PT" sz="2400" dirty="0"/>
              <a:t>.</a:t>
            </a:r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sz="2400" dirty="0"/>
          </a:p>
          <a:p>
            <a:pPr marL="365125" indent="-365125">
              <a:lnSpc>
                <a:spcPct val="114000"/>
              </a:lnSpc>
              <a:spcBef>
                <a:spcPts val="1200"/>
              </a:spcBef>
            </a:pPr>
            <a:endParaRPr lang="pt-PT" dirty="0"/>
          </a:p>
          <a:p>
            <a:pPr marL="365125" indent="4122738">
              <a:lnSpc>
                <a:spcPct val="114000"/>
              </a:lnSpc>
            </a:pPr>
            <a:r>
              <a:rPr lang="pt-PT" sz="2200" b="1" dirty="0">
                <a:solidFill>
                  <a:srgbClr val="00A7E2"/>
                </a:solidFill>
              </a:rPr>
              <a:t>a.</a:t>
            </a:r>
            <a:r>
              <a:rPr lang="pt-PT" sz="2200" dirty="0"/>
              <a:t> </a:t>
            </a:r>
            <a:r>
              <a:rPr lang="pt-PT" sz="2200" dirty="0">
                <a:solidFill>
                  <a:srgbClr val="C00000"/>
                </a:solidFill>
              </a:rPr>
              <a:t>Oração coordenada copulativa.</a:t>
            </a:r>
          </a:p>
          <a:p>
            <a:pPr marL="365125" indent="4122738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rgbClr val="00A7E2"/>
                </a:solidFill>
              </a:rPr>
              <a:t>b.</a:t>
            </a:r>
            <a:r>
              <a:rPr lang="pt-PT" sz="2200" dirty="0"/>
              <a:t> </a:t>
            </a:r>
            <a:r>
              <a:rPr lang="pt-PT" sz="2200" dirty="0">
                <a:solidFill>
                  <a:srgbClr val="C00000"/>
                </a:solidFill>
              </a:rPr>
              <a:t>Oração coordenada adversativa.</a:t>
            </a:r>
          </a:p>
          <a:p>
            <a:pPr marL="365125" indent="4122738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rgbClr val="00A7E2"/>
                </a:solidFill>
              </a:rPr>
              <a:t>c.</a:t>
            </a:r>
            <a:r>
              <a:rPr lang="pt-PT" sz="2200" dirty="0"/>
              <a:t> </a:t>
            </a:r>
            <a:r>
              <a:rPr lang="pt-PT" sz="2200" dirty="0">
                <a:solidFill>
                  <a:srgbClr val="C00000"/>
                </a:solidFill>
              </a:rPr>
              <a:t>Oração coordenada adversativa.</a:t>
            </a:r>
          </a:p>
          <a:p>
            <a:pPr marL="365125" indent="4122738">
              <a:lnSpc>
                <a:spcPct val="114000"/>
              </a:lnSpc>
              <a:spcBef>
                <a:spcPts val="600"/>
              </a:spcBef>
            </a:pPr>
            <a:r>
              <a:rPr lang="pt-PT" sz="2200" b="1" dirty="0">
                <a:solidFill>
                  <a:srgbClr val="00A7E2"/>
                </a:solidFill>
              </a:rPr>
              <a:t>d.</a:t>
            </a:r>
            <a:r>
              <a:rPr lang="pt-PT" sz="2200" dirty="0"/>
              <a:t> </a:t>
            </a:r>
            <a:r>
              <a:rPr lang="pt-PT" sz="2200" dirty="0">
                <a:solidFill>
                  <a:srgbClr val="C00000"/>
                </a:solidFill>
              </a:rPr>
              <a:t>Oração coordenada copulativa.</a:t>
            </a:r>
            <a:endParaRPr lang="pt-PT" sz="2200" dirty="0"/>
          </a:p>
        </p:txBody>
      </p:sp>
      <p:grpSp>
        <p:nvGrpSpPr>
          <p:cNvPr id="3" name="Group 2"/>
          <p:cNvGrpSpPr/>
          <p:nvPr/>
        </p:nvGrpSpPr>
        <p:grpSpPr>
          <a:xfrm>
            <a:off x="6228184" y="6453336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4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4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69494"/>
              </p:ext>
            </p:extLst>
          </p:nvPr>
        </p:nvGraphicFramePr>
        <p:xfrm>
          <a:off x="539552" y="1982003"/>
          <a:ext cx="8208912" cy="22646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a.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Por favor, vai ao supermercado…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… mas não tinha febre.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b.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sentia-se doente,…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nem fiz as malas.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c.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Ele enfrentou muitos obstáculos,…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e traz-me um quilo de massa.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61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0" dirty="0">
                          <a:solidFill>
                            <a:srgbClr val="00A7E2"/>
                          </a:solidFill>
                          <a:effectLst/>
                        </a:rPr>
                        <a:t>d.</a:t>
                      </a: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pt-PT" sz="2000" b="0" i="1" dirty="0">
                          <a:solidFill>
                            <a:schemeClr val="tx1"/>
                          </a:solidFill>
                          <a:effectLst/>
                        </a:rPr>
                        <a:t>Ainda não comprei o bilhete…</a:t>
                      </a:r>
                      <a:endParaRPr lang="pt-PT" sz="20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200" i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22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t-PT" sz="2000" i="1" dirty="0">
                          <a:solidFill>
                            <a:schemeClr val="tx1"/>
                          </a:solidFill>
                          <a:effectLst/>
                        </a:rPr>
                        <a:t>… mas chegou ao fim da prova.</a:t>
                      </a:r>
                      <a:endParaRPr lang="pt-PT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cxnSp>
        <p:nvCxnSpPr>
          <p:cNvPr id="5" name="Conexão reta 4"/>
          <p:cNvCxnSpPr/>
          <p:nvPr/>
        </p:nvCxnSpPr>
        <p:spPr>
          <a:xfrm>
            <a:off x="4427984" y="2348880"/>
            <a:ext cx="648072" cy="100811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ta 8"/>
          <p:cNvCxnSpPr/>
          <p:nvPr/>
        </p:nvCxnSpPr>
        <p:spPr>
          <a:xfrm flipV="1">
            <a:off x="4499992" y="2348880"/>
            <a:ext cx="576064" cy="50405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11"/>
          <p:cNvCxnSpPr/>
          <p:nvPr/>
        </p:nvCxnSpPr>
        <p:spPr>
          <a:xfrm>
            <a:off x="4427984" y="3501008"/>
            <a:ext cx="648072" cy="43204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xão reta 13"/>
          <p:cNvCxnSpPr/>
          <p:nvPr/>
        </p:nvCxnSpPr>
        <p:spPr>
          <a:xfrm flipV="1">
            <a:off x="4427984" y="2852936"/>
            <a:ext cx="648072" cy="115212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5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381034" y="980728"/>
            <a:ext cx="8511445" cy="4804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74638" indent="-274638">
              <a:lnSpc>
                <a:spcPct val="114000"/>
              </a:lnSpc>
            </a:pPr>
            <a:r>
              <a:rPr lang="pt-PT" sz="2400" b="1" dirty="0">
                <a:solidFill>
                  <a:srgbClr val="00A7E2"/>
                </a:solidFill>
                <a:sym typeface="Wingdings 3" panose="05040102010807070707" pitchFamily="18" charset="2"/>
              </a:rPr>
              <a:t>4.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sym typeface="Wingdings 3" panose="05040102010807070707" pitchFamily="18" charset="2"/>
              </a:rPr>
              <a:t> </a:t>
            </a:r>
            <a:r>
              <a:rPr lang="pt-PT" sz="2400" dirty="0"/>
              <a:t>Estabelece uma </a:t>
            </a:r>
            <a:r>
              <a:rPr lang="pt-PT" sz="2400" b="1" dirty="0">
                <a:solidFill>
                  <a:srgbClr val="00A7E2"/>
                </a:solidFill>
              </a:rPr>
              <a:t>relação de coordenação</a:t>
            </a:r>
            <a:r>
              <a:rPr lang="pt-PT" sz="2400" dirty="0"/>
              <a:t> entre cada par de frases simples. Faz as alterações necessárias.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a.</a:t>
            </a:r>
            <a:r>
              <a:rPr lang="pt-PT" sz="2400" dirty="0"/>
              <a:t> </a:t>
            </a:r>
            <a:r>
              <a:rPr lang="pt-PT" sz="2400" i="1" dirty="0"/>
              <a:t>Aquele exercício era muito complicado. O miúdo não desistiu.</a:t>
            </a:r>
          </a:p>
          <a:p>
            <a:pPr marL="622300">
              <a:lnSpc>
                <a:spcPct val="114000"/>
              </a:lnSpc>
              <a:spcBef>
                <a:spcPts val="1200"/>
              </a:spcBef>
            </a:pPr>
            <a:r>
              <a:rPr lang="pt-PT" sz="2400" dirty="0">
                <a:solidFill>
                  <a:srgbClr val="C00000"/>
                </a:solidFill>
              </a:rPr>
              <a:t>Aquele exercício era muito complicado, </a:t>
            </a:r>
            <a:r>
              <a:rPr lang="pt-PT" sz="2400" b="1" dirty="0">
                <a:solidFill>
                  <a:srgbClr val="C00000"/>
                </a:solidFill>
              </a:rPr>
              <a:t>mas</a:t>
            </a:r>
            <a:r>
              <a:rPr lang="pt-PT" sz="2400" dirty="0">
                <a:solidFill>
                  <a:srgbClr val="C00000"/>
                </a:solidFill>
              </a:rPr>
              <a:t> o miúdo não desistiu.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b.</a:t>
            </a:r>
            <a:r>
              <a:rPr lang="pt-PT" sz="2400" dirty="0"/>
              <a:t> </a:t>
            </a:r>
            <a:r>
              <a:rPr lang="pt-PT" sz="2400" i="1" dirty="0"/>
              <a:t>O Tomás não leu o jornal. O Tomás não ouviu o noticiário.</a:t>
            </a:r>
          </a:p>
          <a:p>
            <a:pPr indent="622300">
              <a:lnSpc>
                <a:spcPct val="114000"/>
              </a:lnSpc>
              <a:spcBef>
                <a:spcPts val="1200"/>
              </a:spcBef>
            </a:pPr>
            <a:r>
              <a:rPr lang="pt-PT" sz="2400" dirty="0">
                <a:solidFill>
                  <a:srgbClr val="C00000"/>
                </a:solidFill>
              </a:rPr>
              <a:t>O Tomás não leu o jornal </a:t>
            </a:r>
            <a:r>
              <a:rPr lang="pt-PT" sz="2400" b="1" dirty="0">
                <a:solidFill>
                  <a:srgbClr val="C00000"/>
                </a:solidFill>
              </a:rPr>
              <a:t>nem</a:t>
            </a:r>
            <a:r>
              <a:rPr lang="pt-PT" sz="2400" dirty="0">
                <a:solidFill>
                  <a:srgbClr val="C00000"/>
                </a:solidFill>
              </a:rPr>
              <a:t> ouviu o noticiário.</a:t>
            </a:r>
          </a:p>
          <a:p>
            <a:pPr indent="274638">
              <a:lnSpc>
                <a:spcPct val="114000"/>
              </a:lnSpc>
              <a:spcBef>
                <a:spcPts val="1200"/>
              </a:spcBef>
            </a:pPr>
            <a:r>
              <a:rPr lang="pt-PT" sz="2400" b="1" dirty="0">
                <a:solidFill>
                  <a:srgbClr val="00A7E2"/>
                </a:solidFill>
              </a:rPr>
              <a:t>c.</a:t>
            </a:r>
            <a:r>
              <a:rPr lang="pt-PT" sz="2400" dirty="0"/>
              <a:t> </a:t>
            </a:r>
            <a:r>
              <a:rPr lang="pt-PT" sz="2400" i="1" dirty="0"/>
              <a:t>A Mariana está no 6.º ano. O irmão está na universidade.</a:t>
            </a:r>
          </a:p>
          <a:p>
            <a:pPr indent="530225">
              <a:lnSpc>
                <a:spcPct val="114000"/>
              </a:lnSpc>
              <a:spcBef>
                <a:spcPts val="1200"/>
              </a:spcBef>
            </a:pPr>
            <a:r>
              <a:rPr lang="pt-PT" sz="2400" dirty="0">
                <a:solidFill>
                  <a:srgbClr val="C00000"/>
                </a:solidFill>
              </a:rPr>
              <a:t>  A Mariana está no 6.º ano </a:t>
            </a:r>
            <a:r>
              <a:rPr lang="pt-PT" sz="2400" b="1" dirty="0">
                <a:solidFill>
                  <a:srgbClr val="C00000"/>
                </a:solidFill>
              </a:rPr>
              <a:t>e</a:t>
            </a:r>
            <a:r>
              <a:rPr lang="pt-PT" sz="2400" dirty="0">
                <a:solidFill>
                  <a:srgbClr val="C00000"/>
                </a:solidFill>
              </a:rPr>
              <a:t> o irmão está na universidade.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10" name="Título 1"/>
          <p:cNvSpPr txBox="1">
            <a:spLocks/>
          </p:cNvSpPr>
          <p:nvPr/>
        </p:nvSpPr>
        <p:spPr>
          <a:xfrm>
            <a:off x="-9983" y="-1920"/>
            <a:ext cx="9153983" cy="694616"/>
          </a:xfrm>
          <a:prstGeom prst="rect">
            <a:avLst/>
          </a:prstGeom>
          <a:solidFill>
            <a:srgbClr val="00A7E2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5738" indent="85725" algn="r"/>
            <a:r>
              <a:rPr lang="pt-PT" sz="2400" b="1" i="1" spc="200" dirty="0">
                <a:solidFill>
                  <a:schemeClr val="bg1">
                    <a:lumMod val="85000"/>
                  </a:schemeClr>
                </a:solidFill>
                <a:cs typeface="Arial" panose="020B0604020202020204" pitchFamily="34" charset="0"/>
              </a:rPr>
              <a:t>Soluções</a:t>
            </a:r>
            <a:endParaRPr lang="pt-PT" sz="2400" i="1" spc="200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40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228184" y="6468024"/>
            <a:ext cx="2801507" cy="345352"/>
            <a:chOff x="6228184" y="6468024"/>
            <a:chExt cx="2801507" cy="345352"/>
          </a:xfrm>
        </p:grpSpPr>
        <p:sp>
          <p:nvSpPr>
            <p:cNvPr id="18" name="CaixaDeTexto 1"/>
            <p:cNvSpPr txBox="1"/>
            <p:nvPr/>
          </p:nvSpPr>
          <p:spPr>
            <a:xfrm>
              <a:off x="6228184" y="6474822"/>
              <a:ext cx="199226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Livro aberto</a:t>
              </a:r>
              <a:r>
                <a:rPr lang="pt-PT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6.º ano</a:t>
              </a:r>
              <a:endParaRPr lang="pt-PT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pic>
          <p:nvPicPr>
            <p:cNvPr id="7" name="Imagem 1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417" t="7535" r="3436" b="24520"/>
            <a:stretch/>
          </p:blipFill>
          <p:spPr>
            <a:xfrm>
              <a:off x="8079976" y="6468024"/>
              <a:ext cx="949715" cy="345352"/>
            </a:xfrm>
            <a:prstGeom prst="rect">
              <a:avLst/>
            </a:prstGeom>
          </p:spPr>
        </p:pic>
      </p:grpSp>
      <p:sp>
        <p:nvSpPr>
          <p:cNvPr id="8" name="CaixaDeTexto 7"/>
          <p:cNvSpPr txBox="1"/>
          <p:nvPr/>
        </p:nvSpPr>
        <p:spPr>
          <a:xfrm>
            <a:off x="1907704" y="2708920"/>
            <a:ext cx="5475717" cy="9856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Aft>
                <a:spcPts val="600"/>
              </a:spcAft>
            </a:pPr>
            <a:r>
              <a:rPr lang="pt-PT" sz="5400" b="1" dirty="0">
                <a:solidFill>
                  <a:srgbClr val="00A7E2"/>
                </a:solidFill>
                <a:sym typeface="Wingdings 3" panose="05040102010807070707" pitchFamily="18" charset="2"/>
              </a:rPr>
              <a:t>Bom trabalho!</a:t>
            </a:r>
            <a:endParaRPr lang="pt-PT" sz="5400" dirty="0">
              <a:solidFill>
                <a:srgbClr val="00A7E2"/>
              </a:solidFill>
              <a:sym typeface="Wingdings 2" panose="050201020105070707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24109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21609</TotalTime>
  <Words>1060</Words>
  <Application>Microsoft Office PowerPoint</Application>
  <PresentationFormat>Apresentação no Ecrã (4:3)</PresentationFormat>
  <Paragraphs>173</Paragraphs>
  <Slides>14</Slides>
  <Notes>14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14</vt:i4>
      </vt:variant>
    </vt:vector>
  </HeadingPairs>
  <TitlesOfParts>
    <vt:vector size="21" baseType="lpstr">
      <vt:lpstr>Arial</vt:lpstr>
      <vt:lpstr>Calibri</vt:lpstr>
      <vt:lpstr>Segoe UI</vt:lpstr>
      <vt:lpstr>Times New Roman</vt:lpstr>
      <vt:lpstr>Wingdings 2</vt:lpstr>
      <vt:lpstr>Wingdings 3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Guedes</dc:creator>
  <cp:lastModifiedBy>Fernanda</cp:lastModifiedBy>
  <cp:revision>79</cp:revision>
  <cp:lastPrinted>2017-03-16T11:40:05Z</cp:lastPrinted>
  <dcterms:created xsi:type="dcterms:W3CDTF">2014-04-16T08:49:45Z</dcterms:created>
  <dcterms:modified xsi:type="dcterms:W3CDTF">2019-04-01T16:53:02Z</dcterms:modified>
</cp:coreProperties>
</file>