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26" r:id="rId2"/>
    <p:sldId id="375" r:id="rId3"/>
    <p:sldId id="376" r:id="rId4"/>
    <p:sldId id="427" r:id="rId5"/>
    <p:sldId id="377" r:id="rId6"/>
    <p:sldId id="379" r:id="rId7"/>
    <p:sldId id="380" r:id="rId8"/>
    <p:sldId id="381" r:id="rId9"/>
    <p:sldId id="432" r:id="rId10"/>
    <p:sldId id="433" r:id="rId11"/>
    <p:sldId id="434" r:id="rId12"/>
    <p:sldId id="435" r:id="rId13"/>
    <p:sldId id="391" r:id="rId14"/>
    <p:sldId id="436" r:id="rId15"/>
    <p:sldId id="437" r:id="rId16"/>
    <p:sldId id="438" r:id="rId17"/>
    <p:sldId id="439" r:id="rId18"/>
    <p:sldId id="440" r:id="rId19"/>
    <p:sldId id="441" r:id="rId20"/>
    <p:sldId id="442" r:id="rId21"/>
    <p:sldId id="443" r:id="rId22"/>
    <p:sldId id="420" r:id="rId23"/>
  </p:sldIdLst>
  <p:sldSz cx="9144000" cy="6858000" type="screen4x3"/>
  <p:notesSz cx="6769100" cy="9906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A7E2"/>
    <a:srgbClr val="CC0000"/>
    <a:srgbClr val="FF3300"/>
    <a:srgbClr val="339966"/>
    <a:srgbClr val="00A44A"/>
    <a:srgbClr val="FF0066"/>
    <a:srgbClr val="003399"/>
    <a:srgbClr val="0033CC"/>
    <a:srgbClr val="003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35C628-6035-47F5-A5A9-0CB75A387169}" v="12" dt="2019-04-01T13:01:35.0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42" autoAdjust="0"/>
    <p:restoredTop sz="78685" autoAdjust="0"/>
  </p:normalViewPr>
  <p:slideViewPr>
    <p:cSldViewPr>
      <p:cViewPr varScale="1">
        <p:scale>
          <a:sx n="54" d="100"/>
          <a:sy n="54" d="100"/>
        </p:scale>
        <p:origin x="1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Guedes" userId="250bcf85-5bb9-4bcf-88f0-ad8b8b610afa" providerId="ADAL" clId="{19DC78CE-5FA3-448A-8422-F602D7B18C21}"/>
  </pc:docChgLst>
  <pc:docChgLst>
    <pc:chgData name="Ana Guedes" userId="250bcf85-5bb9-4bcf-88f0-ad8b8b610afa" providerId="ADAL" clId="{EE35C628-6035-47F5-A5A9-0CB75A387169}"/>
    <pc:docChg chg="undo custSel modSld">
      <pc:chgData name="Ana Guedes" userId="250bcf85-5bb9-4bcf-88f0-ad8b8b610afa" providerId="ADAL" clId="{EE35C628-6035-47F5-A5A9-0CB75A387169}" dt="2019-04-01T13:03:19.516" v="483" actId="20577"/>
      <pc:docMkLst>
        <pc:docMk/>
      </pc:docMkLst>
      <pc:sldChg chg="modNotesTx">
        <pc:chgData name="Ana Guedes" userId="250bcf85-5bb9-4bcf-88f0-ad8b8b610afa" providerId="ADAL" clId="{EE35C628-6035-47F5-A5A9-0CB75A387169}" dt="2019-04-01T12:44:31.230" v="140" actId="6549"/>
        <pc:sldMkLst>
          <pc:docMk/>
          <pc:sldMk cId="978909337" sldId="376"/>
        </pc:sldMkLst>
      </pc:sldChg>
      <pc:sldChg chg="modNotesTx">
        <pc:chgData name="Ana Guedes" userId="250bcf85-5bb9-4bcf-88f0-ad8b8b610afa" providerId="ADAL" clId="{EE35C628-6035-47F5-A5A9-0CB75A387169}" dt="2019-04-01T12:54:41.547" v="371" actId="20577"/>
        <pc:sldMkLst>
          <pc:docMk/>
          <pc:sldMk cId="2367789048" sldId="377"/>
        </pc:sldMkLst>
      </pc:sldChg>
      <pc:sldChg chg="modSp modNotesTx">
        <pc:chgData name="Ana Guedes" userId="250bcf85-5bb9-4bcf-88f0-ad8b8b610afa" providerId="ADAL" clId="{EE35C628-6035-47F5-A5A9-0CB75A387169}" dt="2019-04-01T12:56:17.844" v="375" actId="20577"/>
        <pc:sldMkLst>
          <pc:docMk/>
          <pc:sldMk cId="2592308453" sldId="379"/>
        </pc:sldMkLst>
        <pc:picChg chg="mod">
          <ac:chgData name="Ana Guedes" userId="250bcf85-5bb9-4bcf-88f0-ad8b8b610afa" providerId="ADAL" clId="{EE35C628-6035-47F5-A5A9-0CB75A387169}" dt="2019-04-01T12:56:06.345" v="372" actId="14826"/>
          <ac:picMkLst>
            <pc:docMk/>
            <pc:sldMk cId="2592308453" sldId="379"/>
            <ac:picMk id="9" creationId="{00000000-0000-0000-0000-000000000000}"/>
          </ac:picMkLst>
        </pc:picChg>
      </pc:sldChg>
      <pc:sldChg chg="modSp modNotesTx">
        <pc:chgData name="Ana Guedes" userId="250bcf85-5bb9-4bcf-88f0-ad8b8b610afa" providerId="ADAL" clId="{EE35C628-6035-47F5-A5A9-0CB75A387169}" dt="2019-04-01T12:57:52.987" v="434" actId="20577"/>
        <pc:sldMkLst>
          <pc:docMk/>
          <pc:sldMk cId="2218578602" sldId="380"/>
        </pc:sldMkLst>
        <pc:spChg chg="mod">
          <ac:chgData name="Ana Guedes" userId="250bcf85-5bb9-4bcf-88f0-ad8b8b610afa" providerId="ADAL" clId="{EE35C628-6035-47F5-A5A9-0CB75A387169}" dt="2019-04-01T12:56:38.092" v="376" actId="20577"/>
          <ac:spMkLst>
            <pc:docMk/>
            <pc:sldMk cId="2218578602" sldId="380"/>
            <ac:spMk id="10" creationId="{00000000-0000-0000-0000-000000000000}"/>
          </ac:spMkLst>
        </pc:spChg>
        <pc:picChg chg="mod">
          <ac:chgData name="Ana Guedes" userId="250bcf85-5bb9-4bcf-88f0-ad8b8b610afa" providerId="ADAL" clId="{EE35C628-6035-47F5-A5A9-0CB75A387169}" dt="2019-04-01T12:57:50.286" v="431" actId="14826"/>
          <ac:picMkLst>
            <pc:docMk/>
            <pc:sldMk cId="2218578602" sldId="380"/>
            <ac:picMk id="2" creationId="{00000000-0000-0000-0000-000000000000}"/>
          </ac:picMkLst>
        </pc:picChg>
      </pc:sldChg>
      <pc:sldChg chg="modSp modNotesTx">
        <pc:chgData name="Ana Guedes" userId="250bcf85-5bb9-4bcf-88f0-ad8b8b610afa" providerId="ADAL" clId="{EE35C628-6035-47F5-A5A9-0CB75A387169}" dt="2019-04-01T12:59:06.795" v="438" actId="20577"/>
        <pc:sldMkLst>
          <pc:docMk/>
          <pc:sldMk cId="1045294351" sldId="381"/>
        </pc:sldMkLst>
        <pc:picChg chg="mod">
          <ac:chgData name="Ana Guedes" userId="250bcf85-5bb9-4bcf-88f0-ad8b8b610afa" providerId="ADAL" clId="{EE35C628-6035-47F5-A5A9-0CB75A387169}" dt="2019-04-01T12:59:04.441" v="435" actId="14826"/>
          <ac:picMkLst>
            <pc:docMk/>
            <pc:sldMk cId="1045294351" sldId="381"/>
            <ac:picMk id="4" creationId="{00000000-0000-0000-0000-000000000000}"/>
          </ac:picMkLst>
        </pc:picChg>
      </pc:sldChg>
      <pc:sldChg chg="modSp modNotesTx">
        <pc:chgData name="Ana Guedes" userId="250bcf85-5bb9-4bcf-88f0-ad8b8b610afa" providerId="ADAL" clId="{EE35C628-6035-47F5-A5A9-0CB75A387169}" dt="2019-04-01T12:46:56.493" v="224" actId="20577"/>
        <pc:sldMkLst>
          <pc:docMk/>
          <pc:sldMk cId="3912560176" sldId="427"/>
        </pc:sldMkLst>
        <pc:picChg chg="mod">
          <ac:chgData name="Ana Guedes" userId="250bcf85-5bb9-4bcf-88f0-ad8b8b610afa" providerId="ADAL" clId="{EE35C628-6035-47F5-A5A9-0CB75A387169}" dt="2019-04-01T12:46:23.196" v="187" actId="339"/>
          <ac:picMkLst>
            <pc:docMk/>
            <pc:sldMk cId="3912560176" sldId="427"/>
            <ac:picMk id="2" creationId="{00000000-0000-0000-0000-000000000000}"/>
          </ac:picMkLst>
        </pc:picChg>
      </pc:sldChg>
      <pc:sldChg chg="modSp modNotesTx">
        <pc:chgData name="Ana Guedes" userId="250bcf85-5bb9-4bcf-88f0-ad8b8b610afa" providerId="ADAL" clId="{EE35C628-6035-47F5-A5A9-0CB75A387169}" dt="2019-04-01T13:00:20.199" v="442" actId="20577"/>
        <pc:sldMkLst>
          <pc:docMk/>
          <pc:sldMk cId="2484884847" sldId="433"/>
        </pc:sldMkLst>
        <pc:picChg chg="mod">
          <ac:chgData name="Ana Guedes" userId="250bcf85-5bb9-4bcf-88f0-ad8b8b610afa" providerId="ADAL" clId="{EE35C628-6035-47F5-A5A9-0CB75A387169}" dt="2019-04-01T13:00:17.545" v="439" actId="14826"/>
          <ac:picMkLst>
            <pc:docMk/>
            <pc:sldMk cId="2484884847" sldId="433"/>
            <ac:picMk id="2" creationId="{00000000-0000-0000-0000-000000000000}"/>
          </ac:picMkLst>
        </pc:picChg>
      </pc:sldChg>
      <pc:sldChg chg="modSp modNotesTx">
        <pc:chgData name="Ana Guedes" userId="250bcf85-5bb9-4bcf-88f0-ad8b8b610afa" providerId="ADAL" clId="{EE35C628-6035-47F5-A5A9-0CB75A387169}" dt="2019-04-01T13:01:39.021" v="446" actId="20577"/>
        <pc:sldMkLst>
          <pc:docMk/>
          <pc:sldMk cId="1659511655" sldId="434"/>
        </pc:sldMkLst>
        <pc:picChg chg="mod">
          <ac:chgData name="Ana Guedes" userId="250bcf85-5bb9-4bcf-88f0-ad8b8b610afa" providerId="ADAL" clId="{EE35C628-6035-47F5-A5A9-0CB75A387169}" dt="2019-04-01T13:01:35.048" v="443" actId="14826"/>
          <ac:picMkLst>
            <pc:docMk/>
            <pc:sldMk cId="1659511655" sldId="434"/>
            <ac:picMk id="2" creationId="{00000000-0000-0000-0000-000000000000}"/>
          </ac:picMkLst>
        </pc:picChg>
      </pc:sldChg>
      <pc:sldChg chg="modNotesTx">
        <pc:chgData name="Ana Guedes" userId="250bcf85-5bb9-4bcf-88f0-ad8b8b610afa" providerId="ADAL" clId="{EE35C628-6035-47F5-A5A9-0CB75A387169}" dt="2019-04-01T13:02:36.137" v="482" actId="20577"/>
        <pc:sldMkLst>
          <pc:docMk/>
          <pc:sldMk cId="992963836" sldId="436"/>
        </pc:sldMkLst>
      </pc:sldChg>
      <pc:sldChg chg="modSp">
        <pc:chgData name="Ana Guedes" userId="250bcf85-5bb9-4bcf-88f0-ad8b8b610afa" providerId="ADAL" clId="{EE35C628-6035-47F5-A5A9-0CB75A387169}" dt="2019-04-01T13:03:19.516" v="483" actId="20577"/>
        <pc:sldMkLst>
          <pc:docMk/>
          <pc:sldMk cId="3314516857" sldId="438"/>
        </pc:sldMkLst>
        <pc:spChg chg="mod">
          <ac:chgData name="Ana Guedes" userId="250bcf85-5bb9-4bcf-88f0-ad8b8b610afa" providerId="ADAL" clId="{EE35C628-6035-47F5-A5A9-0CB75A387169}" dt="2019-04-01T13:03:19.516" v="483" actId="20577"/>
          <ac:spMkLst>
            <pc:docMk/>
            <pc:sldMk cId="3314516857" sldId="43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3276" cy="497021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34258" y="0"/>
            <a:ext cx="2933276" cy="497021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543EAD4D-CBC6-4CBB-88D6-041FB9DB2352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933276" cy="497019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34258" y="9408981"/>
            <a:ext cx="2933276" cy="497019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5E4EE859-0812-42E3-B875-CCBDCDBA558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83422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3276" cy="495300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34258" y="0"/>
            <a:ext cx="2933276" cy="495300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08A6FE8D-4423-44E7-B3B5-D23A48CFD94C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5999" rIns="91998" bIns="45999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0"/>
          </a:xfrm>
          <a:prstGeom prst="rect">
            <a:avLst/>
          </a:prstGeom>
        </p:spPr>
        <p:txBody>
          <a:bodyPr vert="horz" lIns="91998" tIns="45999" rIns="91998" bIns="45999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33276" cy="495300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34258" y="9408981"/>
            <a:ext cx="2933276" cy="495300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667C878F-3C3E-420C-94C5-E79B77E8AC6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3836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4080F-B61C-4740-84FF-77B461345A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28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714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7997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274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5423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9294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7810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1525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3904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6318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94744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31104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7643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53990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54165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86220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4868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63809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7275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402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00163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3127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5300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22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440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352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934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207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5613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85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633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388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5539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5980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1"/>
          <p:cNvSpPr txBox="1"/>
          <p:nvPr/>
        </p:nvSpPr>
        <p:spPr>
          <a:xfrm>
            <a:off x="6019840" y="6334827"/>
            <a:ext cx="1992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i="1" dirty="0">
                <a:solidFill>
                  <a:schemeClr val="bg1">
                    <a:lumMod val="95000"/>
                  </a:schemeClr>
                </a:solidFill>
              </a:rPr>
              <a:t>Livro aberto</a:t>
            </a:r>
            <a:r>
              <a:rPr lang="pt-PT" sz="1600" dirty="0">
                <a:solidFill>
                  <a:schemeClr val="bg1">
                    <a:lumMod val="95000"/>
                  </a:schemeClr>
                </a:solidFill>
              </a:rPr>
              <a:t>, 6.º ano</a:t>
            </a:r>
            <a:endParaRPr lang="pt-PT" sz="1600" i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403648" y="1916832"/>
            <a:ext cx="6480720" cy="293926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PT" sz="1100" dirty="0">
              <a:solidFill>
                <a:srgbClr val="008000"/>
              </a:solidFill>
            </a:endParaRPr>
          </a:p>
          <a:p>
            <a:pPr indent="261938" algn="ctr">
              <a:spcAft>
                <a:spcPts val="600"/>
              </a:spcAft>
            </a:pPr>
            <a:endParaRPr lang="pt-PT" sz="2800" b="1" dirty="0">
              <a:solidFill>
                <a:srgbClr val="880E37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600" b="1" dirty="0">
                <a:solidFill>
                  <a:srgbClr val="009999"/>
                </a:solidFill>
              </a:rPr>
              <a:t>Orações subordinadas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600" b="1" dirty="0">
                <a:solidFill>
                  <a:srgbClr val="009999"/>
                </a:solidFill>
              </a:rPr>
              <a:t>adverbiais temporais e causais</a:t>
            </a:r>
          </a:p>
          <a:p>
            <a:pPr indent="261938" algn="ctr">
              <a:spcAft>
                <a:spcPts val="600"/>
              </a:spcAft>
            </a:pPr>
            <a:endParaRPr lang="pt-PT" sz="2400" b="1" dirty="0">
              <a:solidFill>
                <a:srgbClr val="880E37"/>
              </a:solidFill>
            </a:endParaRPr>
          </a:p>
          <a:p>
            <a:pPr indent="261938" algn="ctr">
              <a:spcAft>
                <a:spcPts val="600"/>
              </a:spcAft>
            </a:pPr>
            <a:endParaRPr lang="pt-PT" sz="2000" b="1" dirty="0">
              <a:solidFill>
                <a:srgbClr val="880E37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423" y="6390115"/>
            <a:ext cx="966074" cy="28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76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l"/>
            <a:r>
              <a:rPr lang="pt-PT" sz="2200" b="1" spc="200" dirty="0">
                <a:solidFill>
                  <a:schemeClr val="bg1"/>
                </a:solidFill>
                <a:cs typeface="Arial" panose="020B0604020202020204" pitchFamily="34" charset="0"/>
              </a:rPr>
              <a:t>Orações subordinadas adverbiais temporais e causais</a:t>
            </a:r>
            <a:endParaRPr lang="pt-PT" sz="2200" spc="200" dirty="0">
              <a:solidFill>
                <a:srgbClr val="FFFFFF"/>
              </a:solidFill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316981" y="1119366"/>
            <a:ext cx="8500053" cy="534825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9999"/>
            </a:solidFill>
            <a:prstDash val="sysDot"/>
          </a:ln>
        </p:spPr>
        <p:txBody>
          <a:bodyPr wrap="square" rtlCol="0">
            <a:spAutoFit/>
          </a:bodyPr>
          <a:lstStyle/>
          <a:p>
            <a:pPr indent="274638">
              <a:lnSpc>
                <a:spcPct val="114000"/>
              </a:lnSpc>
              <a:spcBef>
                <a:spcPts val="600"/>
              </a:spcBef>
            </a:pPr>
            <a:endParaRPr lang="pt-PT" sz="1100" dirty="0"/>
          </a:p>
          <a:p>
            <a:pPr indent="274638"/>
            <a:r>
              <a:rPr lang="pt-PT" sz="2200" dirty="0"/>
              <a:t>Observa a transformação de uma frase simples numa frase complexa:­</a:t>
            </a:r>
          </a:p>
          <a:p>
            <a:pPr indent="530225">
              <a:spcBef>
                <a:spcPts val="600"/>
              </a:spcBef>
            </a:pPr>
            <a:r>
              <a:rPr lang="pt-PT" sz="2400" dirty="0"/>
              <a:t> </a:t>
            </a:r>
            <a:r>
              <a:rPr lang="pt-PT" sz="2200" i="1" dirty="0"/>
              <a:t>Ele vestiu um casaco </a:t>
            </a:r>
            <a:r>
              <a:rPr lang="pt-PT" sz="2200" i="1" u="sng" dirty="0"/>
              <a:t>por causa do frio</a:t>
            </a:r>
            <a:r>
              <a:rPr lang="pt-PT" sz="2200" i="1" dirty="0"/>
              <a:t>.</a:t>
            </a:r>
            <a:endParaRPr lang="pt-PT" sz="2200" dirty="0"/>
          </a:p>
          <a:p>
            <a:pPr indent="3144838"/>
            <a:r>
              <a:rPr lang="pt-PT" sz="2400" dirty="0"/>
              <a:t>  </a:t>
            </a:r>
            <a:r>
              <a:rPr lang="pt-PT" sz="2200" b="1" dirty="0">
                <a:solidFill>
                  <a:srgbClr val="009999"/>
                </a:solidFill>
              </a:rPr>
              <a:t>modificador</a:t>
            </a:r>
            <a:endParaRPr lang="pt-PT" sz="2200" dirty="0">
              <a:solidFill>
                <a:srgbClr val="009999"/>
              </a:solidFill>
            </a:endParaRPr>
          </a:p>
          <a:p>
            <a:pPr indent="2597150"/>
            <a:r>
              <a:rPr lang="pt-PT" dirty="0"/>
              <a:t>(expressão com valor de causa)</a:t>
            </a:r>
          </a:p>
          <a:p>
            <a:pPr indent="530225">
              <a:spcBef>
                <a:spcPts val="1200"/>
              </a:spcBef>
            </a:pPr>
            <a:r>
              <a:rPr lang="pt-PT" sz="2400" b="1" dirty="0"/>
              <a:t> </a:t>
            </a:r>
            <a:r>
              <a:rPr lang="pt-PT" sz="2200" i="1" dirty="0"/>
              <a:t>Ele vestiu um casaco </a:t>
            </a:r>
            <a:r>
              <a:rPr lang="pt-PT" sz="2200" i="1" u="sng" dirty="0"/>
              <a:t>porque estava frio</a:t>
            </a:r>
            <a:r>
              <a:rPr lang="pt-PT" sz="2200" i="1" dirty="0"/>
              <a:t>.</a:t>
            </a:r>
            <a:endParaRPr lang="pt-PT" sz="2200" dirty="0"/>
          </a:p>
          <a:p>
            <a:pPr indent="3309938"/>
            <a:r>
              <a:rPr lang="pt-PT" sz="2200" b="1" dirty="0">
                <a:solidFill>
                  <a:srgbClr val="009999"/>
                </a:solidFill>
              </a:rPr>
              <a:t>modificador</a:t>
            </a:r>
            <a:endParaRPr lang="pt-PT" sz="2200" dirty="0">
              <a:solidFill>
                <a:srgbClr val="009999"/>
              </a:solidFill>
            </a:endParaRPr>
          </a:p>
          <a:p>
            <a:pPr indent="2597150"/>
            <a:r>
              <a:rPr lang="pt-PT" sz="2400" dirty="0"/>
              <a:t> </a:t>
            </a:r>
            <a:r>
              <a:rPr lang="pt-PT" dirty="0"/>
              <a:t>(oração com valor de causa)</a:t>
            </a:r>
          </a:p>
          <a:p>
            <a:pPr indent="274638">
              <a:spcBef>
                <a:spcPts val="600"/>
              </a:spcBef>
            </a:pPr>
            <a:r>
              <a:rPr lang="pt-PT" sz="2200" dirty="0"/>
              <a:t>Na frase complexa que obtivemos, distinguimos duas orações:</a:t>
            </a:r>
          </a:p>
          <a:p>
            <a:pPr indent="530225">
              <a:spcBef>
                <a:spcPts val="1200"/>
              </a:spcBef>
            </a:pPr>
            <a:r>
              <a:rPr lang="pt-PT" sz="2200" i="1" dirty="0"/>
              <a:t> Ele vestiu um casaco  </a:t>
            </a:r>
            <a:r>
              <a:rPr lang="pt-PT" sz="2200" dirty="0"/>
              <a:t>|</a:t>
            </a:r>
            <a:r>
              <a:rPr lang="pt-PT" sz="2200" i="1" dirty="0"/>
              <a:t>  </a:t>
            </a:r>
            <a:r>
              <a:rPr lang="pt-PT" sz="2200" i="1" u="sng" dirty="0"/>
              <a:t>porque estava frio</a:t>
            </a:r>
            <a:r>
              <a:rPr lang="pt-PT" sz="2200" i="1" dirty="0"/>
              <a:t>.</a:t>
            </a:r>
            <a:endParaRPr lang="pt-PT" sz="2200" dirty="0"/>
          </a:p>
          <a:p>
            <a:pPr indent="438150"/>
            <a:r>
              <a:rPr lang="pt-PT" sz="2400" b="1" dirty="0"/>
              <a:t>   </a:t>
            </a:r>
            <a:r>
              <a:rPr lang="pt-PT" sz="2200" b="1" dirty="0">
                <a:solidFill>
                  <a:srgbClr val="009999"/>
                </a:solidFill>
              </a:rPr>
              <a:t>oração subordinante    oração subordinada</a:t>
            </a:r>
          </a:p>
          <a:p>
            <a:pPr indent="274638">
              <a:spcBef>
                <a:spcPts val="600"/>
              </a:spcBef>
            </a:pPr>
            <a:r>
              <a:rPr lang="pt-PT" sz="2200" dirty="0"/>
              <a:t>Repara que a oração subordinada </a:t>
            </a:r>
            <a:r>
              <a:rPr lang="pt-PT" sz="2200" i="1" u="sng" dirty="0"/>
              <a:t>porque estava frio</a:t>
            </a:r>
            <a:r>
              <a:rPr lang="pt-PT" sz="2200" dirty="0"/>
              <a:t> desempenha a mesma função sintática da expressão sublinhada na frase simples (</a:t>
            </a:r>
            <a:r>
              <a:rPr lang="pt-PT" sz="2200" i="1" dirty="0"/>
              <a:t>por causa do frio</a:t>
            </a:r>
            <a:r>
              <a:rPr lang="pt-PT" sz="2200" dirty="0"/>
              <a:t>).</a:t>
            </a:r>
            <a:endParaRPr lang="pt-PT" sz="2200" dirty="0">
              <a:solidFill>
                <a:srgbClr val="009999"/>
              </a:solidFill>
            </a:endParaRPr>
          </a:p>
        </p:txBody>
      </p:sp>
      <p:sp>
        <p:nvSpPr>
          <p:cNvPr id="10" name="Caixa de texto 4"/>
          <p:cNvSpPr txBox="1"/>
          <p:nvPr/>
        </p:nvSpPr>
        <p:spPr>
          <a:xfrm>
            <a:off x="6352606" y="836712"/>
            <a:ext cx="1901008" cy="48688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9999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PT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Para saber</a:t>
            </a:r>
            <a:endParaRPr lang="pt-PT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449859" y="6114782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(Continua </a:t>
            </a:r>
            <a:r>
              <a:rPr lang="pt-PT" sz="1600" dirty="0">
                <a:sym typeface="Wingdings 3" panose="05040102010807070707" pitchFamily="18" charset="2"/>
              </a:rPr>
              <a:t>)</a:t>
            </a:r>
            <a:endParaRPr lang="pt-PT" sz="1600" dirty="0"/>
          </a:p>
        </p:txBody>
      </p:sp>
      <p:sp>
        <p:nvSpPr>
          <p:cNvPr id="9" name="Arco 8"/>
          <p:cNvSpPr/>
          <p:nvPr/>
        </p:nvSpPr>
        <p:spPr>
          <a:xfrm rot="12593320">
            <a:off x="762865" y="1403598"/>
            <a:ext cx="1051325" cy="1811945"/>
          </a:xfrm>
          <a:prstGeom prst="arc">
            <a:avLst/>
          </a:prstGeom>
          <a:ln w="28575">
            <a:solidFill>
              <a:srgbClr val="009999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876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subordinadas adverbiais temporais e causais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9" name="CaixaDeTexto 8"/>
          <p:cNvSpPr txBox="1"/>
          <p:nvPr/>
        </p:nvSpPr>
        <p:spPr>
          <a:xfrm>
            <a:off x="323528" y="1035567"/>
            <a:ext cx="8500053" cy="542571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9999"/>
            </a:solidFill>
            <a:prstDash val="sysDot"/>
          </a:ln>
        </p:spPr>
        <p:txBody>
          <a:bodyPr wrap="square" rtlCol="0">
            <a:spAutoFit/>
          </a:bodyPr>
          <a:lstStyle/>
          <a:p>
            <a:pPr indent="274638">
              <a:lnSpc>
                <a:spcPct val="114000"/>
              </a:lnSpc>
            </a:pPr>
            <a:r>
              <a:rPr lang="pt-PT" b="1" dirty="0"/>
              <a:t>Aprende:</a:t>
            </a:r>
            <a:endParaRPr lang="pt-PT" dirty="0"/>
          </a:p>
          <a:p>
            <a:pPr indent="274638" algn="just">
              <a:lnSpc>
                <a:spcPct val="114000"/>
              </a:lnSpc>
            </a:pPr>
            <a:r>
              <a:rPr lang="pt-PT" dirty="0"/>
              <a:t>Ao contrário das orações coordenadas, as </a:t>
            </a:r>
            <a:r>
              <a:rPr lang="pt-PT" b="1" dirty="0">
                <a:solidFill>
                  <a:srgbClr val="009999"/>
                </a:solidFill>
              </a:rPr>
              <a:t>orações subordinadas</a:t>
            </a:r>
            <a:r>
              <a:rPr lang="pt-PT" dirty="0"/>
              <a:t> caracterizam-se por desempenharem uma </a:t>
            </a:r>
            <a:r>
              <a:rPr lang="pt-PT" b="1" dirty="0">
                <a:solidFill>
                  <a:srgbClr val="009999"/>
                </a:solidFill>
              </a:rPr>
              <a:t>função sintática</a:t>
            </a:r>
            <a:r>
              <a:rPr lang="pt-PT" dirty="0"/>
              <a:t> em relação à oração subordinante.</a:t>
            </a:r>
          </a:p>
          <a:p>
            <a:pPr indent="274638" algn="just">
              <a:lnSpc>
                <a:spcPct val="114000"/>
              </a:lnSpc>
            </a:pPr>
            <a:r>
              <a:rPr lang="pt-PT" dirty="0"/>
              <a:t>A </a:t>
            </a:r>
            <a:r>
              <a:rPr lang="pt-PT" b="1" dirty="0">
                <a:solidFill>
                  <a:srgbClr val="009999"/>
                </a:solidFill>
              </a:rPr>
              <a:t>oração subordinada</a:t>
            </a:r>
            <a:r>
              <a:rPr lang="pt-PT" dirty="0"/>
              <a:t> classifica-se de acordo com a </a:t>
            </a:r>
            <a:r>
              <a:rPr lang="pt-PT" b="1" dirty="0">
                <a:solidFill>
                  <a:srgbClr val="009999"/>
                </a:solidFill>
              </a:rPr>
              <a:t>conjunção</a:t>
            </a:r>
            <a:r>
              <a:rPr lang="pt-PT" dirty="0"/>
              <a:t> ou </a:t>
            </a:r>
            <a:r>
              <a:rPr lang="pt-PT" b="1" dirty="0">
                <a:solidFill>
                  <a:srgbClr val="009999"/>
                </a:solidFill>
              </a:rPr>
              <a:t>locução </a:t>
            </a:r>
            <a:r>
              <a:rPr lang="pt-PT" b="1" dirty="0" err="1">
                <a:solidFill>
                  <a:srgbClr val="009999"/>
                </a:solidFill>
              </a:rPr>
              <a:t>conjuncio-nal</a:t>
            </a:r>
            <a:r>
              <a:rPr lang="pt-PT" dirty="0"/>
              <a:t> que a inicia:</a:t>
            </a:r>
          </a:p>
          <a:p>
            <a:pPr>
              <a:lnSpc>
                <a:spcPct val="114000"/>
              </a:lnSpc>
            </a:pPr>
            <a:endParaRPr lang="pt-PT" sz="20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200" dirty="0"/>
          </a:p>
          <a:p>
            <a:pPr>
              <a:lnSpc>
                <a:spcPct val="114000"/>
              </a:lnSpc>
            </a:pPr>
            <a:endParaRPr lang="pt-PT" sz="2500" dirty="0"/>
          </a:p>
        </p:txBody>
      </p:sp>
      <p:sp>
        <p:nvSpPr>
          <p:cNvPr id="10" name="Caixa de texto 4"/>
          <p:cNvSpPr txBox="1"/>
          <p:nvPr/>
        </p:nvSpPr>
        <p:spPr>
          <a:xfrm>
            <a:off x="6352606" y="764704"/>
            <a:ext cx="1901008" cy="48688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9999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PT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Para saber</a:t>
            </a:r>
            <a:endParaRPr lang="pt-PT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033921"/>
              </p:ext>
            </p:extLst>
          </p:nvPr>
        </p:nvGraphicFramePr>
        <p:xfrm>
          <a:off x="467544" y="2780928"/>
          <a:ext cx="8192002" cy="3544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20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776">
                <a:tc>
                  <a:txBody>
                    <a:bodyPr/>
                    <a:lstStyle/>
                    <a:p>
                      <a:pPr algn="ctr"/>
                      <a:r>
                        <a:rPr lang="pt-PT" sz="1800" b="1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Oração subordinada adverbial</a:t>
                      </a:r>
                      <a:endParaRPr lang="pt-PT" sz="1800" dirty="0">
                        <a:solidFill>
                          <a:srgbClr val="009999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39208">
                <a:tc>
                  <a:txBody>
                    <a:bodyPr/>
                    <a:lstStyle/>
                    <a:p>
                      <a:pPr marL="536575" indent="-536575"/>
                      <a:r>
                        <a:rPr lang="pt-PT" sz="1800" b="1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temporal </a:t>
                      </a:r>
                      <a:r>
                        <a:rPr lang="pt-PT" sz="1800" b="1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 3" panose="05040102010807070707" pitchFamily="18" charset="2"/>
                        </a:rPr>
                        <a:t> </a:t>
                      </a:r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Exprime uma circunstância de tempo em relação ao que se declara na oração subordinante. É introduzida por uma </a:t>
                      </a:r>
                      <a:r>
                        <a:rPr lang="pt-PT" sz="1800" b="1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conjunção</a:t>
                      </a:r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 </a:t>
                      </a:r>
                      <a:r>
                        <a:rPr lang="pt-PT" sz="1800" b="1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locução conjuncional temporal</a:t>
                      </a:r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pt-PT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quando, enquanto, apenas, mal, agora que, desde que, antes que, assim que, logo que, depois que, até que, sempre que, cada vez que</a:t>
                      </a:r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indent="536575">
                        <a:spcBef>
                          <a:spcPts val="600"/>
                        </a:spcBef>
                      </a:pPr>
                      <a:r>
                        <a:rPr lang="pt-PT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(1)</a:t>
                      </a:r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 canta </a:t>
                      </a:r>
                      <a:r>
                        <a:rPr lang="pt-PT" sz="1800" b="1" i="1" u="sng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enquanto</a:t>
                      </a:r>
                      <a:r>
                        <a:rPr lang="pt-PT" sz="1800" b="1" i="1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toma banho</a:t>
                      </a:r>
                      <a:r>
                        <a:rPr lang="pt-PT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pt-PT" dirty="0"/>
                    </a:p>
                  </a:txBody>
                  <a:tcPr anchor="ctr"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536575" indent="-536575"/>
                      <a:r>
                        <a:rPr lang="pt-PT" sz="1800" b="1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causal </a:t>
                      </a:r>
                      <a:r>
                        <a:rPr lang="pt-PT" sz="1800" b="1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 3" panose="05040102010807070707" pitchFamily="18" charset="2"/>
                        </a:rPr>
                        <a:t> </a:t>
                      </a:r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Exprime a causa, o motivo ou a justificação do que se declara na oração subordinante. É introduzida por uma </a:t>
                      </a:r>
                      <a:r>
                        <a:rPr lang="pt-PT" sz="1800" b="1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conjunção</a:t>
                      </a:r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ou </a:t>
                      </a:r>
                      <a:r>
                        <a:rPr lang="pt-PT" sz="1800" b="1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locução conjuncional causal</a:t>
                      </a:r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pt-PT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porque, como (= porque), que (= porque), pois que, uma vez que, visto que, já que, dado que…</a:t>
                      </a:r>
                      <a:endParaRPr lang="pt-PT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536575">
                        <a:spcBef>
                          <a:spcPts val="600"/>
                        </a:spcBef>
                      </a:pPr>
                      <a:r>
                        <a:rPr lang="pt-PT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(2)</a:t>
                      </a:r>
                      <a:r>
                        <a:rPr lang="pt-P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 ao cinema, </a:t>
                      </a:r>
                      <a:r>
                        <a:rPr lang="pt-PT" sz="1800" b="1" i="1" u="sng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visto que</a:t>
                      </a:r>
                      <a:r>
                        <a:rPr lang="pt-PT" sz="1800" b="1" i="1" kern="1200" dirty="0">
                          <a:solidFill>
                            <a:srgbClr val="0099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não tenho aulas</a:t>
                      </a:r>
                      <a:r>
                        <a:rPr lang="pt-PT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pt-PT" dirty="0"/>
                    </a:p>
                  </a:txBody>
                  <a:tcPr anchor="ctr"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7449859" y="6021288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(Continua </a:t>
            </a:r>
            <a:r>
              <a:rPr lang="pt-PT" sz="1600" dirty="0">
                <a:sym typeface="Wingdings 3" panose="05040102010807070707" pitchFamily="18" charset="2"/>
              </a:rPr>
              <a:t>)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9789093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9" name="CaixaDeTexto 8"/>
          <p:cNvSpPr txBox="1"/>
          <p:nvPr/>
        </p:nvSpPr>
        <p:spPr>
          <a:xfrm>
            <a:off x="323528" y="1179583"/>
            <a:ext cx="8500053" cy="529792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9999"/>
            </a:solidFill>
            <a:prstDash val="sysDot"/>
          </a:ln>
        </p:spPr>
        <p:txBody>
          <a:bodyPr wrap="square" rtlCol="0">
            <a:spAutoFit/>
          </a:bodyPr>
          <a:lstStyle/>
          <a:p>
            <a:pPr indent="438150">
              <a:spcAft>
                <a:spcPts val="600"/>
              </a:spcAft>
            </a:pPr>
            <a:endParaRPr lang="pt-PT" sz="400" dirty="0"/>
          </a:p>
          <a:p>
            <a:endParaRPr lang="pt-PT" sz="1200" b="1" dirty="0"/>
          </a:p>
          <a:p>
            <a:pPr indent="365125">
              <a:lnSpc>
                <a:spcPct val="114000"/>
              </a:lnSpc>
            </a:pPr>
            <a:r>
              <a:rPr lang="pt-PT" sz="2200" dirty="0"/>
              <a:t>Experimenta, agora, trocar a posição das orações</a:t>
            </a:r>
          </a:p>
          <a:p>
            <a:pPr>
              <a:lnSpc>
                <a:spcPct val="114000"/>
              </a:lnSpc>
            </a:pPr>
            <a:r>
              <a:rPr lang="pt-PT" sz="2200" dirty="0"/>
              <a:t>das frases </a:t>
            </a:r>
            <a:r>
              <a:rPr lang="pt-PT" sz="2200" b="1" dirty="0"/>
              <a:t>(1)</a:t>
            </a:r>
            <a:r>
              <a:rPr lang="pt-PT" sz="2200" dirty="0"/>
              <a:t> e </a:t>
            </a:r>
            <a:r>
              <a:rPr lang="pt-PT" sz="2200" b="1" dirty="0"/>
              <a:t>(2)</a:t>
            </a:r>
            <a:r>
              <a:rPr lang="pt-PT" sz="2200" dirty="0"/>
              <a:t>:</a:t>
            </a:r>
          </a:p>
          <a:p>
            <a:pPr indent="365125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/>
              <a:t>(1)</a:t>
            </a:r>
            <a:r>
              <a:rPr lang="pt-PT" sz="2200" b="1" i="1" dirty="0"/>
              <a:t> </a:t>
            </a:r>
            <a:r>
              <a:rPr lang="pt-PT" sz="2200" i="1" dirty="0"/>
              <a:t>Ele canta </a:t>
            </a:r>
            <a:r>
              <a:rPr lang="pt-PT" sz="2200" b="1" i="1" dirty="0">
                <a:solidFill>
                  <a:srgbClr val="009999"/>
                </a:solidFill>
              </a:rPr>
              <a:t>enquanto toma banho</a:t>
            </a:r>
            <a:r>
              <a:rPr lang="pt-PT" sz="2200" i="1" dirty="0"/>
              <a:t>.</a:t>
            </a:r>
            <a:endParaRPr lang="pt-PT" sz="2200" dirty="0"/>
          </a:p>
          <a:p>
            <a:pPr indent="804863">
              <a:lnSpc>
                <a:spcPct val="114000"/>
              </a:lnSpc>
              <a:spcBef>
                <a:spcPts val="300"/>
              </a:spcBef>
            </a:pPr>
            <a:r>
              <a:rPr lang="pt-PT" sz="2200" b="1" i="1" dirty="0">
                <a:solidFill>
                  <a:srgbClr val="009999"/>
                </a:solidFill>
              </a:rPr>
              <a:t>Enquanto toma banho</a:t>
            </a:r>
            <a:r>
              <a:rPr lang="pt-PT" sz="2200" i="1" dirty="0"/>
              <a:t>, ele canta.</a:t>
            </a:r>
            <a:endParaRPr lang="pt-PT" sz="2200" dirty="0"/>
          </a:p>
          <a:p>
            <a:pPr indent="365125">
              <a:lnSpc>
                <a:spcPct val="114000"/>
              </a:lnSpc>
              <a:spcBef>
                <a:spcPts val="1200"/>
              </a:spcBef>
            </a:pPr>
            <a:r>
              <a:rPr lang="pt-PT" sz="2200" b="1" dirty="0"/>
              <a:t>(2)</a:t>
            </a:r>
            <a:r>
              <a:rPr lang="pt-PT" sz="2200" b="1" i="1" dirty="0"/>
              <a:t> </a:t>
            </a:r>
            <a:r>
              <a:rPr lang="pt-PT" sz="2200" i="1" dirty="0"/>
              <a:t>Vou ao cinema </a:t>
            </a:r>
            <a:r>
              <a:rPr lang="pt-PT" sz="2200" b="1" i="1" dirty="0">
                <a:solidFill>
                  <a:srgbClr val="009999"/>
                </a:solidFill>
              </a:rPr>
              <a:t>visto que não tenho aulas</a:t>
            </a:r>
            <a:r>
              <a:rPr lang="pt-PT" sz="2200" i="1" dirty="0"/>
              <a:t>.</a:t>
            </a:r>
          </a:p>
          <a:p>
            <a:pPr indent="804863">
              <a:lnSpc>
                <a:spcPct val="114000"/>
              </a:lnSpc>
              <a:spcBef>
                <a:spcPts val="300"/>
              </a:spcBef>
            </a:pPr>
            <a:r>
              <a:rPr lang="pt-PT" sz="2200" b="1" i="1" dirty="0">
                <a:solidFill>
                  <a:srgbClr val="009999"/>
                </a:solidFill>
              </a:rPr>
              <a:t>Visto que não tenho aulas</a:t>
            </a:r>
            <a:r>
              <a:rPr lang="pt-PT" sz="2200" i="1" dirty="0"/>
              <a:t>, vou ao cinema.</a:t>
            </a:r>
          </a:p>
          <a:p>
            <a:pPr indent="804863">
              <a:lnSpc>
                <a:spcPct val="114000"/>
              </a:lnSpc>
            </a:pPr>
            <a:endParaRPr lang="pt-PT" sz="1200" dirty="0"/>
          </a:p>
          <a:p>
            <a:pPr indent="365125" algn="just">
              <a:lnSpc>
                <a:spcPct val="114000"/>
              </a:lnSpc>
            </a:pPr>
            <a:r>
              <a:rPr lang="pt-PT" sz="2200" b="1" dirty="0"/>
              <a:t>Aprende:</a:t>
            </a:r>
            <a:r>
              <a:rPr lang="pt-PT" sz="2200" dirty="0"/>
              <a:t> </a:t>
            </a:r>
          </a:p>
          <a:p>
            <a:pPr indent="365125">
              <a:lnSpc>
                <a:spcPct val="114000"/>
              </a:lnSpc>
            </a:pPr>
            <a:r>
              <a:rPr lang="pt-PT" sz="2200" dirty="0"/>
              <a:t>Ao contrário das orações coordenadas, geralmente as </a:t>
            </a:r>
            <a:r>
              <a:rPr lang="pt-PT" sz="2200" dirty="0">
                <a:solidFill>
                  <a:srgbClr val="009999"/>
                </a:solidFill>
              </a:rPr>
              <a:t>orações </a:t>
            </a:r>
            <a:r>
              <a:rPr lang="pt-PT" sz="2200" dirty="0" err="1">
                <a:solidFill>
                  <a:srgbClr val="009999"/>
                </a:solidFill>
              </a:rPr>
              <a:t>subor-dinadas</a:t>
            </a:r>
            <a:r>
              <a:rPr lang="pt-PT" sz="2200" dirty="0">
                <a:solidFill>
                  <a:srgbClr val="009999"/>
                </a:solidFill>
              </a:rPr>
              <a:t> adverbiais</a:t>
            </a:r>
            <a:r>
              <a:rPr lang="pt-PT" sz="2200" dirty="0"/>
              <a:t> </a:t>
            </a:r>
            <a:r>
              <a:rPr lang="pt-PT" sz="2200" u="sng" dirty="0"/>
              <a:t>podem ocorrer no início da frase</a:t>
            </a:r>
            <a:r>
              <a:rPr lang="pt-PT" sz="2200" dirty="0"/>
              <a:t>, sendo separadas por uma </a:t>
            </a:r>
            <a:r>
              <a:rPr lang="pt-PT" sz="2200" u="sng" dirty="0"/>
              <a:t>vírgula</a:t>
            </a:r>
            <a:r>
              <a:rPr lang="pt-PT" sz="2200" dirty="0"/>
              <a:t> da oração subordinante.</a:t>
            </a:r>
            <a:endParaRPr lang="pt-PT" sz="2200" b="1" dirty="0"/>
          </a:p>
          <a:p>
            <a:pPr marL="1079500" indent="-811213">
              <a:lnSpc>
                <a:spcPct val="114000"/>
              </a:lnSpc>
              <a:spcBef>
                <a:spcPts val="1200"/>
              </a:spcBef>
            </a:pPr>
            <a:r>
              <a:rPr lang="pt-PT" sz="2000" b="1" dirty="0"/>
              <a:t>Nota:</a:t>
            </a:r>
            <a:r>
              <a:rPr lang="pt-PT" sz="2000" dirty="0"/>
              <a:t> No 3.º ciclo, aprenderás mais alguns tipos de orações subordinadas.</a:t>
            </a:r>
          </a:p>
        </p:txBody>
      </p:sp>
      <p:sp>
        <p:nvSpPr>
          <p:cNvPr id="10" name="Caixa de texto 4"/>
          <p:cNvSpPr txBox="1"/>
          <p:nvPr/>
        </p:nvSpPr>
        <p:spPr>
          <a:xfrm>
            <a:off x="6352606" y="908720"/>
            <a:ext cx="1901008" cy="48688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9999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PT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Para saber</a:t>
            </a:r>
            <a:endParaRPr lang="pt-PT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subordinadas adverbiais temporais e causais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16216" y="1645431"/>
            <a:ext cx="1885436" cy="2764085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9125601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270271" y="1124744"/>
            <a:ext cx="8759419" cy="49107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1.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Completa as frases com </a:t>
            </a:r>
            <a:r>
              <a:rPr lang="pt-PT" sz="2400" b="1" dirty="0">
                <a:solidFill>
                  <a:srgbClr val="009999"/>
                </a:solidFill>
              </a:rPr>
              <a:t>conjunções</a:t>
            </a:r>
            <a:r>
              <a:rPr lang="pt-PT" sz="2400" dirty="0"/>
              <a:t> ou </a:t>
            </a:r>
            <a:r>
              <a:rPr lang="pt-PT" sz="2400" b="1" dirty="0">
                <a:solidFill>
                  <a:srgbClr val="009999"/>
                </a:solidFill>
              </a:rPr>
              <a:t>locuções subordinativas</a:t>
            </a:r>
            <a:r>
              <a:rPr lang="pt-PT" sz="2400" dirty="0">
                <a:solidFill>
                  <a:srgbClr val="009999"/>
                </a:solidFill>
              </a:rPr>
              <a:t> </a:t>
            </a:r>
            <a:r>
              <a:rPr lang="pt-PT" sz="2400" dirty="0"/>
              <a:t>do quadro, de forma a obteres </a:t>
            </a:r>
            <a:r>
              <a:rPr lang="pt-PT" sz="2400" b="1" dirty="0">
                <a:solidFill>
                  <a:srgbClr val="009999"/>
                </a:solidFill>
              </a:rPr>
              <a:t>orações subordinadas temporais</a:t>
            </a:r>
            <a:r>
              <a:rPr lang="pt-PT" sz="2400" dirty="0"/>
              <a:t>.</a:t>
            </a:r>
          </a:p>
          <a:p>
            <a:pPr marL="274638" indent="-274638">
              <a:lnSpc>
                <a:spcPct val="114000"/>
              </a:lnSpc>
            </a:pPr>
            <a:endParaRPr lang="pt-PT" sz="2400" dirty="0"/>
          </a:p>
          <a:p>
            <a:pPr marL="274638" indent="-274638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274638" indent="-274638">
              <a:lnSpc>
                <a:spcPct val="114000"/>
              </a:lnSpc>
              <a:spcBef>
                <a:spcPts val="1200"/>
              </a:spcBef>
            </a:pPr>
            <a:endParaRPr lang="pt-PT" sz="600" dirty="0"/>
          </a:p>
          <a:p>
            <a:pPr marL="530225" indent="-255588"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i="1" dirty="0"/>
              <a:t>Visitar-te-ei ________________ puder.</a:t>
            </a:r>
            <a:endParaRPr lang="pt-PT" sz="2400" dirty="0"/>
          </a:p>
          <a:p>
            <a:pPr marL="530225" indent="-255588"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i="1" dirty="0"/>
              <a:t>________________ viu o rato, assustou-se.</a:t>
            </a:r>
            <a:endParaRPr lang="pt-PT" sz="2400" dirty="0"/>
          </a:p>
          <a:p>
            <a:pPr marL="530225" indent="-255588"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dirty="0"/>
              <a:t>Fico ao teu lado ________________ não adormeces.</a:t>
            </a:r>
            <a:endParaRPr lang="pt-PT" sz="2400" dirty="0"/>
          </a:p>
          <a:p>
            <a:pPr marL="530225" indent="-255588"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d.</a:t>
            </a:r>
            <a:r>
              <a:rPr lang="pt-PT" sz="2400" dirty="0"/>
              <a:t> </a:t>
            </a:r>
            <a:r>
              <a:rPr lang="pt-PT" sz="2400" i="1" dirty="0"/>
              <a:t>________________ ele saiu, todos desataram às gargalhadas.</a:t>
            </a:r>
            <a:endParaRPr lang="pt-PT" sz="2400" dirty="0"/>
          </a:p>
          <a:p>
            <a:pPr marL="530225" indent="-255588"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e.</a:t>
            </a:r>
            <a:r>
              <a:rPr lang="pt-PT" sz="2400" dirty="0"/>
              <a:t> </a:t>
            </a:r>
            <a:r>
              <a:rPr lang="pt-PT" sz="2400" i="1" dirty="0"/>
              <a:t>Ela anda triste ________________ o filho partiu para França.</a:t>
            </a:r>
            <a:endParaRPr lang="pt-PT" sz="2400" b="1" dirty="0">
              <a:sym typeface="Wingdings 3" panose="05040102010807070707" pitchFamily="18" charset="2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subordinadas adverbiais temporais e causais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11" name="Caixa de texto 3"/>
          <p:cNvSpPr txBox="1"/>
          <p:nvPr/>
        </p:nvSpPr>
        <p:spPr>
          <a:xfrm>
            <a:off x="1403648" y="2204864"/>
            <a:ext cx="5904656" cy="864096"/>
          </a:xfrm>
          <a:prstGeom prst="rect">
            <a:avLst/>
          </a:prstGeom>
          <a:solidFill>
            <a:schemeClr val="lt1"/>
          </a:solidFill>
          <a:ln w="28575">
            <a:solidFill>
              <a:srgbClr val="009999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quando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mal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enquanto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apenas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logo que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assim que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desde que</a:t>
            </a:r>
          </a:p>
        </p:txBody>
      </p:sp>
    </p:spTree>
    <p:extLst>
      <p:ext uri="{BB962C8B-B14F-4D97-AF65-F5344CB8AC3E}">
        <p14:creationId xmlns:p14="http://schemas.microsoft.com/office/powerpoint/2010/main" val="236778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10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subordinadas adverbiais temporais e causais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48375" y="1124744"/>
            <a:ext cx="8637265" cy="38858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2.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Sublinha as </a:t>
            </a:r>
            <a:r>
              <a:rPr lang="pt-PT" sz="2400" b="1" dirty="0">
                <a:solidFill>
                  <a:srgbClr val="009999"/>
                </a:solidFill>
              </a:rPr>
              <a:t>orações subordinadas temporais</a:t>
            </a:r>
            <a:r>
              <a:rPr lang="pt-PT" sz="2400" dirty="0"/>
              <a:t>, circundando as </a:t>
            </a:r>
            <a:r>
              <a:rPr lang="pt-PT" sz="2400" b="1" dirty="0">
                <a:solidFill>
                  <a:srgbClr val="009999"/>
                </a:solidFill>
              </a:rPr>
              <a:t>conjunções</a:t>
            </a:r>
            <a:r>
              <a:rPr lang="pt-PT" sz="2400" dirty="0"/>
              <a:t> ou </a:t>
            </a:r>
            <a:r>
              <a:rPr lang="pt-PT" sz="2400" b="1" dirty="0">
                <a:solidFill>
                  <a:srgbClr val="009999"/>
                </a:solidFill>
              </a:rPr>
              <a:t>locuções subordinativas temporais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8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i="1" dirty="0"/>
              <a:t>O João levantou-se da mesa antes que alguém o autorizasse.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>
                <a:solidFill>
                  <a:srgbClr val="009999"/>
                </a:solidFill>
              </a:rPr>
              <a:t> </a:t>
            </a:r>
            <a:r>
              <a:rPr lang="pt-PT" sz="2400" i="1" dirty="0"/>
              <a:t>Arruma o teu quarto enquanto eu aspiro a sala.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dirty="0"/>
              <a:t>Sempre que vou à aldeia, visito os meus tios.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d.</a:t>
            </a:r>
            <a:r>
              <a:rPr lang="pt-PT" sz="2400" dirty="0"/>
              <a:t> </a:t>
            </a:r>
            <a:r>
              <a:rPr lang="pt-PT" sz="2400" i="1" dirty="0"/>
              <a:t>Irei a tua casa mal acabe o meu trabalho.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e.</a:t>
            </a:r>
            <a:r>
              <a:rPr lang="pt-PT" sz="2400" dirty="0"/>
              <a:t> </a:t>
            </a:r>
            <a:r>
              <a:rPr lang="pt-PT" sz="2400" i="1" dirty="0"/>
              <a:t>Quando ouviu o grito, ele ficou muito assustado.</a:t>
            </a:r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875" y="2780928"/>
            <a:ext cx="3051125" cy="342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0845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177922" y="1070169"/>
            <a:ext cx="8778171" cy="30800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cs typeface="Segoe UI" panose="020B0502040204020203" pitchFamily="34" charset="0"/>
                <a:sym typeface="Wingdings 3" panose="05040102010807070707" pitchFamily="18" charset="2"/>
              </a:rPr>
              <a:t>3.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  <a:sym typeface="Wingdings 3" panose="05040102010807070707" pitchFamily="18" charset="2"/>
              </a:rPr>
              <a:t> </a:t>
            </a:r>
            <a:r>
              <a:rPr lang="pt-PT" sz="2400" dirty="0"/>
              <a:t>Forma frases complexas, acrescentando uma </a:t>
            </a:r>
            <a:r>
              <a:rPr lang="pt-PT" sz="2400" b="1" dirty="0">
                <a:solidFill>
                  <a:srgbClr val="009999"/>
                </a:solidFill>
              </a:rPr>
              <a:t>oração subordinada temporal</a:t>
            </a:r>
            <a:r>
              <a:rPr lang="pt-PT" sz="2400" dirty="0"/>
              <a:t> a cada uma das frases seguintes</a:t>
            </a:r>
            <a:r>
              <a:rPr lang="pt-PT" sz="2000" dirty="0"/>
              <a:t> (procura usar </a:t>
            </a:r>
            <a:r>
              <a:rPr lang="pt-PT" sz="2000" dirty="0">
                <a:solidFill>
                  <a:srgbClr val="009999"/>
                </a:solidFill>
              </a:rPr>
              <a:t>conjunções</a:t>
            </a:r>
            <a:r>
              <a:rPr lang="pt-PT" sz="2000" dirty="0"/>
              <a:t> / </a:t>
            </a:r>
            <a:r>
              <a:rPr lang="pt-PT" sz="2000" dirty="0">
                <a:solidFill>
                  <a:srgbClr val="009999"/>
                </a:solidFill>
              </a:rPr>
              <a:t>locuções</a:t>
            </a:r>
            <a:r>
              <a:rPr lang="pt-PT" sz="2000" dirty="0"/>
              <a:t> variadas)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i="1" dirty="0"/>
              <a:t>O António ligou para o 112 ____________________________.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i="1" dirty="0"/>
              <a:t>O filho da Isabel chorava _____________________________.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dirty="0"/>
              <a:t>Aquela criança ficava sozinha __________________________</a:t>
            </a:r>
            <a:r>
              <a:rPr lang="pt-PT" sz="2400" dirty="0"/>
              <a:t>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11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subordinadas adverbiais temporais e causais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00" y="4299973"/>
            <a:ext cx="4027953" cy="254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7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511445" cy="27360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4.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Completa as frases com </a:t>
            </a:r>
            <a:r>
              <a:rPr lang="pt-PT" sz="2400" b="1" dirty="0">
                <a:solidFill>
                  <a:srgbClr val="009999"/>
                </a:solidFill>
              </a:rPr>
              <a:t>conjunções</a:t>
            </a:r>
            <a:r>
              <a:rPr lang="pt-PT" sz="2400" dirty="0"/>
              <a:t> ou </a:t>
            </a:r>
            <a:r>
              <a:rPr lang="pt-PT" sz="2400" b="1" dirty="0">
                <a:solidFill>
                  <a:srgbClr val="009999"/>
                </a:solidFill>
              </a:rPr>
              <a:t>locuções subordinativas</a:t>
            </a:r>
            <a:r>
              <a:rPr lang="pt-PT" sz="2400" dirty="0">
                <a:solidFill>
                  <a:srgbClr val="009999"/>
                </a:solidFill>
              </a:rPr>
              <a:t> </a:t>
            </a:r>
            <a:r>
              <a:rPr lang="pt-PT" sz="2400" b="1" dirty="0">
                <a:solidFill>
                  <a:srgbClr val="009999"/>
                </a:solidFill>
              </a:rPr>
              <a:t>causais</a:t>
            </a:r>
            <a:r>
              <a:rPr lang="pt-PT" sz="2400" b="1" dirty="0"/>
              <a:t> </a:t>
            </a:r>
            <a:r>
              <a:rPr lang="pt-PT" sz="2000" dirty="0"/>
              <a:t>(usa </a:t>
            </a:r>
            <a:r>
              <a:rPr lang="pt-PT" sz="2000" dirty="0">
                <a:solidFill>
                  <a:srgbClr val="009999"/>
                </a:solidFill>
              </a:rPr>
              <a:t>conjunções</a:t>
            </a:r>
            <a:r>
              <a:rPr lang="pt-PT" sz="2000" dirty="0"/>
              <a:t> / </a:t>
            </a:r>
            <a:r>
              <a:rPr lang="pt-PT" sz="2000" dirty="0">
                <a:solidFill>
                  <a:srgbClr val="009999"/>
                </a:solidFill>
              </a:rPr>
              <a:t>locuções</a:t>
            </a:r>
            <a:r>
              <a:rPr lang="pt-PT" sz="2000" dirty="0"/>
              <a:t> variadas)</a:t>
            </a:r>
            <a:r>
              <a:rPr lang="pt-PT" sz="2400" dirty="0"/>
              <a:t>.</a:t>
            </a:r>
          </a:p>
          <a:p>
            <a:pPr indent="365125">
              <a:lnSpc>
                <a:spcPct val="114000"/>
              </a:lnSpc>
              <a:spcBef>
                <a:spcPts val="18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i="1" dirty="0"/>
              <a:t>Ela descalçou-se _____________ tinha os pés doridos.</a:t>
            </a:r>
            <a:endParaRPr lang="pt-PT" sz="2400" dirty="0"/>
          </a:p>
          <a:p>
            <a:pPr indent="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i="1" dirty="0"/>
              <a:t>Tenho de ir às compras ____________ a despensa está vazia.</a:t>
            </a:r>
            <a:endParaRPr lang="pt-PT" sz="2400" dirty="0"/>
          </a:p>
          <a:p>
            <a:pPr indent="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dirty="0"/>
              <a:t>_______________ não tinha treino, o Tomás ficou na cama.</a:t>
            </a:r>
            <a:r>
              <a:rPr lang="pt-PT" sz="1600" dirty="0"/>
              <a:t> 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subordinadas adverbiais temporais e causais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915" y="3861048"/>
            <a:ext cx="3591269" cy="276953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bg1">
                      <a:lumMod val="50000"/>
                    </a:schemeClr>
                  </a:solidFill>
                </a:rPr>
                <a:t>Livro</a:t>
              </a:r>
              <a:r>
                <a:rPr lang="pt-PT" sz="1600" i="1" dirty="0">
                  <a:solidFill>
                    <a:schemeClr val="bg1"/>
                  </a:solidFill>
                </a:rPr>
                <a:t> </a:t>
              </a:r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29435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511445" cy="3784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5.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Sublinha as </a:t>
            </a:r>
            <a:r>
              <a:rPr lang="pt-PT" sz="2400" b="1" dirty="0">
                <a:solidFill>
                  <a:srgbClr val="009999"/>
                </a:solidFill>
              </a:rPr>
              <a:t>orações subordinadas causais</a:t>
            </a:r>
            <a:r>
              <a:rPr lang="pt-PT" sz="2400" dirty="0"/>
              <a:t>, circundando as </a:t>
            </a:r>
            <a:r>
              <a:rPr lang="pt-PT" sz="2400" b="1" dirty="0">
                <a:solidFill>
                  <a:srgbClr val="009999"/>
                </a:solidFill>
              </a:rPr>
              <a:t>conjunções</a:t>
            </a:r>
            <a:r>
              <a:rPr lang="pt-PT" sz="2400" dirty="0"/>
              <a:t> ou </a:t>
            </a:r>
            <a:r>
              <a:rPr lang="pt-PT" sz="2400" b="1" dirty="0">
                <a:solidFill>
                  <a:srgbClr val="009999"/>
                </a:solidFill>
              </a:rPr>
              <a:t>locuções subordinativas causais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i="1" dirty="0"/>
              <a:t>As crianças calçaram luvas porque estava muito frio.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i="1" dirty="0"/>
              <a:t>Guarda tu os papéis dado que és bastante organizada.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dirty="0"/>
              <a:t>Como já era tarde, viemos embora da festa.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d.</a:t>
            </a:r>
            <a:r>
              <a:rPr lang="pt-PT" sz="2400" dirty="0"/>
              <a:t> </a:t>
            </a:r>
            <a:r>
              <a:rPr lang="pt-PT" sz="2400" i="1" dirty="0"/>
              <a:t>Vamos ao restaurante visto que o fogão avariou.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e.</a:t>
            </a:r>
            <a:r>
              <a:rPr lang="pt-PT" sz="2400" dirty="0"/>
              <a:t> </a:t>
            </a:r>
            <a:r>
              <a:rPr lang="pt-PT" sz="2400" i="1" dirty="0"/>
              <a:t>Já que nunca estás disponível, não te telefono mais.</a:t>
            </a:r>
            <a:r>
              <a:rPr lang="pt-PT" sz="1600" dirty="0"/>
              <a:t> 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bg1">
                      <a:lumMod val="50000"/>
                    </a:schemeClr>
                  </a:solidFill>
                </a:rPr>
                <a:t>Livro</a:t>
              </a:r>
              <a:r>
                <a:rPr lang="pt-PT" sz="1600" i="1" dirty="0">
                  <a:solidFill>
                    <a:schemeClr val="bg1"/>
                  </a:solidFill>
                </a:rPr>
                <a:t> </a:t>
              </a:r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subordinadas adverbiais temporais e causais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88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648657" cy="22380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6.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Assinala a frase que contém uma </a:t>
            </a:r>
            <a:r>
              <a:rPr lang="pt-PT" sz="2400" b="1" dirty="0">
                <a:solidFill>
                  <a:srgbClr val="009999"/>
                </a:solidFill>
              </a:rPr>
              <a:t>oração subordinada causal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</a:t>
            </a:r>
            <a:r>
              <a:rPr lang="pt-PT" sz="2400" i="1" dirty="0"/>
              <a:t>Quando ela entrou a casa, estava tudo muito escuro.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</a:t>
            </a:r>
            <a:r>
              <a:rPr lang="pt-PT" sz="2400" i="1" dirty="0"/>
              <a:t>Como não via nada, ela acendeu a luz.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</a:t>
            </a:r>
            <a:r>
              <a:rPr lang="pt-PT" sz="2400" i="1" dirty="0"/>
              <a:t>Todos lhe cantaram os parabéns assim que a luz se acendeu.</a:t>
            </a:r>
            <a:endParaRPr lang="pt-PT" sz="16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subordinadas adverbiais temporais e causais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845" y="3486571"/>
            <a:ext cx="5761302" cy="337142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bg1">
                      <a:lumMod val="50000"/>
                    </a:schemeClr>
                  </a:solidFill>
                </a:rPr>
                <a:t>Livro</a:t>
              </a:r>
              <a:r>
                <a:rPr lang="pt-PT" sz="1600" i="1" dirty="0">
                  <a:solidFill>
                    <a:schemeClr val="bg1"/>
                  </a:solidFill>
                </a:rPr>
                <a:t> </a:t>
              </a:r>
              <a:r>
                <a:rPr lang="pt-PT" sz="1600" i="1" dirty="0">
                  <a:solidFill>
                    <a:schemeClr val="bg1">
                      <a:lumMod val="50000"/>
                    </a:schemeClr>
                  </a:solidFill>
                </a:rPr>
                <a:t>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488484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511445" cy="22380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7.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Assinala a frase que contém uma </a:t>
            </a:r>
            <a:r>
              <a:rPr lang="pt-PT" sz="2400" b="1" dirty="0">
                <a:solidFill>
                  <a:srgbClr val="009999"/>
                </a:solidFill>
              </a:rPr>
              <a:t>oração subordinada temporal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</a:t>
            </a:r>
            <a:r>
              <a:rPr lang="pt-PT" sz="2400" i="1" dirty="0"/>
              <a:t>O Ricardo telefonou-me mal saiu da escola.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</a:t>
            </a:r>
            <a:r>
              <a:rPr lang="pt-PT" sz="2400" i="1" dirty="0"/>
              <a:t>Ele estava aborrecido porque o teste lhe correra mal.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</a:t>
            </a:r>
            <a:r>
              <a:rPr lang="pt-PT" sz="2400" i="1" dirty="0"/>
              <a:t>No dia anterior, ele tinha revisto toda a matéria.</a:t>
            </a:r>
            <a:endParaRPr lang="pt-PT" sz="16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subordinadas adverbiais temporais e causais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483" y="3476526"/>
            <a:ext cx="6394545" cy="340757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bg1">
                      <a:lumMod val="50000"/>
                    </a:schemeClr>
                  </a:solidFill>
                </a:rPr>
                <a:t>Livro a</a:t>
              </a:r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951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511445" cy="53883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8.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Transcreve do texto abaixo </a:t>
            </a:r>
            <a:r>
              <a:rPr lang="pt-PT" sz="2400" u="sng" dirty="0"/>
              <a:t>duas</a:t>
            </a:r>
            <a:r>
              <a:rPr lang="pt-PT" sz="2400" dirty="0"/>
              <a:t> </a:t>
            </a:r>
            <a:r>
              <a:rPr lang="pt-PT" sz="2400" b="1" dirty="0">
                <a:solidFill>
                  <a:srgbClr val="009999"/>
                </a:solidFill>
              </a:rPr>
              <a:t>orações subordinadas temporais</a:t>
            </a:r>
            <a:r>
              <a:rPr lang="pt-PT" sz="2400" dirty="0"/>
              <a:t> e </a:t>
            </a:r>
            <a:r>
              <a:rPr lang="pt-PT" sz="2400" u="sng" dirty="0"/>
              <a:t>uma</a:t>
            </a:r>
            <a:r>
              <a:rPr lang="pt-PT" sz="2400" dirty="0"/>
              <a:t> </a:t>
            </a:r>
            <a:r>
              <a:rPr lang="pt-PT" sz="2400" b="1" dirty="0">
                <a:solidFill>
                  <a:srgbClr val="009999"/>
                </a:solidFill>
              </a:rPr>
              <a:t>oração subordinada causal</a:t>
            </a:r>
            <a:r>
              <a:rPr lang="pt-PT" sz="2400" dirty="0"/>
              <a:t>.</a:t>
            </a:r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indent="274638">
              <a:spcBef>
                <a:spcPts val="1200"/>
              </a:spcBef>
            </a:pPr>
            <a:r>
              <a:rPr lang="pt-PT" sz="2400" dirty="0">
                <a:solidFill>
                  <a:srgbClr val="009999"/>
                </a:solidFill>
                <a:sym typeface="Wingdings" panose="05000000000000000000" pitchFamily="2" charset="2"/>
              </a:rPr>
              <a:t></a:t>
            </a:r>
            <a:r>
              <a:rPr lang="pt-PT" sz="2400" dirty="0">
                <a:solidFill>
                  <a:srgbClr val="009999"/>
                </a:solidFill>
              </a:rPr>
              <a:t> </a:t>
            </a:r>
            <a:r>
              <a:rPr lang="pt-PT" sz="2400" b="1" dirty="0">
                <a:solidFill>
                  <a:srgbClr val="009999"/>
                </a:solidFill>
              </a:rPr>
              <a:t>orações subordinadas temporais</a:t>
            </a:r>
            <a:r>
              <a:rPr lang="pt-PT" sz="2400" b="1" dirty="0"/>
              <a:t>:</a:t>
            </a:r>
            <a:endParaRPr lang="pt-PT" sz="2400" dirty="0"/>
          </a:p>
          <a:p>
            <a:pPr indent="530225"/>
            <a:r>
              <a:rPr lang="pt-PT" sz="2400" dirty="0"/>
              <a:t>___________________________________________________</a:t>
            </a:r>
          </a:p>
          <a:p>
            <a:pPr indent="530225"/>
            <a:r>
              <a:rPr lang="pt-PT" sz="2400" dirty="0"/>
              <a:t>___________________________________________________</a:t>
            </a:r>
          </a:p>
          <a:p>
            <a:pPr indent="274638">
              <a:spcBef>
                <a:spcPts val="1200"/>
              </a:spcBef>
            </a:pPr>
            <a:r>
              <a:rPr lang="pt-PT" sz="2400" dirty="0">
                <a:solidFill>
                  <a:srgbClr val="009999"/>
                </a:solidFill>
                <a:sym typeface="Wingdings" panose="05000000000000000000" pitchFamily="2" charset="2"/>
              </a:rPr>
              <a:t></a:t>
            </a:r>
            <a:r>
              <a:rPr lang="pt-PT" sz="2400" dirty="0">
                <a:solidFill>
                  <a:srgbClr val="009999"/>
                </a:solidFill>
              </a:rPr>
              <a:t> </a:t>
            </a:r>
            <a:r>
              <a:rPr lang="pt-PT" sz="2400" b="1" dirty="0">
                <a:solidFill>
                  <a:srgbClr val="009999"/>
                </a:solidFill>
              </a:rPr>
              <a:t>oração subordinada causal</a:t>
            </a:r>
            <a:r>
              <a:rPr lang="pt-PT" sz="2400" b="1" dirty="0"/>
              <a:t>:</a:t>
            </a:r>
            <a:endParaRPr lang="pt-PT" sz="2400" dirty="0"/>
          </a:p>
          <a:p>
            <a:pPr indent="530225"/>
            <a:r>
              <a:rPr lang="pt-PT" sz="2400" dirty="0"/>
              <a:t>___________________________________________________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bg1">
                      <a:lumMod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subordinadas adverbiais temporais e causais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10" name="Caixa de texto 5"/>
          <p:cNvSpPr txBox="1"/>
          <p:nvPr/>
        </p:nvSpPr>
        <p:spPr>
          <a:xfrm>
            <a:off x="755576" y="2131022"/>
            <a:ext cx="8136903" cy="1942879"/>
          </a:xfrm>
          <a:prstGeom prst="rect">
            <a:avLst/>
          </a:prstGeom>
          <a:solidFill>
            <a:schemeClr val="lt1"/>
          </a:solidFill>
          <a:ln w="28575">
            <a:solidFill>
              <a:srgbClr val="009999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180340" algn="just">
              <a:lnSpc>
                <a:spcPct val="120000"/>
              </a:lnSpc>
              <a:spcAft>
                <a:spcPts val="0"/>
              </a:spcAft>
            </a:pPr>
            <a:r>
              <a:rPr lang="pt-PT" sz="2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 noite do naufrágio, o Manuel não conseguiu dormir porque os gritos dos marinheiros estavam gravados na sua cabeça. Quando a mãe entrou no quarto, encontrou-o muito agitado. Então, começou a cantar, suavemente, uma canção. Pouco a pouco, o Manuel foi acalmando enquanto ouvia a voz da mãe.</a:t>
            </a:r>
            <a:endParaRPr lang="pt-PT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79133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3200739" y="2852936"/>
            <a:ext cx="3027445" cy="9856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Aft>
                <a:spcPts val="600"/>
              </a:spcAft>
            </a:pPr>
            <a:r>
              <a:rPr lang="pt-PT" sz="5400" b="1" dirty="0">
                <a:solidFill>
                  <a:srgbClr val="009999"/>
                </a:solidFill>
                <a:sym typeface="Wingdings 3" panose="05040102010807070707" pitchFamily="18" charset="2"/>
              </a:rPr>
              <a:t>Soluções</a:t>
            </a:r>
            <a:endParaRPr lang="pt-PT" sz="5400" dirty="0">
              <a:solidFill>
                <a:srgbClr val="009999"/>
              </a:solidFill>
              <a:sym typeface="Wingdings 2" panose="05020102010507070707" pitchFamily="18" charset="2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-9983" y="-38496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endParaRPr lang="pt-PT" sz="2400" i="1" spc="200" dirty="0">
              <a:solidFill>
                <a:schemeClr val="bg1">
                  <a:lumMod val="9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162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270271" y="1124744"/>
            <a:ext cx="8759419" cy="54389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1.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Completa as frases com </a:t>
            </a:r>
            <a:r>
              <a:rPr lang="pt-PT" sz="2400" b="1" dirty="0">
                <a:solidFill>
                  <a:srgbClr val="009999"/>
                </a:solidFill>
              </a:rPr>
              <a:t>conjunções</a:t>
            </a:r>
            <a:r>
              <a:rPr lang="pt-PT" sz="2400" dirty="0"/>
              <a:t> ou </a:t>
            </a:r>
            <a:r>
              <a:rPr lang="pt-PT" sz="2400" b="1" dirty="0">
                <a:solidFill>
                  <a:srgbClr val="009999"/>
                </a:solidFill>
              </a:rPr>
              <a:t>locuções subordinativas</a:t>
            </a:r>
            <a:r>
              <a:rPr lang="pt-PT" sz="2400" dirty="0">
                <a:solidFill>
                  <a:srgbClr val="009999"/>
                </a:solidFill>
              </a:rPr>
              <a:t> </a:t>
            </a:r>
            <a:r>
              <a:rPr lang="pt-PT" sz="2400" dirty="0"/>
              <a:t>do quadro, de forma a obteres </a:t>
            </a:r>
            <a:r>
              <a:rPr lang="pt-PT" sz="2400" b="1" dirty="0">
                <a:solidFill>
                  <a:srgbClr val="009999"/>
                </a:solidFill>
              </a:rPr>
              <a:t>orações subordinadas temporais</a:t>
            </a:r>
            <a:r>
              <a:rPr lang="pt-PT" sz="2400" dirty="0"/>
              <a:t>.</a:t>
            </a:r>
          </a:p>
          <a:p>
            <a:pPr marL="274638" indent="-274638">
              <a:lnSpc>
                <a:spcPct val="114000"/>
              </a:lnSpc>
            </a:pPr>
            <a:endParaRPr lang="pt-PT" sz="2400" dirty="0"/>
          </a:p>
          <a:p>
            <a:pPr marL="274638" indent="-274638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530225" indent="-255588">
              <a:spcBef>
                <a:spcPts val="600"/>
              </a:spcBef>
            </a:pPr>
            <a:r>
              <a:rPr lang="pt-PT" sz="2400" b="1" dirty="0">
                <a:solidFill>
                  <a:srgbClr val="C00000"/>
                </a:solidFill>
              </a:rPr>
              <a:t>Por exemplo:</a:t>
            </a:r>
          </a:p>
          <a:p>
            <a:pPr marL="530225" indent="-255588"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dirty="0"/>
              <a:t>Visitar-te-ei </a:t>
            </a:r>
            <a:r>
              <a:rPr lang="pt-PT" sz="2400" b="1" dirty="0">
                <a:solidFill>
                  <a:srgbClr val="C00000"/>
                </a:solidFill>
              </a:rPr>
              <a:t>quando | logo que | assim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  <a:r>
              <a:rPr lang="pt-PT" sz="2400" b="1" dirty="0">
                <a:solidFill>
                  <a:srgbClr val="C00000"/>
                </a:solidFill>
              </a:rPr>
              <a:t>que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puder.</a:t>
            </a:r>
          </a:p>
          <a:p>
            <a:pPr marL="530225" indent="-255588"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b="1" dirty="0">
                <a:solidFill>
                  <a:srgbClr val="C00000"/>
                </a:solidFill>
              </a:rPr>
              <a:t>Quando | Mal | Assim que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viu o rato, assustou-se.</a:t>
            </a:r>
          </a:p>
          <a:p>
            <a:pPr marL="530225" indent="-255588"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Fico ao teu lado </a:t>
            </a:r>
            <a:r>
              <a:rPr lang="pt-PT" sz="2400" b="1" dirty="0">
                <a:solidFill>
                  <a:srgbClr val="C00000"/>
                </a:solidFill>
              </a:rPr>
              <a:t>enquanto</a:t>
            </a:r>
            <a:r>
              <a:rPr lang="pt-PT" sz="2400" dirty="0"/>
              <a:t> não adormeces.</a:t>
            </a:r>
          </a:p>
          <a:p>
            <a:pPr marL="530225" indent="-255588"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d.</a:t>
            </a:r>
            <a:r>
              <a:rPr lang="pt-PT" sz="2400" dirty="0"/>
              <a:t> </a:t>
            </a:r>
            <a:r>
              <a:rPr lang="pt-PT" sz="2400" b="1" dirty="0">
                <a:solidFill>
                  <a:srgbClr val="C00000"/>
                </a:solidFill>
              </a:rPr>
              <a:t>Quando | Mal </a:t>
            </a:r>
            <a:r>
              <a:rPr lang="pt-PT" sz="2400" b="1" dirty="0" smtClean="0">
                <a:solidFill>
                  <a:srgbClr val="C00000"/>
                </a:solidFill>
              </a:rPr>
              <a:t>| Assim </a:t>
            </a:r>
            <a:r>
              <a:rPr lang="pt-PT" sz="2400" b="1" dirty="0">
                <a:solidFill>
                  <a:srgbClr val="C00000"/>
                </a:solidFill>
              </a:rPr>
              <a:t>que | Logo que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ele saiu, todos desataram às gargalhadas.</a:t>
            </a:r>
          </a:p>
          <a:p>
            <a:pPr marL="530225" indent="-255588"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e.</a:t>
            </a:r>
            <a:r>
              <a:rPr lang="pt-PT" sz="2400" dirty="0"/>
              <a:t> Ela anda triste </a:t>
            </a:r>
            <a:r>
              <a:rPr lang="pt-PT" sz="2400" b="1" dirty="0">
                <a:solidFill>
                  <a:srgbClr val="C00000"/>
                </a:solidFill>
              </a:rPr>
              <a:t>desde que</a:t>
            </a:r>
            <a:r>
              <a:rPr lang="pt-PT" sz="2400" dirty="0"/>
              <a:t> o filho partiu para França.</a:t>
            </a:r>
            <a:endParaRPr lang="pt-PT" sz="2400" b="1" dirty="0">
              <a:sym typeface="Wingdings 3" panose="05040102010807070707" pitchFamily="18" charset="2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0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0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9" name="Caixa de texto 3"/>
          <p:cNvSpPr txBox="1"/>
          <p:nvPr/>
        </p:nvSpPr>
        <p:spPr>
          <a:xfrm>
            <a:off x="683568" y="2204864"/>
            <a:ext cx="8274114" cy="648072"/>
          </a:xfrm>
          <a:prstGeom prst="rect">
            <a:avLst/>
          </a:prstGeom>
          <a:solidFill>
            <a:schemeClr val="lt1"/>
          </a:solidFill>
          <a:ln w="28575">
            <a:solidFill>
              <a:srgbClr val="009999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quando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mal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enquanto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apenas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logo que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assim que </a:t>
            </a:r>
            <a:r>
              <a:rPr lang="pt-PT" sz="2200" dirty="0">
                <a:solidFill>
                  <a:srgbClr val="009999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</a:t>
            </a:r>
            <a:r>
              <a:rPr lang="pt-PT" sz="2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desde que</a:t>
            </a:r>
          </a:p>
        </p:txBody>
      </p:sp>
    </p:spTree>
    <p:extLst>
      <p:ext uri="{BB962C8B-B14F-4D97-AF65-F5344CB8AC3E}">
        <p14:creationId xmlns:p14="http://schemas.microsoft.com/office/powerpoint/2010/main" val="992963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248375" y="1124744"/>
            <a:ext cx="8637265" cy="38088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2.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Sublinha as </a:t>
            </a:r>
            <a:r>
              <a:rPr lang="pt-PT" sz="2400" b="1" dirty="0">
                <a:solidFill>
                  <a:srgbClr val="009999"/>
                </a:solidFill>
              </a:rPr>
              <a:t>orações subordinadas temporais</a:t>
            </a:r>
            <a:r>
              <a:rPr lang="pt-PT" sz="2400" dirty="0"/>
              <a:t>, circundando as </a:t>
            </a:r>
            <a:r>
              <a:rPr lang="pt-PT" sz="2400" b="1" dirty="0">
                <a:solidFill>
                  <a:srgbClr val="009999"/>
                </a:solidFill>
              </a:rPr>
              <a:t>conjunções</a:t>
            </a:r>
            <a:r>
              <a:rPr lang="pt-PT" sz="2400" dirty="0"/>
              <a:t> ou </a:t>
            </a:r>
            <a:r>
              <a:rPr lang="pt-PT" sz="2400" b="1" dirty="0">
                <a:solidFill>
                  <a:srgbClr val="009999"/>
                </a:solidFill>
              </a:rPr>
              <a:t>locuções subordinativas temporais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i="1" dirty="0"/>
              <a:t>O João levantou-se da mesa </a:t>
            </a:r>
            <a:r>
              <a:rPr lang="pt-PT" sz="2400" i="1" u="sng" dirty="0"/>
              <a:t>antes que alguém o autorizasse</a:t>
            </a:r>
            <a:r>
              <a:rPr lang="pt-PT" sz="2400" i="1" dirty="0"/>
              <a:t>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>
                <a:solidFill>
                  <a:srgbClr val="009999"/>
                </a:solidFill>
              </a:rPr>
              <a:t> </a:t>
            </a:r>
            <a:r>
              <a:rPr lang="pt-PT" sz="2400" i="1" dirty="0"/>
              <a:t>Arruma o teu quarto </a:t>
            </a:r>
            <a:r>
              <a:rPr lang="pt-PT" sz="2400" i="1" u="sng" dirty="0"/>
              <a:t>enquanto eu aspiro a sala</a:t>
            </a:r>
            <a:r>
              <a:rPr lang="pt-PT" sz="2400" i="1" dirty="0"/>
              <a:t>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u="sng" dirty="0"/>
              <a:t>Sempre que vou à aldeia</a:t>
            </a:r>
            <a:r>
              <a:rPr lang="pt-PT" sz="2400" i="1" dirty="0"/>
              <a:t>, visito os meus tios.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d.</a:t>
            </a:r>
            <a:r>
              <a:rPr lang="pt-PT" sz="2400" dirty="0"/>
              <a:t> </a:t>
            </a:r>
            <a:r>
              <a:rPr lang="pt-PT" sz="2400" i="1" dirty="0"/>
              <a:t>Irei a tua casa </a:t>
            </a:r>
            <a:r>
              <a:rPr lang="pt-PT" sz="2400" i="1" u="sng" dirty="0"/>
              <a:t>mal acabe o meu trabalho</a:t>
            </a:r>
            <a:r>
              <a:rPr lang="pt-PT" sz="2400" i="1" dirty="0"/>
              <a:t>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e.</a:t>
            </a:r>
            <a:r>
              <a:rPr lang="pt-PT" sz="2400" dirty="0"/>
              <a:t> </a:t>
            </a:r>
            <a:r>
              <a:rPr lang="pt-PT" sz="2400" i="1" u="sng" dirty="0"/>
              <a:t>Quando ouviu o grito</a:t>
            </a:r>
            <a:r>
              <a:rPr lang="pt-PT" sz="2400" i="1" dirty="0"/>
              <a:t>, ele ficou muito assustado.</a:t>
            </a:r>
            <a:endParaRPr lang="pt-PT" sz="2400" dirty="0"/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0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0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2" name="Oval 1"/>
          <p:cNvSpPr/>
          <p:nvPr/>
        </p:nvSpPr>
        <p:spPr>
          <a:xfrm>
            <a:off x="4355976" y="2132856"/>
            <a:ext cx="1296144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/>
          <p:cNvSpPr/>
          <p:nvPr/>
        </p:nvSpPr>
        <p:spPr>
          <a:xfrm>
            <a:off x="3419872" y="2676269"/>
            <a:ext cx="1296144" cy="53670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Oval 10"/>
          <p:cNvSpPr/>
          <p:nvPr/>
        </p:nvSpPr>
        <p:spPr>
          <a:xfrm>
            <a:off x="827584" y="3254144"/>
            <a:ext cx="1584176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Oval 11"/>
          <p:cNvSpPr/>
          <p:nvPr/>
        </p:nvSpPr>
        <p:spPr>
          <a:xfrm>
            <a:off x="827584" y="4427486"/>
            <a:ext cx="1152128" cy="44167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2627784" y="3861048"/>
            <a:ext cx="648072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3124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177922" y="1070169"/>
            <a:ext cx="8778171" cy="4075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cs typeface="Segoe UI" panose="020B0502040204020203" pitchFamily="34" charset="0"/>
                <a:sym typeface="Wingdings 3" panose="05040102010807070707" pitchFamily="18" charset="2"/>
              </a:rPr>
              <a:t>3.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  <a:sym typeface="Wingdings 3" panose="05040102010807070707" pitchFamily="18" charset="2"/>
              </a:rPr>
              <a:t> </a:t>
            </a:r>
            <a:r>
              <a:rPr lang="pt-PT" sz="2400" dirty="0"/>
              <a:t>Forma frases complexas, acrescentando uma </a:t>
            </a:r>
            <a:r>
              <a:rPr lang="pt-PT" sz="2400" b="1" dirty="0">
                <a:solidFill>
                  <a:srgbClr val="009999"/>
                </a:solidFill>
              </a:rPr>
              <a:t>oração subordinada temporal</a:t>
            </a:r>
            <a:r>
              <a:rPr lang="pt-PT" sz="2400" dirty="0"/>
              <a:t> a cada uma das frases seguintes </a:t>
            </a:r>
            <a:r>
              <a:rPr lang="pt-PT" sz="2000" dirty="0"/>
              <a:t>(procura usar </a:t>
            </a:r>
            <a:r>
              <a:rPr lang="pt-PT" sz="2000" dirty="0">
                <a:solidFill>
                  <a:srgbClr val="009999"/>
                </a:solidFill>
              </a:rPr>
              <a:t>conjunções</a:t>
            </a:r>
            <a:r>
              <a:rPr lang="pt-PT" sz="2000" dirty="0"/>
              <a:t> / </a:t>
            </a:r>
            <a:r>
              <a:rPr lang="pt-PT" sz="2000" dirty="0">
                <a:solidFill>
                  <a:srgbClr val="009999"/>
                </a:solidFill>
              </a:rPr>
              <a:t>locuções</a:t>
            </a:r>
            <a:r>
              <a:rPr lang="pt-PT" sz="2000" dirty="0"/>
              <a:t> variadas)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C00000"/>
                </a:solidFill>
              </a:rPr>
              <a:t>Por exemplo:</a:t>
            </a:r>
            <a:endParaRPr lang="pt-PT" sz="2400" b="1" dirty="0">
              <a:solidFill>
                <a:srgbClr val="009999"/>
              </a:solidFill>
            </a:endParaRP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dirty="0"/>
              <a:t>O António ligou para o 112 </a:t>
            </a:r>
            <a:r>
              <a:rPr lang="pt-PT" sz="2400" dirty="0">
                <a:solidFill>
                  <a:srgbClr val="C00000"/>
                </a:solidFill>
              </a:rPr>
              <a:t>quando viu o acidente</a:t>
            </a:r>
            <a:r>
              <a:rPr lang="pt-PT" sz="2400" dirty="0"/>
              <a:t>.</a:t>
            </a:r>
          </a:p>
          <a:p>
            <a:pPr marL="622300" indent="-347663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O filho da Isabel chorava </a:t>
            </a:r>
            <a:r>
              <a:rPr lang="pt-PT" sz="2400" dirty="0">
                <a:solidFill>
                  <a:srgbClr val="C00000"/>
                </a:solidFill>
              </a:rPr>
              <a:t>sempre que a mãe o deixava no infantário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Aquela criança ficava sozinha </a:t>
            </a:r>
            <a:r>
              <a:rPr lang="pt-PT" sz="2400" dirty="0">
                <a:solidFill>
                  <a:srgbClr val="C00000"/>
                </a:solidFill>
              </a:rPr>
              <a:t>enquanto os colegas brincavam</a:t>
            </a:r>
            <a:r>
              <a:rPr lang="pt-PT" sz="2400" dirty="0"/>
              <a:t>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11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0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0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4516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511445" cy="32339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4.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Completa as frases com </a:t>
            </a:r>
            <a:r>
              <a:rPr lang="pt-PT" sz="2400" b="1" dirty="0">
                <a:solidFill>
                  <a:srgbClr val="009999"/>
                </a:solidFill>
              </a:rPr>
              <a:t>conjunções</a:t>
            </a:r>
            <a:r>
              <a:rPr lang="pt-PT" sz="2400" dirty="0"/>
              <a:t> ou </a:t>
            </a:r>
            <a:r>
              <a:rPr lang="pt-PT" sz="2400" b="1" dirty="0">
                <a:solidFill>
                  <a:srgbClr val="009999"/>
                </a:solidFill>
              </a:rPr>
              <a:t>locuções subordinativas</a:t>
            </a:r>
            <a:r>
              <a:rPr lang="pt-PT" sz="2400" dirty="0">
                <a:solidFill>
                  <a:srgbClr val="009999"/>
                </a:solidFill>
              </a:rPr>
              <a:t> </a:t>
            </a:r>
            <a:r>
              <a:rPr lang="pt-PT" sz="2400" b="1" dirty="0">
                <a:solidFill>
                  <a:srgbClr val="009999"/>
                </a:solidFill>
              </a:rPr>
              <a:t>causais</a:t>
            </a:r>
            <a:r>
              <a:rPr lang="pt-PT" sz="2400" b="1" dirty="0"/>
              <a:t> </a:t>
            </a:r>
            <a:r>
              <a:rPr lang="pt-PT" sz="2000" dirty="0"/>
              <a:t>(usa </a:t>
            </a:r>
            <a:r>
              <a:rPr lang="pt-PT" sz="2000" dirty="0">
                <a:solidFill>
                  <a:srgbClr val="009999"/>
                </a:solidFill>
              </a:rPr>
              <a:t>conjunções</a:t>
            </a:r>
            <a:r>
              <a:rPr lang="pt-PT" sz="2000" dirty="0"/>
              <a:t> / </a:t>
            </a:r>
            <a:r>
              <a:rPr lang="pt-PT" sz="2000" dirty="0">
                <a:solidFill>
                  <a:srgbClr val="009999"/>
                </a:solidFill>
              </a:rPr>
              <a:t>locuções</a:t>
            </a:r>
            <a:r>
              <a:rPr lang="pt-PT" sz="2000" dirty="0"/>
              <a:t> variadas)</a:t>
            </a:r>
            <a:r>
              <a:rPr lang="pt-PT" sz="2400" dirty="0"/>
              <a:t>.</a:t>
            </a:r>
          </a:p>
          <a:p>
            <a:pPr indent="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C00000"/>
                </a:solidFill>
              </a:rPr>
              <a:t>Por exemplo:</a:t>
            </a:r>
            <a:endParaRPr lang="pt-PT" sz="2400" b="1" dirty="0">
              <a:solidFill>
                <a:srgbClr val="009999"/>
              </a:solidFill>
            </a:endParaRPr>
          </a:p>
          <a:p>
            <a:pPr indent="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dirty="0"/>
              <a:t>Ela descalçou-se </a:t>
            </a:r>
            <a:r>
              <a:rPr lang="pt-PT" sz="2400" b="1" dirty="0">
                <a:solidFill>
                  <a:srgbClr val="C00000"/>
                </a:solidFill>
              </a:rPr>
              <a:t>dado que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tinha os pés doridos.</a:t>
            </a:r>
          </a:p>
          <a:p>
            <a:pPr indent="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Tenho de ir às compras </a:t>
            </a:r>
            <a:r>
              <a:rPr lang="pt-PT" sz="2400" b="1" dirty="0">
                <a:solidFill>
                  <a:srgbClr val="C00000"/>
                </a:solidFill>
              </a:rPr>
              <a:t>porque</a:t>
            </a:r>
            <a:r>
              <a:rPr lang="pt-PT" sz="2400" dirty="0"/>
              <a:t> a despensa está vazia.</a:t>
            </a:r>
          </a:p>
          <a:p>
            <a:pPr indent="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b="1" dirty="0">
                <a:solidFill>
                  <a:srgbClr val="C00000"/>
                </a:solidFill>
              </a:rPr>
              <a:t>Já que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não tinha treino, o Tomás ficou na cama.</a:t>
            </a:r>
            <a:r>
              <a:rPr lang="pt-PT" sz="1600" dirty="0"/>
              <a:t> 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bg1">
                      <a:lumMod val="50000"/>
                    </a:schemeClr>
                  </a:solidFill>
                </a:rPr>
                <a:t>Livro</a:t>
              </a:r>
              <a:r>
                <a:rPr lang="pt-PT" sz="1600" i="1" dirty="0">
                  <a:solidFill>
                    <a:schemeClr val="bg1"/>
                  </a:solidFill>
                </a:rPr>
                <a:t> </a:t>
              </a:r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0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0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7331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511445" cy="3784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5.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Sublinha as </a:t>
            </a:r>
            <a:r>
              <a:rPr lang="pt-PT" sz="2400" b="1" dirty="0">
                <a:solidFill>
                  <a:srgbClr val="009999"/>
                </a:solidFill>
              </a:rPr>
              <a:t>orações subordinadas causais</a:t>
            </a:r>
            <a:r>
              <a:rPr lang="pt-PT" sz="2400" dirty="0"/>
              <a:t>, circundando as </a:t>
            </a:r>
            <a:r>
              <a:rPr lang="pt-PT" sz="2400" b="1" dirty="0">
                <a:solidFill>
                  <a:srgbClr val="009999"/>
                </a:solidFill>
              </a:rPr>
              <a:t>conjunções</a:t>
            </a:r>
            <a:r>
              <a:rPr lang="pt-PT" sz="2400" dirty="0"/>
              <a:t> ou </a:t>
            </a:r>
            <a:r>
              <a:rPr lang="pt-PT" sz="2400" b="1" dirty="0">
                <a:solidFill>
                  <a:srgbClr val="009999"/>
                </a:solidFill>
              </a:rPr>
              <a:t>locuções subordinativas causais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i="1" dirty="0"/>
              <a:t>As crianças calçaram luvas </a:t>
            </a:r>
            <a:r>
              <a:rPr lang="pt-PT" sz="2400" i="1" u="sng" dirty="0"/>
              <a:t>porque estava muito frio</a:t>
            </a:r>
            <a:r>
              <a:rPr lang="pt-PT" sz="2400" i="1" dirty="0"/>
              <a:t>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i="1" dirty="0"/>
              <a:t>Guarda tu os papéis </a:t>
            </a:r>
            <a:r>
              <a:rPr lang="pt-PT" sz="2400" i="1" u="sng" dirty="0"/>
              <a:t>dado que és bastante organizada</a:t>
            </a:r>
            <a:r>
              <a:rPr lang="pt-PT" sz="2400" i="1" dirty="0"/>
              <a:t>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u="sng" dirty="0"/>
              <a:t>Como já era tarde</a:t>
            </a:r>
            <a:r>
              <a:rPr lang="pt-PT" sz="2400" i="1" dirty="0"/>
              <a:t>, viemos embora da festa.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d.</a:t>
            </a:r>
            <a:r>
              <a:rPr lang="pt-PT" sz="2400" dirty="0"/>
              <a:t> </a:t>
            </a:r>
            <a:r>
              <a:rPr lang="pt-PT" sz="2400" i="1" dirty="0"/>
              <a:t>Vamos ao restaurante </a:t>
            </a:r>
            <a:r>
              <a:rPr lang="pt-PT" sz="2400" i="1" u="sng" dirty="0"/>
              <a:t>visto que o fogão avariou</a:t>
            </a:r>
            <a:r>
              <a:rPr lang="pt-PT" sz="2400" i="1" dirty="0"/>
              <a:t>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e.</a:t>
            </a:r>
            <a:r>
              <a:rPr lang="pt-PT" sz="2400" dirty="0"/>
              <a:t> </a:t>
            </a:r>
            <a:r>
              <a:rPr lang="pt-PT" sz="2400" i="1" u="sng" dirty="0"/>
              <a:t>Já que nunca estás disponível</a:t>
            </a:r>
            <a:r>
              <a:rPr lang="pt-PT" sz="2400" i="1" dirty="0"/>
              <a:t>, não te telefono mais.</a:t>
            </a:r>
            <a:r>
              <a:rPr lang="pt-PT" sz="1600" dirty="0"/>
              <a:t> 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bg1">
                      <a:lumMod val="50000"/>
                    </a:schemeClr>
                  </a:solidFill>
                </a:rPr>
                <a:t>Livro</a:t>
              </a:r>
              <a:r>
                <a:rPr lang="pt-PT" sz="1600" i="1" dirty="0">
                  <a:solidFill>
                    <a:schemeClr val="bg1"/>
                  </a:solidFill>
                </a:rPr>
                <a:t> </a:t>
              </a:r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0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0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355976" y="1988840"/>
            <a:ext cx="1008112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Oval 10"/>
          <p:cNvSpPr/>
          <p:nvPr/>
        </p:nvSpPr>
        <p:spPr>
          <a:xfrm>
            <a:off x="3563888" y="2564904"/>
            <a:ext cx="1224136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Oval 11"/>
          <p:cNvSpPr/>
          <p:nvPr/>
        </p:nvSpPr>
        <p:spPr>
          <a:xfrm>
            <a:off x="971600" y="3140968"/>
            <a:ext cx="792088" cy="43939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3779912" y="3717032"/>
            <a:ext cx="1224136" cy="51396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/>
          <p:cNvSpPr/>
          <p:nvPr/>
        </p:nvSpPr>
        <p:spPr>
          <a:xfrm>
            <a:off x="971600" y="4230998"/>
            <a:ext cx="936104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1011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648657" cy="22380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6.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Assinala a frase que contém uma </a:t>
            </a:r>
            <a:r>
              <a:rPr lang="pt-PT" sz="2400" b="1" dirty="0">
                <a:solidFill>
                  <a:srgbClr val="009999"/>
                </a:solidFill>
              </a:rPr>
              <a:t>oração subordinada causal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</a:t>
            </a:r>
            <a:r>
              <a:rPr lang="pt-PT" sz="2400" i="1" dirty="0"/>
              <a:t>Quando ela entrou a casa, estava tudo muito escuro.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</a:t>
            </a:r>
            <a:r>
              <a:rPr lang="pt-PT" sz="2400" dirty="0"/>
              <a:t> </a:t>
            </a:r>
            <a:r>
              <a:rPr lang="pt-PT" sz="2400" i="1" dirty="0"/>
              <a:t>Como não via nada, ela acendeu a luz.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</a:t>
            </a:r>
            <a:r>
              <a:rPr lang="pt-PT" sz="2400" i="1" dirty="0"/>
              <a:t>Todos lhe cantaram os parabéns assim que a luz se acendeu.</a:t>
            </a:r>
            <a:endParaRPr lang="pt-PT" sz="1600" dirty="0"/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bg1">
                      <a:lumMod val="50000"/>
                    </a:schemeClr>
                  </a:solidFill>
                </a:rPr>
                <a:t>Livro</a:t>
              </a:r>
              <a:r>
                <a:rPr lang="pt-PT" sz="1600" i="1" dirty="0">
                  <a:solidFill>
                    <a:schemeClr val="bg1"/>
                  </a:solidFill>
                </a:rPr>
                <a:t> </a:t>
              </a:r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0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0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0203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511445" cy="22380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7.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Assinala a frase que contém uma </a:t>
            </a:r>
            <a:r>
              <a:rPr lang="pt-PT" sz="2400" b="1" dirty="0">
                <a:solidFill>
                  <a:srgbClr val="009999"/>
                </a:solidFill>
              </a:rPr>
              <a:t>oração subordinada temporal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</a:t>
            </a:r>
            <a:r>
              <a:rPr lang="pt-PT" sz="2400" dirty="0"/>
              <a:t> </a:t>
            </a:r>
            <a:r>
              <a:rPr lang="pt-PT" sz="2400" i="1" dirty="0"/>
              <a:t>O Ricardo telefonou-me mal saiu da escola.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</a:t>
            </a:r>
            <a:r>
              <a:rPr lang="pt-PT" sz="2400" i="1" dirty="0"/>
              <a:t>Ele estava aborrecido porque o teste lhe correra mal.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</a:t>
            </a:r>
            <a:r>
              <a:rPr lang="pt-PT" sz="2400" i="1" dirty="0"/>
              <a:t>No dia anterior, ele tinha revisto toda a matéria.</a:t>
            </a:r>
            <a:endParaRPr lang="pt-PT" sz="1600" dirty="0"/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bg1">
                      <a:lumMod val="50000"/>
                    </a:schemeClr>
                  </a:solidFill>
                </a:rPr>
                <a:t>Livro</a:t>
              </a:r>
              <a:r>
                <a:rPr lang="pt-PT" sz="1600" i="1" dirty="0">
                  <a:solidFill>
                    <a:schemeClr val="bg1"/>
                  </a:solidFill>
                </a:rPr>
                <a:t> </a:t>
              </a:r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0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0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4241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511445" cy="55415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9999"/>
                </a:solidFill>
                <a:sym typeface="Wingdings 3" panose="05040102010807070707" pitchFamily="18" charset="2"/>
              </a:rPr>
              <a:t>8.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Transcreve do texto abaixo </a:t>
            </a:r>
            <a:r>
              <a:rPr lang="pt-PT" sz="2400" u="sng" dirty="0"/>
              <a:t>duas</a:t>
            </a:r>
            <a:r>
              <a:rPr lang="pt-PT" sz="2400" dirty="0"/>
              <a:t> </a:t>
            </a:r>
            <a:r>
              <a:rPr lang="pt-PT" sz="2400" b="1" dirty="0">
                <a:solidFill>
                  <a:srgbClr val="009999"/>
                </a:solidFill>
              </a:rPr>
              <a:t>orações subordinadas temporais</a:t>
            </a:r>
            <a:r>
              <a:rPr lang="pt-PT" sz="2400" dirty="0"/>
              <a:t> e </a:t>
            </a:r>
            <a:r>
              <a:rPr lang="pt-PT" sz="2400" u="sng" dirty="0"/>
              <a:t>uma</a:t>
            </a:r>
            <a:r>
              <a:rPr lang="pt-PT" sz="2400" dirty="0"/>
              <a:t> </a:t>
            </a:r>
            <a:r>
              <a:rPr lang="pt-PT" sz="2400" b="1" dirty="0">
                <a:solidFill>
                  <a:srgbClr val="009999"/>
                </a:solidFill>
              </a:rPr>
              <a:t>oração subordinada causal</a:t>
            </a:r>
            <a:r>
              <a:rPr lang="pt-PT" sz="2400" dirty="0"/>
              <a:t>.</a:t>
            </a:r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dirty="0">
                <a:solidFill>
                  <a:srgbClr val="009999"/>
                </a:solidFill>
                <a:sym typeface="Wingdings" panose="05000000000000000000" pitchFamily="2" charset="2"/>
              </a:rPr>
              <a:t></a:t>
            </a:r>
            <a:r>
              <a:rPr lang="pt-PT" sz="2400" dirty="0">
                <a:solidFill>
                  <a:srgbClr val="009999"/>
                </a:solidFill>
              </a:rPr>
              <a:t> </a:t>
            </a:r>
            <a:r>
              <a:rPr lang="pt-PT" sz="2400" b="1" dirty="0">
                <a:solidFill>
                  <a:srgbClr val="009999"/>
                </a:solidFill>
              </a:rPr>
              <a:t>orações subordinadas temporais</a:t>
            </a:r>
            <a:r>
              <a:rPr lang="pt-PT" sz="2400" b="1" dirty="0"/>
              <a:t>:</a:t>
            </a:r>
            <a:endParaRPr lang="pt-PT" sz="2400" dirty="0"/>
          </a:p>
          <a:p>
            <a:pPr indent="530225">
              <a:lnSpc>
                <a:spcPct val="114000"/>
              </a:lnSpc>
            </a:pPr>
            <a:r>
              <a:rPr lang="pt-PT" sz="2200" i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“Quando a mãe entrou no quarto”</a:t>
            </a:r>
            <a:r>
              <a:rPr lang="pt-PT" sz="22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pt-PT" sz="2200" i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PT" sz="2200" dirty="0">
              <a:solidFill>
                <a:srgbClr val="C00000"/>
              </a:solidFill>
            </a:endParaRPr>
          </a:p>
          <a:p>
            <a:pPr indent="530225">
              <a:lnSpc>
                <a:spcPct val="114000"/>
              </a:lnSpc>
            </a:pPr>
            <a:r>
              <a:rPr lang="pt-PT" sz="2200" i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“enquanto ouvia a voz da mãe”.</a:t>
            </a:r>
            <a:endParaRPr lang="pt-PT" sz="2200" dirty="0">
              <a:solidFill>
                <a:srgbClr val="C00000"/>
              </a:solidFill>
            </a:endParaRPr>
          </a:p>
          <a:p>
            <a:pPr indent="274638">
              <a:lnSpc>
                <a:spcPct val="114000"/>
              </a:lnSpc>
              <a:spcBef>
                <a:spcPts val="600"/>
              </a:spcBef>
            </a:pPr>
            <a:r>
              <a:rPr lang="pt-PT" sz="2400" dirty="0">
                <a:solidFill>
                  <a:srgbClr val="009999"/>
                </a:solidFill>
                <a:sym typeface="Wingdings" panose="05000000000000000000" pitchFamily="2" charset="2"/>
              </a:rPr>
              <a:t></a:t>
            </a:r>
            <a:r>
              <a:rPr lang="pt-PT" sz="2400" dirty="0">
                <a:solidFill>
                  <a:srgbClr val="009999"/>
                </a:solidFill>
              </a:rPr>
              <a:t> </a:t>
            </a:r>
            <a:r>
              <a:rPr lang="pt-PT" sz="2400" b="1" dirty="0">
                <a:solidFill>
                  <a:srgbClr val="009999"/>
                </a:solidFill>
              </a:rPr>
              <a:t>oração subordinada causal</a:t>
            </a:r>
            <a:r>
              <a:rPr lang="pt-PT" sz="2400" b="1" dirty="0"/>
              <a:t>:</a:t>
            </a:r>
            <a:endParaRPr lang="pt-PT" sz="2400" dirty="0"/>
          </a:p>
          <a:p>
            <a:pPr marL="534988" indent="-4763">
              <a:lnSpc>
                <a:spcPct val="114000"/>
              </a:lnSpc>
            </a:pPr>
            <a:r>
              <a:rPr lang="pt-PT" sz="2200" i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“porque os gritos dos marinheiros estavam gravados na sua cabeça”.</a:t>
            </a:r>
            <a:endParaRPr lang="pt-PT" sz="2200" dirty="0">
              <a:solidFill>
                <a:srgbClr val="C0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bg1">
                      <a:lumMod val="50000"/>
                    </a:schemeClr>
                  </a:solidFill>
                </a:rPr>
                <a:t>Livro</a:t>
              </a:r>
              <a:r>
                <a:rPr lang="pt-PT" sz="1600" i="1" dirty="0">
                  <a:solidFill>
                    <a:schemeClr val="bg1"/>
                  </a:solidFill>
                </a:rPr>
                <a:t> </a:t>
              </a:r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0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0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10" name="Caixa de texto 5"/>
          <p:cNvSpPr txBox="1"/>
          <p:nvPr/>
        </p:nvSpPr>
        <p:spPr>
          <a:xfrm>
            <a:off x="755576" y="2131022"/>
            <a:ext cx="8136903" cy="1942879"/>
          </a:xfrm>
          <a:prstGeom prst="rect">
            <a:avLst/>
          </a:prstGeom>
          <a:solidFill>
            <a:schemeClr val="lt1"/>
          </a:solidFill>
          <a:ln w="28575">
            <a:solidFill>
              <a:srgbClr val="009999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180340" algn="just">
              <a:lnSpc>
                <a:spcPct val="120000"/>
              </a:lnSpc>
              <a:spcAft>
                <a:spcPts val="0"/>
              </a:spcAft>
            </a:pPr>
            <a:r>
              <a:rPr lang="pt-PT" sz="2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 noite do naufrágio, o Manuel não conseguiu dormir </a:t>
            </a:r>
            <a:r>
              <a:rPr lang="pt-PT" sz="2000" i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porque os gritos dos marinheiros estavam gravados na sua cabeça</a:t>
            </a:r>
            <a:r>
              <a:rPr lang="pt-PT" sz="2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PT" sz="2000" i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Quando a mãe entrou no quarto</a:t>
            </a:r>
            <a:r>
              <a:rPr lang="pt-PT" sz="2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encontrou-o muito agitado. Então, começou a cantar, suavemente, uma canção. Pouco a pouco, o Manuel foi acalmando </a:t>
            </a:r>
            <a:r>
              <a:rPr lang="pt-PT" sz="2000" i="1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enquanto ouvia a voz da mãe</a:t>
            </a:r>
            <a:r>
              <a:rPr lang="pt-PT" sz="2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PT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108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1907704" y="2708920"/>
            <a:ext cx="5475717" cy="9856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Aft>
                <a:spcPts val="600"/>
              </a:spcAft>
            </a:pPr>
            <a:r>
              <a:rPr lang="pt-PT" sz="5400" b="1" dirty="0">
                <a:solidFill>
                  <a:srgbClr val="009999"/>
                </a:solidFill>
                <a:sym typeface="Wingdings 3" panose="05040102010807070707" pitchFamily="18" charset="2"/>
              </a:rPr>
              <a:t>Bom trabalho!</a:t>
            </a:r>
            <a:endParaRPr lang="pt-PT" sz="5400" dirty="0">
              <a:solidFill>
                <a:srgbClr val="009999"/>
              </a:solidFill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2410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21786</TotalTime>
  <Words>1745</Words>
  <Application>Microsoft Office PowerPoint</Application>
  <PresentationFormat>Apresentação no Ecrã (4:3)</PresentationFormat>
  <Paragraphs>214</Paragraphs>
  <Slides>22</Slides>
  <Notes>22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22</vt:i4>
      </vt:variant>
    </vt:vector>
  </HeadingPairs>
  <TitlesOfParts>
    <vt:vector size="30" baseType="lpstr">
      <vt:lpstr>Arial</vt:lpstr>
      <vt:lpstr>Calibri</vt:lpstr>
      <vt:lpstr>Segoe UI</vt:lpstr>
      <vt:lpstr>Times New Roman</vt:lpstr>
      <vt:lpstr>Wingdings</vt:lpstr>
      <vt:lpstr>Wingdings 2</vt:lpstr>
      <vt:lpstr>Wingdings 3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Guedes</dc:creator>
  <cp:lastModifiedBy>Fernanda</cp:lastModifiedBy>
  <cp:revision>94</cp:revision>
  <cp:lastPrinted>2017-03-16T11:40:05Z</cp:lastPrinted>
  <dcterms:created xsi:type="dcterms:W3CDTF">2014-04-16T08:49:45Z</dcterms:created>
  <dcterms:modified xsi:type="dcterms:W3CDTF">2019-04-01T16:49:37Z</dcterms:modified>
</cp:coreProperties>
</file>