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408" r:id="rId2"/>
    <p:sldId id="393" r:id="rId3"/>
    <p:sldId id="377" r:id="rId4"/>
    <p:sldId id="392" r:id="rId5"/>
    <p:sldId id="394" r:id="rId6"/>
    <p:sldId id="409" r:id="rId7"/>
    <p:sldId id="385" r:id="rId8"/>
    <p:sldId id="383" r:id="rId9"/>
    <p:sldId id="379" r:id="rId10"/>
    <p:sldId id="382" r:id="rId11"/>
    <p:sldId id="410" r:id="rId12"/>
    <p:sldId id="381" r:id="rId13"/>
    <p:sldId id="411" r:id="rId14"/>
    <p:sldId id="386" r:id="rId15"/>
    <p:sldId id="390" r:id="rId16"/>
    <p:sldId id="391" r:id="rId17"/>
    <p:sldId id="434" r:id="rId18"/>
    <p:sldId id="388" r:id="rId19"/>
    <p:sldId id="389" r:id="rId20"/>
    <p:sldId id="413" r:id="rId21"/>
    <p:sldId id="387" r:id="rId22"/>
    <p:sldId id="414" r:id="rId23"/>
    <p:sldId id="435" r:id="rId24"/>
    <p:sldId id="416" r:id="rId25"/>
    <p:sldId id="437" r:id="rId26"/>
    <p:sldId id="418" r:id="rId27"/>
    <p:sldId id="419" r:id="rId28"/>
    <p:sldId id="438" r:id="rId29"/>
    <p:sldId id="421" r:id="rId30"/>
    <p:sldId id="422" r:id="rId31"/>
    <p:sldId id="423" r:id="rId32"/>
    <p:sldId id="424" r:id="rId33"/>
    <p:sldId id="425" r:id="rId34"/>
    <p:sldId id="426" r:id="rId35"/>
    <p:sldId id="427" r:id="rId36"/>
    <p:sldId id="428" r:id="rId37"/>
    <p:sldId id="429" r:id="rId38"/>
    <p:sldId id="433" r:id="rId39"/>
    <p:sldId id="431" r:id="rId40"/>
    <p:sldId id="432" r:id="rId41"/>
  </p:sldIdLst>
  <p:sldSz cx="9144000" cy="6858000" type="screen4x3"/>
  <p:notesSz cx="6718300" cy="98552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9C3"/>
    <a:srgbClr val="00B050"/>
    <a:srgbClr val="FF3300"/>
    <a:srgbClr val="880E37"/>
    <a:srgbClr val="FF0066"/>
    <a:srgbClr val="669900"/>
    <a:srgbClr val="CC3300"/>
    <a:srgbClr val="4F6228"/>
    <a:srgbClr val="C0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7" autoAdjust="0"/>
    <p:restoredTop sz="87864" autoAdjust="0"/>
  </p:normalViewPr>
  <p:slideViewPr>
    <p:cSldViewPr>
      <p:cViewPr varScale="1">
        <p:scale>
          <a:sx n="97" d="100"/>
          <a:sy n="97" d="100"/>
        </p:scale>
        <p:origin x="141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5482" y="0"/>
            <a:ext cx="2911263" cy="4944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EAD4D-CBC6-4CBB-88D6-041FB9DB2352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0730"/>
            <a:ext cx="2911263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5482" y="9360730"/>
            <a:ext cx="2911263" cy="4944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EE859-0812-42E3-B875-CCBDCDBA5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342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6FE8D-4423-44E7-B3B5-D23A48CFD94C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1830" y="4681220"/>
            <a:ext cx="5374640" cy="44348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C878F-3C3E-420C-94C5-E79B77E8AC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3836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4080F-B61C-4740-84FF-77B461345A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29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151352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7910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00763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7110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120544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48459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33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23617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63269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60892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02620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4688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1837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31852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44550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91673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382385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277934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512185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4080F-B61C-4740-84FF-77B461345A1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264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516102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1980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801300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610677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38368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30293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28046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072478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70629677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538324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32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670564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33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864735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2925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901415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6896532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8018422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885301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353954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7C878F-3C3E-420C-94C5-E79B77E8AC6C}" type="slidenum">
              <a:rPr kumimoji="0" lang="pt-P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pt-PT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514093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530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22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44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352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934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207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561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85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633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388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553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0AB2A-926F-49A7-842D-CDB45BBE6E5F}" type="datetimeFigureOut">
              <a:rPr lang="pt-PT" smtClean="0"/>
              <a:t>27/11/2017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2C5C1-87E3-48DF-B8DD-753FD82E0FE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598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-3695" y="111021"/>
            <a:ext cx="9144000" cy="131391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958" y="1345534"/>
            <a:ext cx="966074" cy="283266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762185" y="306315"/>
            <a:ext cx="5612241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5400" b="1" i="1" dirty="0">
                <a:solidFill>
                  <a:schemeClr val="bg1"/>
                </a:solidFill>
              </a:rPr>
              <a:t>Livro aberto </a:t>
            </a:r>
            <a:r>
              <a:rPr lang="pt-PT" sz="3200" b="1" dirty="0">
                <a:solidFill>
                  <a:schemeClr val="bg1"/>
                </a:solidFill>
                <a:sym typeface="Wingdings" panose="05000000000000000000" pitchFamily="2" charset="2"/>
              </a:rPr>
              <a:t></a:t>
            </a:r>
            <a:r>
              <a:rPr lang="pt-PT" sz="5400" b="1" i="1" dirty="0">
                <a:solidFill>
                  <a:schemeClr val="bg1"/>
                </a:solidFill>
              </a:rPr>
              <a:t> </a:t>
            </a:r>
            <a:r>
              <a:rPr lang="pt-PT" sz="3600" dirty="0">
                <a:solidFill>
                  <a:schemeClr val="bg1"/>
                </a:solidFill>
              </a:rPr>
              <a:t>6.</a:t>
            </a:r>
            <a:r>
              <a:rPr lang="pt-PT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pt-PT" sz="3600" dirty="0">
                <a:solidFill>
                  <a:schemeClr val="bg1"/>
                </a:solidFill>
              </a:rPr>
              <a:t> ano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-72007" y="2420888"/>
            <a:ext cx="9252519" cy="3516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2" r="4872" b="3649"/>
          <a:stretch/>
        </p:blipFill>
        <p:spPr>
          <a:xfrm flipH="1">
            <a:off x="-6464" y="2420888"/>
            <a:ext cx="5968899" cy="3461080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3995936" y="2959204"/>
            <a:ext cx="452470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600" b="1" dirty="0">
                <a:solidFill>
                  <a:schemeClr val="accent1">
                    <a:lumMod val="75000"/>
                  </a:schemeClr>
                </a:solidFill>
              </a:rPr>
              <a:t>Teste de Gramática</a:t>
            </a:r>
          </a:p>
          <a:p>
            <a:pPr algn="ctr"/>
            <a:endParaRPr lang="pt-PT" sz="12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pt-PT" sz="2800" b="1" dirty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pt-PT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pt-PT" sz="2800" b="1" dirty="0">
                <a:solidFill>
                  <a:schemeClr val="accent1">
                    <a:lumMod val="75000"/>
                  </a:schemeClr>
                </a:solidFill>
              </a:rPr>
              <a:t> Período</a:t>
            </a:r>
          </a:p>
        </p:txBody>
      </p:sp>
    </p:spTree>
    <p:extLst>
      <p:ext uri="{BB962C8B-B14F-4D97-AF65-F5344CB8AC3E}">
        <p14:creationId xmlns:p14="http://schemas.microsoft.com/office/powerpoint/2010/main" val="1699985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1" t="11625" r="20400" b="11625"/>
          <a:stretch/>
        </p:blipFill>
        <p:spPr>
          <a:xfrm>
            <a:off x="5652120" y="3796560"/>
            <a:ext cx="2745229" cy="2008704"/>
          </a:xfrm>
          <a:prstGeom prst="rect">
            <a:avLst/>
          </a:prstGeom>
        </p:spPr>
      </p:pic>
      <p:sp>
        <p:nvSpPr>
          <p:cNvPr id="5" name="CaixaDeTexto 1"/>
          <p:cNvSpPr txBox="1"/>
          <p:nvPr/>
        </p:nvSpPr>
        <p:spPr>
          <a:xfrm>
            <a:off x="6228184" y="6474822"/>
            <a:ext cx="1992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Livro aberto</a:t>
            </a:r>
            <a:r>
              <a:rPr lang="pt-P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6.º ano</a:t>
            </a:r>
            <a:endParaRPr lang="pt-PT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392" y="6443620"/>
            <a:ext cx="908884" cy="296627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44017" y="692696"/>
            <a:ext cx="892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1.</a:t>
            </a:r>
            <a:r>
              <a:rPr lang="pt-PT" sz="2200" dirty="0"/>
              <a:t> Liga os elementos das duas colunas, criando pares de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sinónimos</a:t>
            </a:r>
            <a:r>
              <a:rPr lang="pt-PT" sz="2200" dirty="0"/>
              <a:t>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44017" y="3719814"/>
            <a:ext cx="748832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2.</a:t>
            </a:r>
            <a:r>
              <a:rPr lang="pt-PT" sz="2200" dirty="0"/>
              <a:t> Substitui as palavras destacadas por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antónimos</a:t>
            </a:r>
            <a:r>
              <a:rPr lang="pt-PT" sz="2200" dirty="0"/>
              <a:t>.</a:t>
            </a:r>
          </a:p>
          <a:p>
            <a:pPr marL="271463" indent="889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Isabel </a:t>
            </a:r>
            <a:r>
              <a:rPr lang="pt-PT" sz="2200" b="1" i="1" dirty="0">
                <a:sym typeface="Wingdings" panose="05000000000000000000" pitchFamily="2" charset="2"/>
              </a:rPr>
              <a:t>recebeu</a:t>
            </a:r>
            <a:r>
              <a:rPr lang="pt-PT" sz="2200" i="1" dirty="0">
                <a:sym typeface="Wingdings" panose="05000000000000000000" pitchFamily="2" charset="2"/>
              </a:rPr>
              <a:t> alguns presentes.</a:t>
            </a:r>
          </a:p>
          <a:p>
            <a:pPr marL="271463" indent="889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sala estava muito </a:t>
            </a:r>
            <a:r>
              <a:rPr lang="pt-PT" sz="2200" b="1" i="1" dirty="0">
                <a:sym typeface="Wingdings" panose="05000000000000000000" pitchFamily="2" charset="2"/>
              </a:rPr>
              <a:t>limpa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</a:p>
          <a:p>
            <a:pPr marL="271463" indent="889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é um aluno </a:t>
            </a:r>
            <a:r>
              <a:rPr lang="pt-PT" sz="2200" b="1" i="1" dirty="0">
                <a:sym typeface="Wingdings" panose="05000000000000000000" pitchFamily="2" charset="2"/>
              </a:rPr>
              <a:t>empenhado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889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É preciso </a:t>
            </a:r>
            <a:r>
              <a:rPr lang="pt-PT" sz="2200" b="1" i="1" dirty="0">
                <a:sym typeface="Wingdings" panose="05000000000000000000" pitchFamily="2" charset="2"/>
              </a:rPr>
              <a:t>findar</a:t>
            </a:r>
            <a:r>
              <a:rPr lang="pt-PT" sz="2200" i="1" dirty="0">
                <a:sym typeface="Wingdings" panose="05000000000000000000" pitchFamily="2" charset="2"/>
              </a:rPr>
              <a:t> o trabalho.</a:t>
            </a:r>
          </a:p>
          <a:p>
            <a:pPr marL="271463" indent="889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Ela ficou nervosa com a tua </a:t>
            </a:r>
            <a:r>
              <a:rPr lang="pt-PT" sz="2200" b="1" i="1" dirty="0">
                <a:sym typeface="Wingdings" panose="05000000000000000000" pitchFamily="2" charset="2"/>
              </a:rPr>
              <a:t>chegada</a:t>
            </a:r>
            <a:r>
              <a:rPr lang="pt-PT" sz="2200" i="1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bg1"/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74006"/>
              </p:ext>
            </p:extLst>
          </p:nvPr>
        </p:nvGraphicFramePr>
        <p:xfrm>
          <a:off x="611560" y="1356360"/>
          <a:ext cx="5184575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fechado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calmo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afastado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enervado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veloz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tranquilo</a:t>
                      </a:r>
                      <a:endParaRPr lang="pt-PT" sz="2200" b="0" i="0" dirty="0">
                        <a:sym typeface="Wingdings" panose="05000000000000000000" pitchFamily="2" charset="2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rápido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irritado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encerrado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distante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866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79512" y="805871"/>
            <a:ext cx="8587257" cy="606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3.</a:t>
            </a:r>
            <a:r>
              <a:rPr lang="pt-PT" sz="2200" dirty="0"/>
              <a:t> Observa alguns dos significados do verbo </a:t>
            </a:r>
            <a:r>
              <a:rPr lang="pt-PT" sz="2200" i="1" dirty="0"/>
              <a:t>passar</a:t>
            </a:r>
            <a:r>
              <a:rPr lang="pt-PT" sz="2200" dirty="0"/>
              <a:t>:</a:t>
            </a:r>
          </a:p>
          <a:p>
            <a:pPr marL="271463" indent="-3175">
              <a:spcBef>
                <a:spcPts val="1200"/>
              </a:spcBef>
            </a:pPr>
            <a:endParaRPr lang="pt-PT" sz="2000" dirty="0"/>
          </a:p>
          <a:p>
            <a:pPr marL="271463" indent="-3175">
              <a:spcBef>
                <a:spcPts val="1200"/>
              </a:spcBef>
            </a:pPr>
            <a:endParaRPr lang="pt-PT" sz="2000" dirty="0"/>
          </a:p>
          <a:p>
            <a:pPr marL="271463" indent="-3175">
              <a:spcBef>
                <a:spcPts val="1200"/>
              </a:spcBef>
            </a:pPr>
            <a:r>
              <a:rPr lang="pt-PT" sz="2000" dirty="0"/>
              <a:t> </a:t>
            </a:r>
          </a:p>
          <a:p>
            <a:pPr marL="803275" indent="-534988">
              <a:lnSpc>
                <a:spcPct val="114000"/>
              </a:lnSpc>
              <a:spcBef>
                <a:spcPts val="1800"/>
              </a:spcBef>
            </a:pPr>
            <a:endParaRPr lang="pt-PT" sz="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803275" indent="-534988">
              <a:lnSpc>
                <a:spcPct val="114000"/>
              </a:lnSpc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3.1.</a:t>
            </a:r>
            <a:r>
              <a:rPr lang="pt-PT" sz="2200" dirty="0"/>
              <a:t> Substitui em cada frase a forma verbal destacada pelo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sinónimo</a:t>
            </a:r>
            <a:r>
              <a:rPr lang="pt-PT" sz="2200" dirty="0"/>
              <a:t> adequado </a:t>
            </a:r>
            <a:r>
              <a:rPr lang="pt-PT" sz="2000" dirty="0"/>
              <a:t>(no mesmo tempo e modo)</a:t>
            </a:r>
            <a:r>
              <a:rPr lang="pt-PT" sz="2200" dirty="0"/>
              <a:t>.</a:t>
            </a:r>
          </a:p>
          <a:p>
            <a:pPr marL="271463" indent="45402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Passa</a:t>
            </a:r>
            <a:r>
              <a:rPr lang="pt-PT" sz="2200" i="1" dirty="0">
                <a:sym typeface="Wingdings" panose="05000000000000000000" pitchFamily="2" charset="2"/>
              </a:rPr>
              <a:t> o carro da frente.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endParaRPr lang="pt-PT" sz="2200" dirty="0"/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Passaram</a:t>
            </a:r>
            <a:r>
              <a:rPr lang="pt-PT" sz="2200" i="1" dirty="0">
                <a:sym typeface="Wingdings 2" panose="05020102010507070707" pitchFamily="18" charset="2"/>
              </a:rPr>
              <a:t> dois anos desde que nos conhecemos.</a:t>
            </a:r>
            <a:endParaRPr lang="pt-PT" sz="2200" i="1" dirty="0"/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</a:t>
            </a:r>
            <a:r>
              <a:rPr lang="pt-PT" sz="2200" b="1" i="1" dirty="0">
                <a:sym typeface="Wingdings" panose="05000000000000000000" pitchFamily="2" charset="2"/>
              </a:rPr>
              <a:t>passou</a:t>
            </a:r>
            <a:r>
              <a:rPr lang="pt-PT" sz="2200" i="1" dirty="0">
                <a:sym typeface="Wingdings" panose="05000000000000000000" pitchFamily="2" charset="2"/>
              </a:rPr>
              <a:t> a meta em quarto lugar.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Passei</a:t>
            </a:r>
            <a:r>
              <a:rPr lang="pt-PT" sz="2200" i="1" dirty="0">
                <a:sym typeface="Wingdings" panose="05000000000000000000" pitchFamily="2" charset="2"/>
              </a:rPr>
              <a:t> para esta cadeira para ver melhor.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endParaRPr lang="pt-PT" sz="2200" dirty="0"/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tua proposta </a:t>
            </a:r>
            <a:r>
              <a:rPr lang="pt-PT" sz="2200" b="1" i="1" dirty="0">
                <a:sym typeface="Wingdings" panose="05000000000000000000" pitchFamily="2" charset="2"/>
              </a:rPr>
              <a:t>passou</a:t>
            </a:r>
            <a:r>
              <a:rPr lang="pt-PT" sz="2200" i="1" dirty="0">
                <a:sym typeface="Wingdings 2" panose="05020102010507070707" pitchFamily="18" charset="2"/>
              </a:rPr>
              <a:t>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Passem</a:t>
            </a:r>
            <a:r>
              <a:rPr lang="pt-PT" sz="2200" i="1" dirty="0">
                <a:sym typeface="Wingdings" panose="05000000000000000000" pitchFamily="2" charset="2"/>
              </a:rPr>
              <a:t> a bola uns aos outros.</a:t>
            </a:r>
            <a:endParaRPr lang="pt-PT" sz="2200" i="1" dirty="0"/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bg1"/>
                </a:solidFill>
              </a:rPr>
              <a:t> </a:t>
            </a:r>
            <a:endParaRPr lang="pt-PT" sz="2200" b="1" i="1" dirty="0">
              <a:solidFill>
                <a:schemeClr val="bg1"/>
              </a:solidFill>
            </a:endParaRPr>
          </a:p>
        </p:txBody>
      </p:sp>
      <p:sp>
        <p:nvSpPr>
          <p:cNvPr id="33" name="CaixaDeTexto 1"/>
          <p:cNvSpPr txBox="1"/>
          <p:nvPr/>
        </p:nvSpPr>
        <p:spPr>
          <a:xfrm>
            <a:off x="6228184" y="6474822"/>
            <a:ext cx="1992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Livro aberto</a:t>
            </a:r>
            <a:r>
              <a:rPr lang="pt-P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6.º ano</a:t>
            </a:r>
            <a:endParaRPr lang="pt-PT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1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6443620"/>
            <a:ext cx="908884" cy="296627"/>
          </a:xfrm>
          <a:prstGeom prst="rect">
            <a:avLst/>
          </a:prstGeom>
        </p:spPr>
      </p:pic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169359"/>
              </p:ext>
            </p:extLst>
          </p:nvPr>
        </p:nvGraphicFramePr>
        <p:xfrm>
          <a:off x="611559" y="1397000"/>
          <a:ext cx="760889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8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71463" indent="-3175">
                        <a:spcBef>
                          <a:spcPts val="1200"/>
                        </a:spcBef>
                      </a:pP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enfrentar	 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decorrer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sofrer</a:t>
                      </a:r>
                    </a:p>
                    <a:p>
                      <a:pPr marL="271463" indent="-3175">
                        <a:spcBef>
                          <a:spcPts val="1200"/>
                        </a:spcBef>
                      </a:pP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transpor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ultrapassar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ser aprovado</a:t>
                      </a:r>
                    </a:p>
                    <a:p>
                      <a:pPr marL="271463" indent="-3175">
                        <a:spcBef>
                          <a:spcPts val="1200"/>
                        </a:spcBef>
                      </a:pP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engomar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atirar	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mudar (de lugar)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57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158391"/>
              </p:ext>
            </p:extLst>
          </p:nvPr>
        </p:nvGraphicFramePr>
        <p:xfrm>
          <a:off x="663187" y="1593840"/>
          <a:ext cx="8013269" cy="4211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793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pt-PT" sz="22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pt-PT" sz="2200" dirty="0">
                        <a:solidFill>
                          <a:srgbClr val="8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</a:t>
                      </a:r>
                      <a:endParaRPr lang="pt-PT" sz="22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err="1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Im</a:t>
                      </a:r>
                      <a:endParaRPr lang="pt-PT" sz="2200" dirty="0">
                        <a:solidFill>
                          <a:srgbClr val="FF006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baseline="0" dirty="0"/>
                        <a:t>Vai ao gabinete do diretor, André.  </a:t>
                      </a:r>
                      <a:endParaRPr lang="pt-PT" sz="2200" b="1" baseline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O que é que eu fiz?</a:t>
                      </a:r>
                      <a:endParaRPr lang="pt-PT" sz="2200" b="1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Ele só quer conversar contigo</a:t>
                      </a:r>
                      <a:r>
                        <a:rPr lang="pt-PT" sz="2200" b="0" i="1" baseline="0" dirty="0"/>
                        <a:t>.</a:t>
                      </a:r>
                      <a:endParaRPr lang="pt-PT" sz="2200" b="1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Uf! Que alívio!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Despacha-te!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Deseja falar comigo, Sr. Diretor?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1" dirty="0"/>
                        <a:t>Ah, ainda bem que estás aqui!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266700" indent="-266700"/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Quero que me ajudes a resolver um assunto.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CaixaDeTexto 1"/>
          <p:cNvSpPr txBox="1"/>
          <p:nvPr/>
        </p:nvSpPr>
        <p:spPr>
          <a:xfrm>
            <a:off x="6228184" y="6474822"/>
            <a:ext cx="1992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Livro aberto</a:t>
            </a:r>
            <a:r>
              <a:rPr lang="pt-PT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6.º ano</a:t>
            </a:r>
            <a:endParaRPr lang="pt-PT" sz="16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6443620"/>
            <a:ext cx="908884" cy="296627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179513" y="764704"/>
            <a:ext cx="8928992" cy="84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4.</a:t>
            </a:r>
            <a:r>
              <a:rPr lang="pt-PT" sz="2200" dirty="0"/>
              <a:t> Assinala 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tipo</a:t>
            </a:r>
            <a:r>
              <a:rPr lang="pt-PT" sz="2200" dirty="0"/>
              <a:t> de cada frase: declarativa (</a:t>
            </a:r>
            <a:r>
              <a:rPr lang="pt-PT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t-PT" sz="2200" dirty="0"/>
              <a:t>), interrogativa (</a:t>
            </a:r>
            <a:r>
              <a:rPr lang="pt-PT" sz="22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pt-PT" sz="2200" dirty="0"/>
              <a:t>), exclamativa (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pt-PT" sz="2200" dirty="0"/>
              <a:t>) ou imperativa (</a:t>
            </a:r>
            <a:r>
              <a:rPr lang="pt-PT" sz="22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pt-PT" sz="2200" dirty="0"/>
              <a:t>).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87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79513" y="805871"/>
            <a:ext cx="882976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5.</a:t>
            </a:r>
            <a:r>
              <a:rPr lang="pt-PT" sz="2200" dirty="0"/>
              <a:t> Classifica cada palavra conforme o número de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sílabas</a:t>
            </a:r>
            <a:r>
              <a:rPr lang="pt-PT" sz="2200" dirty="0"/>
              <a:t>.</a:t>
            </a:r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a.</a:t>
            </a:r>
            <a:r>
              <a:rPr lang="pt-PT" sz="2200" b="1" dirty="0"/>
              <a:t> </a:t>
            </a:r>
            <a:r>
              <a:rPr lang="pt-PT" sz="2200" i="1" dirty="0"/>
              <a:t>copiar</a:t>
            </a:r>
            <a:r>
              <a:rPr lang="pt-PT" sz="2200" dirty="0"/>
              <a:t>	 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d.</a:t>
            </a:r>
            <a:r>
              <a:rPr lang="pt-PT" sz="2200" b="1" dirty="0"/>
              <a:t> </a:t>
            </a:r>
            <a:r>
              <a:rPr lang="pt-PT" sz="2200" i="1" dirty="0"/>
              <a:t>acolhias</a:t>
            </a:r>
            <a:r>
              <a:rPr lang="pt-PT" sz="2200" dirty="0"/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g.</a:t>
            </a:r>
            <a:r>
              <a:rPr lang="pt-PT" sz="2200" b="1" dirty="0"/>
              <a:t> </a:t>
            </a:r>
            <a:r>
              <a:rPr lang="pt-PT" sz="2200" i="1" dirty="0"/>
              <a:t>Clarice</a:t>
            </a:r>
            <a:endParaRPr lang="pt-PT" sz="2200" b="1" i="1" dirty="0"/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b.</a:t>
            </a:r>
            <a:r>
              <a:rPr lang="pt-PT" sz="2200" b="1" dirty="0"/>
              <a:t> </a:t>
            </a:r>
            <a:r>
              <a:rPr lang="pt-PT" sz="2200" i="1" dirty="0"/>
              <a:t>uma</a:t>
            </a:r>
            <a:r>
              <a:rPr lang="pt-PT" sz="2200" dirty="0"/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e.</a:t>
            </a:r>
            <a:r>
              <a:rPr lang="pt-PT" sz="2200" b="1" dirty="0"/>
              <a:t> </a:t>
            </a:r>
            <a:r>
              <a:rPr lang="pt-PT" sz="2200" i="1" dirty="0"/>
              <a:t>três</a:t>
            </a:r>
            <a:r>
              <a:rPr lang="pt-PT" sz="2200" dirty="0"/>
              <a:t>	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h.</a:t>
            </a:r>
            <a:r>
              <a:rPr lang="pt-PT" sz="2200" b="1" dirty="0"/>
              <a:t> </a:t>
            </a:r>
            <a:r>
              <a:rPr lang="pt-PT" sz="2200" i="1" dirty="0"/>
              <a:t>ser</a:t>
            </a:r>
            <a:r>
              <a:rPr lang="pt-PT" sz="2200" dirty="0"/>
              <a:t> </a:t>
            </a:r>
            <a:endParaRPr lang="pt-PT" sz="2200" b="1" dirty="0"/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c.</a:t>
            </a:r>
            <a:r>
              <a:rPr lang="pt-PT" sz="2200" b="1" dirty="0"/>
              <a:t> </a:t>
            </a:r>
            <a:r>
              <a:rPr lang="pt-PT" sz="2200" i="1" dirty="0"/>
              <a:t>transpor</a:t>
            </a:r>
            <a:r>
              <a:rPr lang="pt-PT" sz="2200" dirty="0"/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f.</a:t>
            </a:r>
            <a:r>
              <a:rPr lang="pt-PT" sz="2200" b="1" dirty="0"/>
              <a:t> </a:t>
            </a:r>
            <a:r>
              <a:rPr lang="pt-PT" sz="2200" i="1" dirty="0"/>
              <a:t>veículo</a:t>
            </a:r>
            <a:r>
              <a:rPr lang="pt-PT" sz="2200" dirty="0"/>
              <a:t>		</a:t>
            </a:r>
            <a:r>
              <a:rPr lang="pt-PT" sz="2200" b="1" dirty="0">
                <a:solidFill>
                  <a:srgbClr val="FF6600"/>
                </a:solidFill>
              </a:rPr>
              <a:t>i.</a:t>
            </a:r>
            <a:r>
              <a:rPr lang="pt-PT" sz="2200" b="1" dirty="0"/>
              <a:t> </a:t>
            </a:r>
            <a:r>
              <a:rPr lang="pt-PT" sz="2200" i="1" dirty="0"/>
              <a:t>ultrapassar </a:t>
            </a:r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bg1"/>
                </a:solidFill>
              </a:rPr>
              <a:t>Correção</a:t>
            </a:r>
            <a:endParaRPr lang="pt-PT" sz="2200" b="1" i="1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79512" y="2876451"/>
            <a:ext cx="8829764" cy="2474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6.</a:t>
            </a:r>
            <a:r>
              <a:rPr lang="pt-PT" sz="2200" dirty="0"/>
              <a:t> Assinala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sílaba tónica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2200" dirty="0"/>
              <a:t>das palavras seguintes, colocando-as no respetivo lugar da grelha:</a:t>
            </a:r>
          </a:p>
          <a:p>
            <a:pPr marL="271463" indent="-3175" algn="ctr">
              <a:spcBef>
                <a:spcPts val="400"/>
              </a:spcBef>
            </a:pPr>
            <a:r>
              <a:rPr lang="pt-PT" sz="2200" i="1" dirty="0"/>
              <a:t>popular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 2" panose="05020102010507070707" pitchFamily="18" charset="2"/>
              </a:rPr>
              <a:t> gesso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órfão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ópera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apoio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 2" panose="05020102010507070707" pitchFamily="18" charset="2"/>
              </a:rPr>
              <a:t> atrapalhação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síntese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inútil</a:t>
            </a:r>
            <a:endParaRPr lang="pt-PT" sz="2200" i="1" dirty="0"/>
          </a:p>
          <a:p>
            <a:pPr marL="271463" indent="-3175" algn="ctr">
              <a:spcBef>
                <a:spcPts val="400"/>
              </a:spcBef>
            </a:pPr>
            <a:r>
              <a:rPr lang="pt-PT" sz="2200" i="1" dirty="0"/>
              <a:t>ministro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 2" panose="05020102010507070707" pitchFamily="18" charset="2"/>
              </a:rPr>
              <a:t> trisavô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autêntico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musical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" panose="05000000000000000000" pitchFamily="2" charset="2"/>
              </a:rPr>
              <a:t> música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 2" panose="05020102010507070707" pitchFamily="18" charset="2"/>
              </a:rPr>
              <a:t> abelhas </a:t>
            </a:r>
            <a:r>
              <a:rPr lang="pt-PT" sz="22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i="1" dirty="0">
                <a:sym typeface="Wingdings 2" panose="05020102010507070707" pitchFamily="18" charset="2"/>
              </a:rPr>
              <a:t> chapéus</a:t>
            </a:r>
            <a:endParaRPr lang="pt-PT" sz="2200" i="1" dirty="0"/>
          </a:p>
          <a:p>
            <a:pPr marL="271463" indent="-271463">
              <a:spcBef>
                <a:spcPts val="600"/>
              </a:spcBef>
            </a:pPr>
            <a:endParaRPr lang="pt-PT" sz="2200" dirty="0"/>
          </a:p>
          <a:p>
            <a:pPr marL="271463" indent="-271463">
              <a:spcBef>
                <a:spcPts val="600"/>
              </a:spcBef>
            </a:pPr>
            <a:endParaRPr lang="pt-PT" sz="22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98357"/>
              </p:ext>
            </p:extLst>
          </p:nvPr>
        </p:nvGraphicFramePr>
        <p:xfrm>
          <a:off x="603205" y="4725144"/>
          <a:ext cx="8145258" cy="1541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agudas</a:t>
                      </a:r>
                      <a:endParaRPr lang="pt-PT" sz="2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graves</a:t>
                      </a:r>
                      <a:endParaRPr lang="pt-PT" sz="22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chemeClr val="accent2"/>
                          </a:solidFill>
                          <a:effectLst/>
                        </a:rPr>
                        <a:t>esdrúxulas</a:t>
                      </a:r>
                      <a:endParaRPr lang="pt-PT" sz="22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t-PT" sz="22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1A40453B-79F4-4601-974A-671F294F6D95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8" name="CaixaDeTexto 1">
              <a:extLst>
                <a:ext uri="{FF2B5EF4-FFF2-40B4-BE49-F238E27FC236}">
                  <a16:creationId xmlns:a16="http://schemas.microsoft.com/office/drawing/2014/main" id="{A720896A-C605-4421-867C-513D9A0AF7DB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37D2E18E-F320-46AA-94D0-CEAC02D57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0807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889110"/>
              </p:ext>
            </p:extLst>
          </p:nvPr>
        </p:nvGraphicFramePr>
        <p:xfrm>
          <a:off x="539552" y="1543898"/>
          <a:ext cx="8280921" cy="3037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3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>
                          <a:solidFill>
                            <a:schemeClr val="tx1"/>
                          </a:solidFill>
                        </a:rPr>
                        <a:t>_________</a:t>
                      </a:r>
                      <a:endParaRPr lang="pt-PT" sz="22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telhado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telhal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telheira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destelhar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baixar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abaixo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baixio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rebaixar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b="1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aflorar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floreira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florear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floração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esfolhar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folhedo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folhagem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folhear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camponês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campina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campismo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ferragem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ferrenho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ferrão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ferraria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179512" y="823818"/>
            <a:ext cx="8299225" cy="456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7.</a:t>
            </a:r>
            <a:r>
              <a:rPr lang="pt-PT" sz="2200" dirty="0"/>
              <a:t> Indica a palavra que deu origem a cada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família de palavras</a:t>
            </a:r>
            <a:r>
              <a:rPr lang="pt-PT" sz="2200" dirty="0"/>
              <a:t>.</a:t>
            </a:r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79512" y="4941168"/>
            <a:ext cx="8299225" cy="1386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8.</a:t>
            </a:r>
            <a:r>
              <a:rPr lang="pt-PT" sz="2200" dirty="0"/>
              <a:t> Descobre o intruso em cada alínea.</a:t>
            </a:r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/>
              <a:t>materialização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imaterial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materialista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material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maternidade</a:t>
            </a:r>
            <a:endParaRPr lang="pt-PT" sz="2200" dirty="0"/>
          </a:p>
          <a:p>
            <a:pPr marL="271463" indent="-317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/>
              <a:t>marear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maremoto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marmelo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amarar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marisco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3C8EAE4-075F-40AA-9EE3-F4F250461B05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AD55902D-8E55-4CA3-BB80-3402965A54E2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EBAA3057-5570-4839-B12B-C4E130B06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308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79511" y="764704"/>
            <a:ext cx="8827121" cy="171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9.</a:t>
            </a:r>
            <a:r>
              <a:rPr lang="pt-PT" sz="2200" dirty="0"/>
              <a:t> Coloca no respetivo lugar da grelha as palavras destacadas nas frases seguintes:</a:t>
            </a:r>
          </a:p>
          <a:p>
            <a:pPr marL="271463" indent="271463">
              <a:lnSpc>
                <a:spcPct val="114000"/>
              </a:lnSpc>
              <a:spcBef>
                <a:spcPts val="600"/>
              </a:spcBef>
            </a:pPr>
            <a:r>
              <a:rPr lang="pt-PT" sz="2200" b="1" i="1" dirty="0"/>
              <a:t>Um</a:t>
            </a:r>
            <a:r>
              <a:rPr lang="pt-PT" sz="2200" i="1" dirty="0"/>
              <a:t> dia, </a:t>
            </a:r>
            <a:r>
              <a:rPr lang="pt-PT" sz="2200" b="1" i="1" dirty="0"/>
              <a:t>dois</a:t>
            </a:r>
            <a:r>
              <a:rPr lang="pt-PT" sz="2200" i="1" dirty="0"/>
              <a:t> irmãos </a:t>
            </a:r>
            <a:r>
              <a:rPr lang="pt-PT" sz="2200" b="1" i="1" dirty="0"/>
              <a:t>muito</a:t>
            </a:r>
            <a:r>
              <a:rPr lang="pt-PT" sz="2200" i="1" dirty="0"/>
              <a:t> </a:t>
            </a:r>
            <a:r>
              <a:rPr lang="pt-PT" sz="2200" b="1" i="1" dirty="0"/>
              <a:t>unidos</a:t>
            </a:r>
            <a:r>
              <a:rPr lang="pt-PT" sz="2200" i="1" dirty="0"/>
              <a:t> partiram à </a:t>
            </a:r>
            <a:r>
              <a:rPr lang="pt-PT" sz="2200" b="1" i="1" dirty="0"/>
              <a:t>aventura</a:t>
            </a:r>
            <a:r>
              <a:rPr lang="pt-PT" sz="2200" i="1" dirty="0"/>
              <a:t> e </a:t>
            </a:r>
            <a:r>
              <a:rPr lang="pt-PT" sz="2200" b="1" i="1" dirty="0"/>
              <a:t>deixaram</a:t>
            </a:r>
            <a:r>
              <a:rPr lang="pt-PT" sz="2200" i="1" dirty="0"/>
              <a:t> a aldeia dos </a:t>
            </a:r>
            <a:r>
              <a:rPr lang="pt-PT" sz="2200" b="1" i="1" dirty="0"/>
              <a:t>seus</a:t>
            </a:r>
            <a:r>
              <a:rPr lang="pt-PT" sz="2200" i="1" dirty="0"/>
              <a:t> </a:t>
            </a:r>
            <a:r>
              <a:rPr lang="pt-PT" sz="2200" b="1" i="1" dirty="0"/>
              <a:t>pais</a:t>
            </a:r>
            <a:r>
              <a:rPr lang="pt-PT" sz="2200" i="1" dirty="0"/>
              <a:t>. </a:t>
            </a:r>
            <a:r>
              <a:rPr lang="pt-PT" sz="2200" b="1" i="1" dirty="0"/>
              <a:t>Que</a:t>
            </a:r>
            <a:r>
              <a:rPr lang="pt-PT" sz="2200" i="1" dirty="0"/>
              <a:t> surpresas </a:t>
            </a:r>
            <a:r>
              <a:rPr lang="pt-PT" sz="2200" b="1" i="1" dirty="0"/>
              <a:t>os</a:t>
            </a:r>
            <a:r>
              <a:rPr lang="pt-PT" sz="2200" i="1" dirty="0"/>
              <a:t> esperam? </a:t>
            </a:r>
            <a:r>
              <a:rPr lang="pt-PT" sz="2200" b="1" i="1" dirty="0"/>
              <a:t>Para</a:t>
            </a:r>
            <a:r>
              <a:rPr lang="pt-PT" sz="2200" i="1" dirty="0"/>
              <a:t> onde </a:t>
            </a:r>
            <a:r>
              <a:rPr lang="pt-PT" sz="2200" b="1" i="1" dirty="0"/>
              <a:t>irão</a:t>
            </a:r>
            <a:r>
              <a:rPr lang="pt-PT" sz="2200" i="1" dirty="0"/>
              <a:t>?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0" y="-1920"/>
            <a:ext cx="9144000" cy="550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algn="l"/>
            <a:r>
              <a:rPr lang="pt-PT" sz="2400" b="1" i="1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172776"/>
              </p:ext>
            </p:extLst>
          </p:nvPr>
        </p:nvGraphicFramePr>
        <p:xfrm>
          <a:off x="681155" y="2823552"/>
          <a:ext cx="5691045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0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rowSpan="8"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Classes de palavras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Nome:</a:t>
                      </a:r>
                      <a:endParaRPr lang="pt-PT" sz="21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Adjetivo: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Determinante: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Quantificador numeral: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Pronome: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Advérbio: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Preposição: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Verbo: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/>
          <a:stretch/>
        </p:blipFill>
        <p:spPr>
          <a:xfrm>
            <a:off x="5940152" y="4365104"/>
            <a:ext cx="3040136" cy="20162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486746A-6A97-4DE1-973C-A15B2DF3A699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4400CD94-DA06-4805-B2FB-7E33818C9AB4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07831A6B-DA71-4D8F-A009-B3F7BEE19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74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205987" y="761390"/>
            <a:ext cx="85872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10.</a:t>
            </a:r>
            <a:r>
              <a:rPr lang="pt-PT" sz="2200" dirty="0"/>
              <a:t> Regista na grelha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 dos seguintes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nomes</a:t>
            </a:r>
            <a:r>
              <a:rPr lang="pt-PT" sz="2200" dirty="0"/>
              <a:t>: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28055" y="4267929"/>
            <a:ext cx="8277342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11.</a:t>
            </a:r>
            <a:r>
              <a:rPr lang="pt-PT" sz="2200" dirty="0"/>
              <a:t> Escreve no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plural</a:t>
            </a:r>
            <a:r>
              <a:rPr lang="pt-PT" sz="2200" dirty="0"/>
              <a:t> os seguintes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nomes</a:t>
            </a:r>
            <a:r>
              <a:rPr lang="pt-PT" sz="2200" dirty="0"/>
              <a:t>:</a:t>
            </a:r>
          </a:p>
          <a:p>
            <a:pPr marL="271463" indent="169863">
              <a:spcBef>
                <a:spcPts val="800"/>
              </a:spcBef>
            </a:pPr>
            <a:r>
              <a:rPr lang="pt-PT" sz="2200" i="1" dirty="0"/>
              <a:t>capitão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móvel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/>
              <a:t>bombom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canil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cão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endParaRPr lang="pt-PT" sz="2200" dirty="0">
              <a:solidFill>
                <a:schemeClr val="accent6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271463" indent="169863">
              <a:spcBef>
                <a:spcPts val="1200"/>
              </a:spcBef>
            </a:pPr>
            <a:endParaRPr lang="pt-PT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1463" indent="-2714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12.</a:t>
            </a:r>
            <a:r>
              <a:rPr lang="pt-PT" sz="2200" dirty="0"/>
              <a:t> Escreve no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feminino</a:t>
            </a:r>
            <a:r>
              <a:rPr lang="pt-PT" sz="2200" dirty="0"/>
              <a:t> os seguintes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nomes</a:t>
            </a:r>
            <a:r>
              <a:rPr lang="pt-PT" sz="2200" dirty="0"/>
              <a:t>:</a:t>
            </a:r>
          </a:p>
          <a:p>
            <a:pPr marL="271463" indent="169863">
              <a:spcBef>
                <a:spcPts val="800"/>
              </a:spcBef>
            </a:pPr>
            <a:r>
              <a:rPr lang="pt-PT" sz="2200" i="1" dirty="0"/>
              <a:t>aldeão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imperador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duque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patrão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avô</a:t>
            </a:r>
            <a:endParaRPr lang="pt-PT" sz="2200" dirty="0">
              <a:sym typeface="Wingdings 2" panose="05020102010507070707" pitchFamily="18" charset="2"/>
            </a:endParaRPr>
          </a:p>
        </p:txBody>
      </p: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198565"/>
              </p:ext>
            </p:extLst>
          </p:nvPr>
        </p:nvGraphicFramePr>
        <p:xfrm>
          <a:off x="755575" y="2691809"/>
          <a:ext cx="7773286" cy="1216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4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4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4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9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próprio</a:t>
                      </a:r>
                      <a:endParaRPr lang="pt-PT" sz="2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comum</a:t>
                      </a:r>
                      <a:endParaRPr lang="pt-PT" sz="22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chemeClr val="accent2"/>
                          </a:solidFill>
                          <a:effectLst/>
                        </a:rPr>
                        <a:t>comum coletivo</a:t>
                      </a:r>
                      <a:endParaRPr lang="pt-PT" sz="22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296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151997"/>
              </p:ext>
            </p:extLst>
          </p:nvPr>
        </p:nvGraphicFramePr>
        <p:xfrm>
          <a:off x="755576" y="1268760"/>
          <a:ext cx="798931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7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7672"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matilha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Tejo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Silva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d.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quarto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e.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sardinha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f.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arquipélago</a:t>
                      </a:r>
                      <a:endParaRPr lang="pt-PT" sz="2200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g.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fruto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h.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terra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i.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Mogadouro</a:t>
                      </a:r>
                      <a:endParaRPr lang="pt-PT" sz="2200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j.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plantel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k.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cadeira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l.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pinhal</a:t>
                      </a:r>
                      <a:endParaRPr lang="pt-PT" sz="2200" i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44208" y="4340095"/>
            <a:ext cx="2010941" cy="199735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C82269F-66BB-4990-8DB8-6EABDB37C551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2" name="CaixaDeTexto 1">
              <a:extLst>
                <a:ext uri="{FF2B5EF4-FFF2-40B4-BE49-F238E27FC236}">
                  <a16:creationId xmlns:a16="http://schemas.microsoft.com/office/drawing/2014/main" id="{3F48FC58-9E81-4C1F-B656-041BA9E72301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3" name="Picture 18">
              <a:extLst>
                <a:ext uri="{FF2B5EF4-FFF2-40B4-BE49-F238E27FC236}">
                  <a16:creationId xmlns:a16="http://schemas.microsoft.com/office/drawing/2014/main" id="{4A765426-F146-4D66-AF1B-FA48F9C27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5276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1" t="7349" r="10548" b="11615"/>
          <a:stretch/>
        </p:blipFill>
        <p:spPr>
          <a:xfrm flipH="1">
            <a:off x="7092280" y="1263296"/>
            <a:ext cx="1907704" cy="2013687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174373" y="834602"/>
            <a:ext cx="8718107" cy="5479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13.</a:t>
            </a:r>
            <a:r>
              <a:rPr lang="pt-PT" sz="2200" dirty="0"/>
              <a:t> Identifica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adjetivos </a:t>
            </a:r>
            <a:r>
              <a:rPr lang="pt-PT" sz="2200" dirty="0"/>
              <a:t>nas frases e indica a respetiva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.</a:t>
            </a:r>
          </a:p>
          <a:p>
            <a:pPr marL="271463" indent="169863">
              <a:spcBef>
                <a:spcPts val="18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foi o primeiro aluno a apresentar bons argumentos.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</a:t>
            </a: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Bebemos um chá quente e muito aromático. 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</a:t>
            </a:r>
            <a:endParaRPr lang="pt-PT" sz="2200" i="1" dirty="0"/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ficou em décimo quarto lugar numa prova importante.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______________________________________________________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casa pequenina de janelas verdes pertencia a um simpático casal.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______________________________________________________</a:t>
            </a: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Conseguiste responder à quinta pergunta do terceiro grupo?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______________________________________________________</a:t>
            </a:r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51C5FC-7CA2-45BD-9B71-0583609740C2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8" name="CaixaDeTexto 1">
              <a:extLst>
                <a:ext uri="{FF2B5EF4-FFF2-40B4-BE49-F238E27FC236}">
                  <a16:creationId xmlns:a16="http://schemas.microsoft.com/office/drawing/2014/main" id="{0B896048-10FD-4387-B1FE-B200D9CA93E5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9" name="Picture 18">
              <a:extLst>
                <a:ext uri="{FF2B5EF4-FFF2-40B4-BE49-F238E27FC236}">
                  <a16:creationId xmlns:a16="http://schemas.microsoft.com/office/drawing/2014/main" id="{B9602396-DDB0-4140-9DBF-835576E1A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5280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765865"/>
            <a:ext cx="8587257" cy="543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14.</a:t>
            </a:r>
            <a:r>
              <a:rPr lang="pt-PT" sz="2200" dirty="0"/>
              <a:t> Indica 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grau</a:t>
            </a:r>
            <a:r>
              <a:rPr lang="pt-PT" sz="2200" dirty="0"/>
              <a:t> em que se encontram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adjetivos </a:t>
            </a:r>
            <a:r>
              <a:rPr lang="pt-PT" sz="2200" dirty="0"/>
              <a:t>destacados.</a:t>
            </a:r>
          </a:p>
          <a:p>
            <a:pPr marL="271463" indent="177800">
              <a:spcBef>
                <a:spcPts val="18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O Tomás é tão </a:t>
            </a:r>
            <a:r>
              <a:rPr lang="pt-PT" sz="2200" b="1" i="1" dirty="0">
                <a:sym typeface="Wingdings" panose="05000000000000000000" pitchFamily="2" charset="2"/>
              </a:rPr>
              <a:t>responsável</a:t>
            </a:r>
            <a:r>
              <a:rPr lang="pt-PT" sz="2200" i="1" dirty="0">
                <a:sym typeface="Wingdings" panose="05000000000000000000" pitchFamily="2" charset="2"/>
              </a:rPr>
              <a:t> como a irmã.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Tu és a pessoa menos </a:t>
            </a:r>
            <a:r>
              <a:rPr lang="pt-PT" sz="2200" b="1" i="1" dirty="0">
                <a:sym typeface="Wingdings" panose="05000000000000000000" pitchFamily="2" charset="2"/>
              </a:rPr>
              <a:t>complicada</a:t>
            </a:r>
            <a:r>
              <a:rPr lang="pt-PT" sz="2200" i="1" dirty="0">
                <a:sym typeface="Wingdings" panose="05000000000000000000" pitchFamily="2" charset="2"/>
              </a:rPr>
              <a:t> que eu conheço.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  <a:endParaRPr lang="pt-PT" sz="2200" i="1" dirty="0"/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Achei o exercício bastante </a:t>
            </a:r>
            <a:r>
              <a:rPr lang="pt-PT" sz="2200" b="1" i="1" dirty="0">
                <a:sym typeface="Wingdings" panose="05000000000000000000" pitchFamily="2" charset="2"/>
              </a:rPr>
              <a:t>difícil</a:t>
            </a:r>
            <a:r>
              <a:rPr lang="pt-PT" sz="2200" i="1" dirty="0">
                <a:sym typeface="Wingdings" panose="05000000000000000000" pitchFamily="2" charset="2"/>
              </a:rPr>
              <a:t>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Esta rua talvez seja menos </a:t>
            </a:r>
            <a:r>
              <a:rPr lang="pt-PT" sz="2200" b="1" i="1" dirty="0">
                <a:sym typeface="Wingdings" panose="05000000000000000000" pitchFamily="2" charset="2"/>
              </a:rPr>
              <a:t>movimentada</a:t>
            </a:r>
            <a:r>
              <a:rPr lang="pt-PT" sz="2200" i="1" dirty="0">
                <a:sym typeface="Wingdings" panose="05000000000000000000" pitchFamily="2" charset="2"/>
              </a:rPr>
              <a:t> do que a outra.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Eles são realmente uma </a:t>
            </a:r>
            <a:r>
              <a:rPr lang="pt-PT" sz="2200" b="1" i="1" dirty="0">
                <a:sym typeface="Wingdings" panose="05000000000000000000" pitchFamily="2" charset="2"/>
              </a:rPr>
              <a:t>boa</a:t>
            </a:r>
            <a:r>
              <a:rPr lang="pt-PT" sz="2200" i="1" dirty="0">
                <a:sym typeface="Wingdings" panose="05000000000000000000" pitchFamily="2" charset="2"/>
              </a:rPr>
              <a:t> companhia.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334C87-D40D-449B-967D-FCA7009E6E41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53D73BBF-C8CA-489F-81DD-405A79315D3F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279BA340-7CF7-4616-BC4F-8367C0433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440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836712"/>
            <a:ext cx="8587257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15.</a:t>
            </a:r>
            <a:r>
              <a:rPr lang="pt-PT" sz="2200" dirty="0"/>
              <a:t> Indica 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grau superlativo absoluto sintético </a:t>
            </a:r>
            <a:r>
              <a:rPr lang="pt-PT" sz="2200" dirty="0"/>
              <a:t>dos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adjetivos</a:t>
            </a:r>
            <a:r>
              <a:rPr lang="pt-PT" sz="2200" dirty="0"/>
              <a:t> da grelha.</a:t>
            </a:r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271463" indent="177800">
              <a:spcBef>
                <a:spcPts val="1200"/>
              </a:spcBef>
            </a:pPr>
            <a:endParaRPr lang="pt-PT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1463" indent="-271463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16.</a:t>
            </a:r>
            <a:r>
              <a:rPr lang="pt-PT" sz="2200" dirty="0"/>
              <a:t> </a:t>
            </a:r>
            <a:r>
              <a:rPr lang="pt-PT" sz="2200" dirty="0">
                <a:sym typeface="Wingdings" panose="05000000000000000000" pitchFamily="2" charset="2"/>
              </a:rPr>
              <a:t>Completa as frases com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adjetivos</a:t>
            </a:r>
            <a:r>
              <a:rPr lang="pt-PT" sz="2200" dirty="0">
                <a:sym typeface="Wingdings" panose="05000000000000000000" pitchFamily="2" charset="2"/>
              </a:rPr>
              <a:t> indicados entre parênteses.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Este tecido é _________</a:t>
            </a:r>
            <a:r>
              <a:rPr lang="pt-PT" sz="1600" dirty="0">
                <a:sym typeface="Wingdings" panose="05000000000000000000" pitchFamily="2" charset="2"/>
              </a:rPr>
              <a:t> [</a:t>
            </a:r>
            <a:r>
              <a:rPr lang="pt-PT" sz="1600" b="1" dirty="0">
                <a:sym typeface="Wingdings" panose="05000000000000000000" pitchFamily="2" charset="2"/>
              </a:rPr>
              <a:t>bom</a:t>
            </a:r>
            <a:r>
              <a:rPr lang="pt-PT" sz="1600" dirty="0">
                <a:sym typeface="Wingdings" panose="05000000000000000000" pitchFamily="2" charset="2"/>
              </a:rPr>
              <a:t>: comparativo de superioridade]</a:t>
            </a:r>
            <a:r>
              <a:rPr lang="pt-PT" sz="24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do que esse.</a:t>
            </a:r>
          </a:p>
          <a:p>
            <a:pPr marL="712788" indent="-2635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Compra-me _________</a:t>
            </a:r>
            <a:r>
              <a:rPr lang="pt-PT" sz="16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 </a:t>
            </a:r>
            <a:r>
              <a:rPr lang="pt-PT" sz="1600" i="1" dirty="0">
                <a:sym typeface="Wingdings" panose="05000000000000000000" pitchFamily="2" charset="2"/>
              </a:rPr>
              <a:t> </a:t>
            </a:r>
            <a:r>
              <a:rPr lang="pt-PT" sz="1600" dirty="0">
                <a:sym typeface="Wingdings" panose="05000000000000000000" pitchFamily="2" charset="2"/>
              </a:rPr>
              <a:t>[</a:t>
            </a:r>
            <a:r>
              <a:rPr lang="pt-PT" sz="1600" b="1" dirty="0">
                <a:sym typeface="Wingdings" panose="05000000000000000000" pitchFamily="2" charset="2"/>
              </a:rPr>
              <a:t>grande</a:t>
            </a:r>
            <a:r>
              <a:rPr lang="pt-PT" sz="1600" dirty="0">
                <a:sym typeface="Wingdings" panose="05000000000000000000" pitchFamily="2" charset="2"/>
              </a:rPr>
              <a:t>: superlativo relativo de superioridade]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régua que houver</a:t>
            </a:r>
            <a:r>
              <a:rPr lang="pt-PT" sz="2200" dirty="0">
                <a:sym typeface="Wingdings" panose="05000000000000000000" pitchFamily="2" charset="2"/>
              </a:rPr>
              <a:t>.</a:t>
            </a:r>
            <a:endParaRPr lang="pt-PT" sz="2400" dirty="0">
              <a:sym typeface="Wingdings" panose="05000000000000000000" pitchFamily="2" charset="2"/>
            </a:endParaRPr>
          </a:p>
          <a:p>
            <a:pPr marL="712788" indent="-2635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Este livro é mesmo _________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  </a:t>
            </a:r>
            <a:r>
              <a:rPr lang="pt-PT" sz="1600" dirty="0">
                <a:sym typeface="Wingdings" panose="05000000000000000000" pitchFamily="2" charset="2"/>
              </a:rPr>
              <a:t>[</a:t>
            </a:r>
            <a:r>
              <a:rPr lang="pt-PT" sz="1600" b="1" dirty="0">
                <a:sym typeface="Wingdings" panose="05000000000000000000" pitchFamily="2" charset="2"/>
              </a:rPr>
              <a:t>bom</a:t>
            </a:r>
            <a:r>
              <a:rPr lang="pt-PT" sz="1600" dirty="0">
                <a:sym typeface="Wingdings" panose="05000000000000000000" pitchFamily="2" charset="2"/>
              </a:rPr>
              <a:t>: superlativo absoluto sintético]</a:t>
            </a:r>
            <a:r>
              <a:rPr lang="pt-PT" sz="2200" i="1" dirty="0">
                <a:sym typeface="Wingdings" panose="05000000000000000000" pitchFamily="2" charset="2"/>
              </a:rPr>
              <a:t>!</a:t>
            </a:r>
            <a:endParaRPr lang="pt-PT" sz="2200" b="1" i="1" dirty="0">
              <a:sym typeface="Wingdings" panose="05000000000000000000" pitchFamily="2" charset="2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77334"/>
              </p:ext>
            </p:extLst>
          </p:nvPr>
        </p:nvGraphicFramePr>
        <p:xfrm>
          <a:off x="899594" y="1484784"/>
          <a:ext cx="7992886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agradável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doce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amável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feliz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amigo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fiel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antigo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pobre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célebre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simples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A1186242-1B18-45AF-99C1-D9F81B97A341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D5624389-193E-4F9C-B66A-DE8EF8116494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4E35CBD0-1B01-4D1F-8D36-64BF6E8DD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0353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901613"/>
              </p:ext>
            </p:extLst>
          </p:nvPr>
        </p:nvGraphicFramePr>
        <p:xfrm>
          <a:off x="539551" y="1844824"/>
          <a:ext cx="8352929" cy="4211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793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Ad</a:t>
                      </a:r>
                      <a:endParaRPr lang="pt-PT" sz="22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Ai</a:t>
                      </a:r>
                      <a:endParaRPr lang="pt-PT" sz="220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pt-PT" sz="22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</a:t>
                      </a:r>
                      <a:endParaRPr lang="pt-PT" sz="2200" dirty="0">
                        <a:solidFill>
                          <a:srgbClr val="FF006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baseline="0" dirty="0"/>
                        <a:t>Espero que estejas bem, minha amiga!</a:t>
                      </a:r>
                      <a:endParaRPr lang="pt-PT" sz="2200" b="1" baseline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Que tema temos</a:t>
                      </a:r>
                      <a:r>
                        <a:rPr lang="pt-PT" sz="2200" b="0" i="1" baseline="0" dirty="0"/>
                        <a:t> de investigar?</a:t>
                      </a:r>
                      <a:endParaRPr lang="pt-PT" sz="2200" b="1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Queres um iogurte de morango?</a:t>
                      </a:r>
                      <a:endParaRPr lang="pt-PT" sz="2200" b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Não aprecio esse género de filme.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Vieram cá dois teus amigos.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Alguém viu o Pedro em Cascais.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1" baseline="0" dirty="0">
                          <a:solidFill>
                            <a:schemeClr val="dk1"/>
                          </a:solidFill>
                        </a:rPr>
                        <a:t>A outra saia parece-me mais bonita.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Como conseguiste</a:t>
                      </a:r>
                      <a:r>
                        <a:rPr lang="pt-PT" sz="2200" b="0" i="1" baseline="0" dirty="0"/>
                        <a:t> vencer aquele obstáculo?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107504" y="764704"/>
            <a:ext cx="8838777" cy="12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17.</a:t>
            </a:r>
            <a:r>
              <a:rPr lang="pt-PT" sz="2200" dirty="0"/>
              <a:t> Descobre um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determinante</a:t>
            </a:r>
            <a:r>
              <a:rPr lang="pt-PT" sz="2200" dirty="0"/>
              <a:t> em cada frase e indica a sua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:</a:t>
            </a:r>
          </a:p>
          <a:p>
            <a:pPr marL="449263">
              <a:lnSpc>
                <a:spcPct val="114000"/>
              </a:lnSpc>
              <a:spcBef>
                <a:spcPts val="300"/>
              </a:spcBef>
            </a:pPr>
            <a:r>
              <a:rPr lang="pt-PT" sz="2200" dirty="0"/>
              <a:t>artigo definido (</a:t>
            </a:r>
            <a:r>
              <a:rPr lang="pt-PT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</a:t>
            </a:r>
            <a:r>
              <a:rPr lang="pt-PT" sz="2200" dirty="0"/>
              <a:t>), artigo indefinido (</a:t>
            </a:r>
            <a:r>
              <a:rPr lang="pt-PT" sz="2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pt-PT" sz="2200" dirty="0"/>
              <a:t>), demonstrativo (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t-PT" sz="2200" dirty="0"/>
              <a:t>), possessivo (</a:t>
            </a:r>
            <a:r>
              <a:rPr lang="pt-PT" sz="2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pt-PT" sz="2200" dirty="0"/>
              <a:t>) ou interrogativo (</a:t>
            </a:r>
            <a:r>
              <a:rPr lang="pt-PT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pt-PT" sz="2200" dirty="0"/>
              <a:t>).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0D846E7-5F06-44FB-A111-E5771DC97A38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38284328-0611-47A6-A5F7-36E7576737A5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566C31E8-C2AA-4999-924A-F85038C04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7585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305223" y="845915"/>
            <a:ext cx="8587257" cy="84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18.</a:t>
            </a:r>
            <a:r>
              <a:rPr lang="pt-PT" sz="2200" dirty="0"/>
              <a:t> Coloca as palavras seguintes (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quantificadores</a:t>
            </a:r>
            <a:r>
              <a:rPr lang="pt-PT" sz="2200" dirty="0"/>
              <a:t>) no respetivo lugar da grelha.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5576" y="1784861"/>
            <a:ext cx="5112568" cy="1782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>
              <a:lnSpc>
                <a:spcPct val="114000"/>
              </a:lnSpc>
              <a:spcBef>
                <a:spcPts val="400"/>
              </a:spcBef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o dobro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duzentos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vinte e três</a:t>
            </a:r>
          </a:p>
          <a:p>
            <a:pPr marL="93663">
              <a:lnSpc>
                <a:spcPct val="114000"/>
              </a:lnSpc>
              <a:spcBef>
                <a:spcPts val="400"/>
              </a:spcBef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metade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o quádruplo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meio</a:t>
            </a:r>
          </a:p>
          <a:p>
            <a:pPr marL="93663">
              <a:lnSpc>
                <a:spcPct val="114000"/>
              </a:lnSpc>
              <a:spcBef>
                <a:spcPts val="400"/>
              </a:spcBef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um sétimo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mil e vinte e cinco</a:t>
            </a:r>
          </a:p>
          <a:p>
            <a:pPr marL="93663">
              <a:lnSpc>
                <a:spcPct val="114000"/>
              </a:lnSpc>
              <a:spcBef>
                <a:spcPts val="400"/>
              </a:spcBef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um quarto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dois décimos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o triplo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2750" r="4791" b="1701"/>
          <a:stretch/>
        </p:blipFill>
        <p:spPr>
          <a:xfrm flipH="1">
            <a:off x="6557950" y="1544118"/>
            <a:ext cx="2190512" cy="2460946"/>
          </a:xfrm>
          <a:prstGeom prst="rect">
            <a:avLst/>
          </a:prstGeom>
        </p:spPr>
      </p:pic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793677"/>
              </p:ext>
            </p:extLst>
          </p:nvPr>
        </p:nvGraphicFramePr>
        <p:xfrm>
          <a:off x="899592" y="3861048"/>
          <a:ext cx="7704855" cy="2318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497">
                <a:tc gridSpan="3"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Quantificador numeral</a:t>
                      </a:r>
                      <a:endParaRPr lang="pt-PT" sz="22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4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cardinal</a:t>
                      </a:r>
                      <a:endParaRPr lang="pt-PT" sz="2200" b="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multiplicativo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fracionário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52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629BDE6F-1916-418E-AD6A-A1C3E67185B4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1" name="CaixaDeTexto 1">
              <a:extLst>
                <a:ext uri="{FF2B5EF4-FFF2-40B4-BE49-F238E27FC236}">
                  <a16:creationId xmlns:a16="http://schemas.microsoft.com/office/drawing/2014/main" id="{1548A638-D06C-4A2B-9F22-CD96A375599B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2" name="Picture 18">
              <a:extLst>
                <a:ext uri="{FF2B5EF4-FFF2-40B4-BE49-F238E27FC236}">
                  <a16:creationId xmlns:a16="http://schemas.microsoft.com/office/drawing/2014/main" id="{68A1BE30-01D1-4D5A-9964-937AF569A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31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8804939"/>
              </p:ext>
            </p:extLst>
          </p:nvPr>
        </p:nvGraphicFramePr>
        <p:xfrm>
          <a:off x="755576" y="1484784"/>
          <a:ext cx="7740860" cy="4605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0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subclasse</a:t>
                      </a:r>
                      <a:endParaRPr lang="pt-PT" sz="2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sng" baseline="0" dirty="0"/>
                        <a:t>Todos</a:t>
                      </a:r>
                      <a:r>
                        <a:rPr lang="pt-PT" sz="2200" b="0" i="1" baseline="0" dirty="0"/>
                        <a:t> </a:t>
                      </a:r>
                      <a:r>
                        <a:rPr lang="pt-PT" sz="2200" b="0" i="1" u="sng" baseline="0" dirty="0"/>
                        <a:t>lhe</a:t>
                      </a:r>
                      <a:r>
                        <a:rPr lang="pt-PT" sz="2200" b="0" i="1" baseline="0" dirty="0"/>
                        <a:t> pediram que regressasse.</a:t>
                      </a:r>
                      <a:endParaRPr lang="pt-PT" sz="2200" b="1" i="1" baseline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tx1"/>
                          </a:solidFill>
                        </a:rPr>
                        <a:t>indefinido + pessoal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Alguém</a:t>
                      </a:r>
                      <a:r>
                        <a:rPr lang="pt-PT" sz="2200" b="0" i="1" dirty="0"/>
                        <a:t> sabe do meu telemóvel?</a:t>
                      </a:r>
                      <a:endParaRPr lang="pt-PT" sz="2200" b="1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/>
                        <a:t>Este</a:t>
                      </a:r>
                      <a:r>
                        <a:rPr lang="pt-PT" sz="2200" b="0" i="1" u="none" baseline="0" dirty="0"/>
                        <a:t> lápis é </a:t>
                      </a:r>
                      <a:r>
                        <a:rPr lang="pt-PT" sz="2200" b="0" i="1" u="none" baseline="0" dirty="0">
                          <a:solidFill>
                            <a:schemeClr val="tx1"/>
                          </a:solidFill>
                        </a:rPr>
                        <a:t>meu</a:t>
                      </a:r>
                      <a:r>
                        <a:rPr lang="pt-PT" sz="2200" b="0" i="1" u="none" baseline="0" dirty="0"/>
                        <a:t>.</a:t>
                      </a:r>
                      <a:r>
                        <a:rPr lang="pt-PT" sz="2200" b="1" i="0" baseline="0" dirty="0"/>
                        <a:t> </a:t>
                      </a:r>
                      <a:endParaRPr lang="pt-PT" sz="2200" b="1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/>
                        <a:t>Gostas destes jogos</a:t>
                      </a:r>
                      <a:r>
                        <a:rPr lang="pt-PT" sz="2200" b="0" i="1" u="none" baseline="0" dirty="0"/>
                        <a:t>? Tenho </a:t>
                      </a:r>
                      <a:r>
                        <a:rPr lang="pt-PT" sz="2200" b="0" i="1" u="none" baseline="0" dirty="0">
                          <a:solidFill>
                            <a:schemeClr val="tx1"/>
                          </a:solidFill>
                        </a:rPr>
                        <a:t>vários</a:t>
                      </a:r>
                      <a:r>
                        <a:rPr lang="pt-PT" sz="2200" b="0" i="1" u="none" baseline="0" dirty="0"/>
                        <a:t>.</a:t>
                      </a:r>
                      <a:endParaRPr lang="pt-PT" sz="220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baseline="0" dirty="0">
                          <a:solidFill>
                            <a:schemeClr val="tx1"/>
                          </a:solidFill>
                        </a:rPr>
                        <a:t>Isto</a:t>
                      </a:r>
                      <a:r>
                        <a:rPr lang="pt-PT" sz="2200" b="0" i="1" baseline="0" dirty="0"/>
                        <a:t> não estava previsto…</a:t>
                      </a:r>
                      <a:r>
                        <a:rPr lang="pt-PT" sz="2200" b="1" i="0" baseline="0" dirty="0"/>
                        <a:t> </a:t>
                      </a:r>
                      <a:endParaRPr lang="pt-PT" sz="2200" b="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>
                          <a:solidFill>
                            <a:schemeClr val="tx1"/>
                          </a:solidFill>
                        </a:rPr>
                        <a:t>Nós não vos</a:t>
                      </a:r>
                      <a:r>
                        <a:rPr lang="pt-PT" sz="2200" b="0" i="1" u="none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PT" sz="2200" b="0" i="1" u="none" baseline="0" dirty="0"/>
                        <a:t>queremos enganar</a:t>
                      </a:r>
                      <a:r>
                        <a:rPr lang="pt-PT" sz="2200" b="0" i="1" baseline="0" dirty="0"/>
                        <a:t>.</a:t>
                      </a:r>
                      <a:endParaRPr lang="pt-PT" sz="220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1" u="none" dirty="0">
                          <a:solidFill>
                            <a:schemeClr val="tx1"/>
                          </a:solidFill>
                        </a:rPr>
                        <a:t>Ninguém</a:t>
                      </a:r>
                      <a:r>
                        <a:rPr lang="pt-PT" sz="2200" b="0" i="1" u="none" dirty="0"/>
                        <a:t> viu o Carlos na escola</a:t>
                      </a:r>
                      <a:r>
                        <a:rPr lang="pt-PT" sz="2200" b="0" i="1" dirty="0"/>
                        <a:t>.</a:t>
                      </a:r>
                      <a:endParaRPr lang="pt-PT" sz="220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/>
                        <a:t>Foi arrepiante</a:t>
                      </a:r>
                      <a:r>
                        <a:rPr lang="pt-PT" sz="2200" b="0" i="1" baseline="0" dirty="0"/>
                        <a:t>! Nunca </a:t>
                      </a:r>
                      <a:r>
                        <a:rPr lang="pt-PT" sz="2200" b="0" i="1" baseline="0" dirty="0">
                          <a:solidFill>
                            <a:schemeClr val="tx1"/>
                          </a:solidFill>
                        </a:rPr>
                        <a:t>tal</a:t>
                      </a:r>
                      <a:r>
                        <a:rPr lang="pt-PT" sz="2200" b="0" i="1" baseline="0" dirty="0"/>
                        <a:t> tinha visto!</a:t>
                      </a:r>
                      <a:endParaRPr lang="pt-PT" sz="2200" b="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CaixaDeTexto 21"/>
          <p:cNvSpPr txBox="1"/>
          <p:nvPr/>
        </p:nvSpPr>
        <p:spPr>
          <a:xfrm>
            <a:off x="323528" y="764704"/>
            <a:ext cx="8277342" cy="86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19.</a:t>
            </a:r>
            <a:r>
              <a:rPr lang="pt-PT" sz="2200" dirty="0"/>
              <a:t> Identifica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pronomes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200" dirty="0"/>
              <a:t>presentes nas frases e indica na grelha a respetiva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, conforme o exemplo.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D8EF7DC-A75B-42A9-B929-0BDAF985B0D3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0308BD9F-E7BC-44A0-8D86-CF503E061B1D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93C0D467-667D-4749-8C09-CFAD06FA9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4231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t="16303" r="1175" b="2361"/>
          <a:stretch/>
        </p:blipFill>
        <p:spPr>
          <a:xfrm>
            <a:off x="5065041" y="4149079"/>
            <a:ext cx="4141491" cy="2376265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229126" y="813843"/>
            <a:ext cx="86857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20.</a:t>
            </a:r>
            <a:r>
              <a:rPr lang="pt-PT" sz="2200" dirty="0"/>
              <a:t> Substitui as palavras destacadas pelos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pronomes pessoais</a:t>
            </a:r>
            <a:r>
              <a:rPr lang="pt-PT" sz="2200" dirty="0"/>
              <a:t> </a:t>
            </a:r>
            <a:r>
              <a:rPr lang="pt-PT" sz="2200" i="1" dirty="0"/>
              <a:t>o, a, os, as, lhe, lhes</a:t>
            </a:r>
            <a:r>
              <a:rPr lang="pt-PT" sz="2200" dirty="0"/>
              <a:t> (faz as alterações necessárias).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explicou a matéria </a:t>
            </a:r>
            <a:r>
              <a:rPr lang="pt-PT" sz="2200" b="1" i="1" dirty="0">
                <a:sym typeface="Wingdings" panose="05000000000000000000" pitchFamily="2" charset="2"/>
              </a:rPr>
              <a:t>aos seus alunos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Não compreendi </a:t>
            </a:r>
            <a:r>
              <a:rPr lang="pt-PT" sz="2200" b="1" i="1" dirty="0">
                <a:sym typeface="Wingdings" panose="05000000000000000000" pitchFamily="2" charset="2"/>
              </a:rPr>
              <a:t>o texto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Colocas </a:t>
            </a:r>
            <a:r>
              <a:rPr lang="pt-PT" sz="2200" b="1" i="1" dirty="0">
                <a:sym typeface="Wingdings" panose="05000000000000000000" pitchFamily="2" charset="2"/>
              </a:rPr>
              <a:t>a louça suja</a:t>
            </a:r>
            <a:r>
              <a:rPr lang="pt-PT" sz="2200" i="1" dirty="0">
                <a:sym typeface="Wingdings" panose="05000000000000000000" pitchFamily="2" charset="2"/>
              </a:rPr>
              <a:t> na máquina?  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Ninguém disse nada </a:t>
            </a:r>
            <a:r>
              <a:rPr lang="pt-PT" sz="2200" b="1" i="1" dirty="0">
                <a:sym typeface="Wingdings" panose="05000000000000000000" pitchFamily="2" charset="2"/>
              </a:rPr>
              <a:t>ao doente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Quando acabaste </a:t>
            </a:r>
            <a:r>
              <a:rPr lang="pt-PT" sz="2200" b="1" i="1" dirty="0">
                <a:sym typeface="Wingdings" panose="05000000000000000000" pitchFamily="2" charset="2"/>
              </a:rPr>
              <a:t>o trabalho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Que presente deste </a:t>
            </a:r>
            <a:r>
              <a:rPr lang="pt-PT" sz="2200" b="1" i="1" dirty="0">
                <a:sym typeface="Wingdings" panose="05000000000000000000" pitchFamily="2" charset="2"/>
              </a:rPr>
              <a:t>aos teus avós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Eles pintaram </a:t>
            </a:r>
            <a:r>
              <a:rPr lang="pt-PT" sz="2200" b="1" i="1" dirty="0">
                <a:sym typeface="Wingdings" panose="05000000000000000000" pitchFamily="2" charset="2"/>
              </a:rPr>
              <a:t>as caras</a:t>
            </a:r>
            <a:r>
              <a:rPr lang="pt-PT" sz="2200" i="1" dirty="0">
                <a:sym typeface="Wingdings" panose="05000000000000000000" pitchFamily="2" charset="2"/>
              </a:rPr>
              <a:t> de vermelho.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h.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Ela nunca pendurou </a:t>
            </a:r>
            <a:r>
              <a:rPr lang="pt-PT" sz="2200" b="1" i="1" dirty="0">
                <a:sym typeface="Wingdings" panose="05000000000000000000" pitchFamily="2" charset="2"/>
              </a:rPr>
              <a:t>aqueles quadros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i.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Porque chamaste </a:t>
            </a:r>
            <a:r>
              <a:rPr lang="pt-PT" sz="2200" b="1" i="1" dirty="0">
                <a:sym typeface="Wingdings" panose="05000000000000000000" pitchFamily="2" charset="2"/>
              </a:rPr>
              <a:t>a ambulância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j.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Contei um segredo </a:t>
            </a:r>
            <a:r>
              <a:rPr lang="pt-PT" sz="2200" b="1" i="1" dirty="0">
                <a:sym typeface="Wingdings" panose="05000000000000000000" pitchFamily="2" charset="2"/>
              </a:rPr>
              <a:t>ao Zé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219D3-6A8B-4D23-9048-CD9A54284C3E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8" name="CaixaDeTexto 1">
              <a:extLst>
                <a:ext uri="{FF2B5EF4-FFF2-40B4-BE49-F238E27FC236}">
                  <a16:creationId xmlns:a16="http://schemas.microsoft.com/office/drawing/2014/main" id="{09E248CB-6D5C-492F-8420-B1B49C8938EC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13F3D7A7-40FD-44D5-9356-5CE829C0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41358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694447"/>
            <a:ext cx="3384376" cy="3299823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179512" y="715926"/>
            <a:ext cx="868574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21.</a:t>
            </a:r>
            <a:r>
              <a:rPr lang="pt-PT" sz="2200" dirty="0"/>
              <a:t> Indica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 dos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advérbios</a:t>
            </a:r>
            <a:r>
              <a:rPr lang="pt-PT" sz="2200" dirty="0"/>
              <a:t> destacados.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</a:t>
            </a:r>
            <a:r>
              <a:rPr lang="pt-PT" sz="2200" b="1" i="1" dirty="0">
                <a:sym typeface="Wingdings" panose="05000000000000000000" pitchFamily="2" charset="2"/>
              </a:rPr>
              <a:t>nunca</a:t>
            </a:r>
            <a:r>
              <a:rPr lang="pt-PT" sz="2200" i="1" dirty="0">
                <a:sym typeface="Wingdings" panose="05000000000000000000" pitchFamily="2" charset="2"/>
              </a:rPr>
              <a:t> tinha visto aquilo!</a:t>
            </a:r>
            <a:r>
              <a:rPr lang="pt-PT" sz="2200" dirty="0">
                <a:sym typeface="Wingdings" panose="05000000000000000000" pitchFamily="2" charset="2"/>
              </a:rPr>
              <a:t>  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Não</a:t>
            </a:r>
            <a:r>
              <a:rPr lang="pt-PT" sz="2200" i="1" dirty="0">
                <a:sym typeface="Wingdings" panose="05000000000000000000" pitchFamily="2" charset="2"/>
              </a:rPr>
              <a:t> vou </a:t>
            </a:r>
            <a:r>
              <a:rPr lang="pt-PT" sz="2200" b="1" i="1" dirty="0">
                <a:sym typeface="Wingdings" panose="05000000000000000000" pitchFamily="2" charset="2"/>
              </a:rPr>
              <a:t>hoje</a:t>
            </a:r>
            <a:r>
              <a:rPr lang="pt-PT" sz="2200" i="1" dirty="0">
                <a:sym typeface="Wingdings" panose="05000000000000000000" pitchFamily="2" charset="2"/>
              </a:rPr>
              <a:t> ao cinema. </a:t>
            </a:r>
            <a:endParaRPr lang="pt-PT" sz="2200" i="1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Como</a:t>
            </a:r>
            <a:r>
              <a:rPr lang="pt-PT" sz="2200" i="1" dirty="0">
                <a:sym typeface="Wingdings" panose="05000000000000000000" pitchFamily="2" charset="2"/>
              </a:rPr>
              <a:t> vieste </a:t>
            </a:r>
            <a:r>
              <a:rPr lang="pt-PT" sz="2200" b="1" i="1" dirty="0">
                <a:sym typeface="Wingdings" panose="05000000000000000000" pitchFamily="2" charset="2"/>
              </a:rPr>
              <a:t>cá</a:t>
            </a:r>
            <a:r>
              <a:rPr lang="pt-PT" sz="2200" i="1" dirty="0">
                <a:sym typeface="Wingdings" panose="05000000000000000000" pitchFamily="2" charset="2"/>
              </a:rPr>
              <a:t> parar?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Sim</a:t>
            </a:r>
            <a:r>
              <a:rPr lang="pt-PT" sz="2200" i="1" dirty="0">
                <a:sym typeface="Wingdings" panose="05000000000000000000" pitchFamily="2" charset="2"/>
              </a:rPr>
              <a:t>, acho que te portaste </a:t>
            </a:r>
            <a:r>
              <a:rPr lang="pt-PT" sz="2200" b="1" i="1" dirty="0">
                <a:sym typeface="Wingdings" panose="05000000000000000000" pitchFamily="2" charset="2"/>
              </a:rPr>
              <a:t>bem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respondeu </a:t>
            </a:r>
            <a:r>
              <a:rPr lang="pt-PT" sz="2200" b="1" i="1" dirty="0">
                <a:sym typeface="Wingdings" panose="05000000000000000000" pitchFamily="2" charset="2"/>
              </a:rPr>
              <a:t>depressa</a:t>
            </a:r>
            <a:r>
              <a:rPr lang="pt-PT" sz="2200" i="1" dirty="0">
                <a:sym typeface="Wingdings" panose="05000000000000000000" pitchFamily="2" charset="2"/>
              </a:rPr>
              <a:t> e </a:t>
            </a:r>
            <a:r>
              <a:rPr lang="pt-PT" sz="2200" b="1" i="1" dirty="0">
                <a:sym typeface="Wingdings" panose="05000000000000000000" pitchFamily="2" charset="2"/>
              </a:rPr>
              <a:t>acertadamente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Estás </a:t>
            </a:r>
            <a:r>
              <a:rPr lang="pt-PT" sz="2200" b="1" i="1" dirty="0">
                <a:sym typeface="Wingdings" panose="05000000000000000000" pitchFamily="2" charset="2"/>
              </a:rPr>
              <a:t>tão</a:t>
            </a:r>
            <a:r>
              <a:rPr lang="pt-PT" sz="2200" i="1" dirty="0">
                <a:sym typeface="Wingdings" panose="05000000000000000000" pitchFamily="2" charset="2"/>
              </a:rPr>
              <a:t> espantado </a:t>
            </a:r>
            <a:r>
              <a:rPr lang="pt-PT" sz="2200" b="1" i="1" dirty="0">
                <a:sym typeface="Wingdings" panose="05000000000000000000" pitchFamily="2" charset="2"/>
              </a:rPr>
              <a:t>porquê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79512" y="4196695"/>
            <a:ext cx="89644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22.</a:t>
            </a:r>
            <a:r>
              <a:rPr lang="pt-PT" sz="2200" dirty="0"/>
              <a:t> Substitui as expressões destacadas por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advérbios </a:t>
            </a:r>
            <a:r>
              <a:rPr lang="pt-PT" sz="2200" dirty="0"/>
              <a:t>de sentido equivalente.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Sinto-me bem </a:t>
            </a:r>
            <a:r>
              <a:rPr lang="pt-PT" sz="2200" b="1" i="1" dirty="0">
                <a:sym typeface="Wingdings" panose="05000000000000000000" pitchFamily="2" charset="2"/>
              </a:rPr>
              <a:t>neste lugar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fez o teste </a:t>
            </a:r>
            <a:r>
              <a:rPr lang="pt-PT" sz="2200" b="1" i="1" dirty="0">
                <a:sym typeface="Wingdings" panose="05000000000000000000" pitchFamily="2" charset="2"/>
              </a:rPr>
              <a:t>com facilidade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Saímos de casa </a:t>
            </a:r>
            <a:r>
              <a:rPr lang="pt-PT" sz="2200" b="1" i="1" dirty="0">
                <a:sym typeface="Wingdings" panose="05000000000000000000" pitchFamily="2" charset="2"/>
              </a:rPr>
              <a:t>à pressa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Neste momento</a:t>
            </a:r>
            <a:r>
              <a:rPr lang="pt-PT" sz="2200" i="1" dirty="0">
                <a:sym typeface="Wingdings" panose="05000000000000000000" pitchFamily="2" charset="2"/>
              </a:rPr>
              <a:t>, sinto-me feliz!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49F5B5-789E-4F1E-9513-67792CD47762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6EE580BC-806B-4821-815A-B1EB00DD68D2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F53B8165-C3E1-4FFF-A04A-32BAFF4FC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1600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98327" y="1700808"/>
            <a:ext cx="86857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24.</a:t>
            </a:r>
            <a:r>
              <a:rPr lang="pt-PT" sz="2200" dirty="0"/>
              <a:t> Completa as frases seguintes com as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preposições</a:t>
            </a:r>
            <a:r>
              <a:rPr lang="pt-PT" sz="2200" dirty="0"/>
              <a:t> adequadas.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79512" y="4077072"/>
            <a:ext cx="8914350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25.</a:t>
            </a:r>
            <a:r>
              <a:rPr lang="pt-PT" sz="2200" dirty="0"/>
              <a:t> Completa cada alínea com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contração da preposição</a:t>
            </a:r>
            <a:r>
              <a:rPr lang="pt-PT" sz="2200" dirty="0"/>
              <a:t> indicada.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+ a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		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esta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i.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em + um</a:t>
            </a:r>
            <a:endParaRPr lang="pt-PT" sz="2200" dirty="0">
              <a:solidFill>
                <a:srgbClr val="C00000"/>
              </a:solidFill>
              <a:sym typeface="Wingdings" panose="05000000000000000000" pitchFamily="2" charset="2"/>
            </a:endParaRPr>
          </a:p>
          <a:p>
            <a:pPr marL="271463" indent="177800">
              <a:spcBef>
                <a:spcPts val="10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+ aquele 	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isso 	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j.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em + isto</a:t>
            </a:r>
          </a:p>
          <a:p>
            <a:pPr marL="271463" indent="177800">
              <a:spcBef>
                <a:spcPts val="10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+ aquilo  	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aqui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k.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por + o</a:t>
            </a:r>
          </a:p>
          <a:p>
            <a:pPr marL="271463" indent="177800">
              <a:spcBef>
                <a:spcPts val="10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um 	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	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h.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em + 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	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l.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por + as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/>
          </p:nvPr>
        </p:nvGraphicFramePr>
        <p:xfrm>
          <a:off x="611560" y="2313171"/>
          <a:ext cx="8253700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12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O carro veio </a:t>
                      </a:r>
                      <a:r>
                        <a:rPr lang="pt-PT" sz="2200" b="0" i="1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________ mim.</a:t>
                      </a:r>
                      <a:r>
                        <a:rPr lang="pt-PT" sz="2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 </a:t>
                      </a:r>
                      <a:endParaRPr lang="pt-PT" sz="2200" b="0" i="1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271463" indent="-271463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Estou  ________ paciência.</a:t>
                      </a:r>
                    </a:p>
                    <a:p>
                      <a:pPr marL="271463" indent="-271463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Estou cá  ________ ontem.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1463" indent="177800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Viajei  ________ comboio.</a:t>
                      </a:r>
                    </a:p>
                    <a:p>
                      <a:pPr marL="271463" indent="177800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Esperaremos  ________ ti.</a:t>
                      </a:r>
                    </a:p>
                    <a:p>
                      <a:pPr marL="271463" indent="177800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Vives  ________ Braga?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174719" y="710492"/>
            <a:ext cx="868574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23.</a:t>
            </a:r>
            <a:r>
              <a:rPr lang="pt-PT" sz="2200" dirty="0"/>
              <a:t> Escreve as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preposições</a:t>
            </a:r>
            <a:r>
              <a:rPr lang="pt-PT" sz="2200" dirty="0"/>
              <a:t> por ordem alfabética.</a:t>
            </a:r>
          </a:p>
          <a:p>
            <a:pPr marL="449263" indent="-7938">
              <a:spcBef>
                <a:spcPts val="600"/>
              </a:spcBef>
            </a:pPr>
            <a:r>
              <a:rPr lang="pt-PT" sz="2200" dirty="0"/>
              <a:t>_________________________________________________________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A771B6E-A3C2-4ACC-BBCA-3382F1DC6AF5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D4B01AE3-A0C1-415E-A9E5-7BC1729899ED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3" name="Picture 18">
              <a:extLst>
                <a:ext uri="{FF2B5EF4-FFF2-40B4-BE49-F238E27FC236}">
                  <a16:creationId xmlns:a16="http://schemas.microsoft.com/office/drawing/2014/main" id="{EC50A6F9-58FC-4228-B36B-A6960D8BF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7325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251520" y="692696"/>
            <a:ext cx="8587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26.</a:t>
            </a:r>
            <a:r>
              <a:rPr lang="pt-PT" sz="2200" dirty="0"/>
              <a:t> Associa cada forma verbal destacada (coluna </a:t>
            </a:r>
            <a:r>
              <a:rPr lang="pt-PT" sz="2200" b="1" dirty="0">
                <a:solidFill>
                  <a:srgbClr val="0070C0"/>
                </a:solidFill>
              </a:rPr>
              <a:t>A</a:t>
            </a:r>
            <a:r>
              <a:rPr lang="pt-PT" sz="2200" dirty="0"/>
              <a:t>) ao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tempo</a:t>
            </a:r>
            <a:r>
              <a:rPr lang="pt-PT" sz="2200" dirty="0"/>
              <a:t> do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modo</a:t>
            </a: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indicativo</a:t>
            </a: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200" dirty="0"/>
              <a:t>que lhe corresponde (coluna </a:t>
            </a:r>
            <a:r>
              <a:rPr lang="pt-PT" sz="2200" b="1" dirty="0">
                <a:solidFill>
                  <a:srgbClr val="00B050"/>
                </a:solidFill>
              </a:rPr>
              <a:t>B</a:t>
            </a:r>
            <a:r>
              <a:rPr lang="pt-PT" sz="2200" dirty="0"/>
              <a:t>).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195518"/>
              </p:ext>
            </p:extLst>
          </p:nvPr>
        </p:nvGraphicFramePr>
        <p:xfrm>
          <a:off x="755575" y="1700808"/>
          <a:ext cx="8155209" cy="4278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0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4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0070C0"/>
                          </a:solidFill>
                        </a:rPr>
                        <a:t>A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00B050"/>
                          </a:solidFill>
                        </a:rPr>
                        <a:t>B</a:t>
                      </a:r>
                      <a:endParaRPr lang="pt-PT" sz="18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a.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b="0" i="1" baseline="0" dirty="0"/>
                        <a:t>Ele já </a:t>
                      </a:r>
                      <a:r>
                        <a:rPr lang="pt-PT" sz="2200" b="1" i="1" baseline="0" dirty="0"/>
                        <a:t>tinha alertado</a:t>
                      </a:r>
                      <a:r>
                        <a:rPr lang="pt-PT" sz="2200" b="0" i="1" baseline="0" dirty="0"/>
                        <a:t> todos os vizinhos.</a:t>
                      </a:r>
                      <a:endParaRPr lang="pt-PT" sz="22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1. </a:t>
                      </a:r>
                      <a:r>
                        <a:rPr lang="pt-PT" sz="2100" b="0" i="0" baseline="0" dirty="0"/>
                        <a:t>Presente</a:t>
                      </a:r>
                      <a:endParaRPr lang="pt-PT" sz="2100" b="1" i="0" baseline="0" dirty="0"/>
                    </a:p>
                    <a:p>
                      <a:pPr>
                        <a:spcBef>
                          <a:spcPts val="1800"/>
                        </a:spcBef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2. </a:t>
                      </a:r>
                      <a:r>
                        <a:rPr lang="pt-PT" sz="2100" i="0" dirty="0"/>
                        <a:t>Pretérito perfeito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3.</a:t>
                      </a:r>
                      <a:r>
                        <a:rPr lang="pt-PT" sz="2100" b="0" i="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2100" i="0" dirty="0"/>
                        <a:t>Pretérito imperfeito</a:t>
                      </a:r>
                    </a:p>
                    <a:p>
                      <a:pPr marL="263525" marR="0" lvl="0" indent="-2635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4.</a:t>
                      </a:r>
                      <a:r>
                        <a:rPr lang="pt-PT" sz="2100" i="0" dirty="0"/>
                        <a:t> Pretérito </a:t>
                      </a:r>
                      <a:r>
                        <a:rPr lang="pt-PT" sz="2100" i="0" dirty="0" err="1"/>
                        <a:t>mais-que</a:t>
                      </a:r>
                      <a:r>
                        <a:rPr lang="pt-PT" sz="2100" i="0" dirty="0"/>
                        <a:t>-</a:t>
                      </a:r>
                      <a:br>
                        <a:rPr lang="pt-PT" sz="2100" i="0" dirty="0"/>
                      </a:br>
                      <a:r>
                        <a:rPr lang="pt-PT" sz="2100" i="0" dirty="0"/>
                        <a:t>-perfeito composto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5.</a:t>
                      </a:r>
                      <a:r>
                        <a:rPr lang="pt-PT" sz="2100" i="0" dirty="0"/>
                        <a:t> Futuro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b.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Na aldeia,</a:t>
                      </a:r>
                      <a:r>
                        <a:rPr lang="pt-PT" sz="2200" i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PT" sz="2200" b="1" i="1" baseline="0" dirty="0">
                          <a:solidFill>
                            <a:schemeClr val="tx1"/>
                          </a:solidFill>
                        </a:rPr>
                        <a:t>brincávamos</a:t>
                      </a:r>
                      <a:r>
                        <a:rPr lang="pt-PT" sz="2200" i="1" baseline="0" dirty="0">
                          <a:solidFill>
                            <a:schemeClr val="tx1"/>
                          </a:solidFill>
                        </a:rPr>
                        <a:t> ao ar livre.</a:t>
                      </a:r>
                      <a:endParaRPr lang="pt-PT" sz="2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c.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Eu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trarei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uma sobremesa para o jantar.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d.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Todos se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esqueceram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do meu aniversário.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63525" marR="0" lvl="0" indent="-2635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e.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O Carlos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estará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em casa à vossa espera.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f.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Eu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perco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um guarda-chuva todos os anos. 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g.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Nós não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quisemos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 as tuas roupas.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DD8785-8055-4D26-B495-F464C87868FF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2E9A8131-F14B-457C-80CD-F4665391988F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E4FDC2EF-F191-407D-8AA1-9837C63D56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14999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765865"/>
            <a:ext cx="8685748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27.</a:t>
            </a:r>
            <a:r>
              <a:rPr lang="pt-PT" sz="2200" dirty="0"/>
              <a:t> Escreve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verbos</a:t>
            </a:r>
            <a:r>
              <a:rPr lang="pt-PT" sz="2200" dirty="0"/>
              <a:t> seguintes na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pessoa</a:t>
            </a:r>
            <a:r>
              <a:rPr lang="pt-PT" sz="2200" dirty="0"/>
              <a:t>,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número</a:t>
            </a:r>
            <a:r>
              <a:rPr lang="pt-PT" sz="2200" dirty="0"/>
              <a:t>,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tempo</a:t>
            </a:r>
            <a:r>
              <a:rPr lang="pt-PT" sz="2200" dirty="0"/>
              <a:t> e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modo</a:t>
            </a:r>
            <a:r>
              <a:rPr lang="pt-PT" sz="2200" dirty="0"/>
              <a:t> indicados.</a:t>
            </a:r>
          </a:p>
          <a:p>
            <a:pPr marL="1704975" indent="-1255713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falar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2.ª pessoa do singular do pretérito perfeito do indicativo</a:t>
            </a:r>
          </a:p>
          <a:p>
            <a:pPr marL="271463" indent="177800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cantar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2.ª pessoa do plural do imperativo</a:t>
            </a:r>
          </a:p>
          <a:p>
            <a:pPr marL="2060575" indent="-1611313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apanhar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1.ª pessoa do plural do pretérito mais-que-perfeito composto do indicativo</a:t>
            </a:r>
            <a:endParaRPr lang="pt-PT" sz="2200" dirty="0">
              <a:solidFill>
                <a:srgbClr val="C00000"/>
              </a:solidFill>
            </a:endParaRPr>
          </a:p>
          <a:p>
            <a:pPr marL="271463" indent="177800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ler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3.ª pessoa do plural do presente do indicativo</a:t>
            </a:r>
          </a:p>
          <a:p>
            <a:pPr marL="271463" indent="177800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beber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1.ª pessoa do plural do infinitivo pessoal</a:t>
            </a:r>
          </a:p>
          <a:p>
            <a:pPr marL="1874838" indent="-1425575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estudar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1.ª pessoa do plural do pretérito imperfeito do indicativo</a:t>
            </a:r>
          </a:p>
          <a:p>
            <a:pPr marL="271463" indent="177800">
              <a:spcBef>
                <a:spcPts val="1200"/>
              </a:spcBef>
            </a:pPr>
            <a:endParaRPr lang="pt-PT" sz="22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D2A84D-5F58-4C80-B9AA-C9163B84D88F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9A142FA4-AF3F-4938-A830-25A6353E95BE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C916BBF2-B432-4EA9-A2C7-919452BFC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29911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765865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28.</a:t>
            </a:r>
            <a:r>
              <a:rPr lang="pt-PT" sz="2200" dirty="0"/>
              <a:t> Completa o quadro com as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formas verbais não finitas</a:t>
            </a:r>
            <a:r>
              <a:rPr lang="pt-PT" sz="2200" dirty="0"/>
              <a:t> indicadas.</a:t>
            </a:r>
          </a:p>
          <a:p>
            <a:pPr marL="271463" indent="177800">
              <a:spcBef>
                <a:spcPts val="1200"/>
              </a:spcBef>
            </a:pPr>
            <a:endParaRPr lang="pt-PT" sz="22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Atividades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305804"/>
              </p:ext>
            </p:extLst>
          </p:nvPr>
        </p:nvGraphicFramePr>
        <p:xfrm>
          <a:off x="899592" y="1465416"/>
          <a:ext cx="7488831" cy="4415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145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C3300"/>
                          </a:solidFill>
                        </a:rPr>
                        <a:t>Infinitivo impessoal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Gerúndio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Particípio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cantar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trazendo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sorrido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gritar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dizendo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visto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preferir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fazendo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sido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0F58631-4F09-43F6-9AA6-AF7767263F0C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63C3B6C7-9B14-4D26-A736-934F98854479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DB75B3CF-8B8F-45D1-A8BC-886129644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1623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ixaDeTexto 13"/>
          <p:cNvSpPr txBox="1"/>
          <p:nvPr/>
        </p:nvSpPr>
        <p:spPr>
          <a:xfrm>
            <a:off x="0" y="0"/>
            <a:ext cx="9144000" cy="701730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917628" y="2708920"/>
            <a:ext cx="5308743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5400" b="1" i="1" dirty="0">
                <a:solidFill>
                  <a:schemeClr val="bg1"/>
                </a:solidFill>
              </a:rPr>
              <a:t>Correção do teste</a:t>
            </a:r>
          </a:p>
        </p:txBody>
      </p:sp>
    </p:spTree>
    <p:extLst>
      <p:ext uri="{BB962C8B-B14F-4D97-AF65-F5344CB8AC3E}">
        <p14:creationId xmlns:p14="http://schemas.microsoft.com/office/powerpoint/2010/main" val="341440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144017" y="692696"/>
            <a:ext cx="8928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1.</a:t>
            </a:r>
            <a:r>
              <a:rPr lang="pt-PT" sz="2200" dirty="0"/>
              <a:t> Liga os elementos das duas colunas, criando pares de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sinónimos</a:t>
            </a:r>
            <a:r>
              <a:rPr lang="pt-PT" sz="2200" dirty="0"/>
              <a:t>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44017" y="3719814"/>
            <a:ext cx="7488323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2.</a:t>
            </a:r>
            <a:r>
              <a:rPr lang="pt-PT" sz="2200" dirty="0"/>
              <a:t> Substitui as palavras destacadas por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antónimos</a:t>
            </a:r>
            <a:r>
              <a:rPr lang="pt-PT" sz="2200" dirty="0"/>
              <a:t>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Isabel </a:t>
            </a:r>
            <a:r>
              <a:rPr lang="pt-PT" sz="2200" b="1" i="1" dirty="0">
                <a:sym typeface="Wingdings" panose="05000000000000000000" pitchFamily="2" charset="2"/>
              </a:rPr>
              <a:t>recebeu</a:t>
            </a:r>
            <a:r>
              <a:rPr lang="pt-PT" sz="2200" i="1" dirty="0">
                <a:sym typeface="Wingdings" panose="05000000000000000000" pitchFamily="2" charset="2"/>
              </a:rPr>
              <a:t> alguns presentes.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sala estava muito </a:t>
            </a:r>
            <a:r>
              <a:rPr lang="pt-PT" sz="2200" b="1" i="1" dirty="0">
                <a:sym typeface="Wingdings" panose="05000000000000000000" pitchFamily="2" charset="2"/>
              </a:rPr>
              <a:t>limpa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é um aluno </a:t>
            </a:r>
            <a:r>
              <a:rPr lang="pt-PT" sz="2200" b="1" i="1" dirty="0">
                <a:sym typeface="Wingdings" panose="05000000000000000000" pitchFamily="2" charset="2"/>
              </a:rPr>
              <a:t>empenhado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É preciso </a:t>
            </a:r>
            <a:r>
              <a:rPr lang="pt-PT" sz="2200" b="1" i="1" dirty="0">
                <a:sym typeface="Wingdings" panose="05000000000000000000" pitchFamily="2" charset="2"/>
              </a:rPr>
              <a:t>findar</a:t>
            </a:r>
            <a:r>
              <a:rPr lang="pt-PT" sz="2200" i="1" dirty="0">
                <a:sym typeface="Wingdings" panose="05000000000000000000" pitchFamily="2" charset="2"/>
              </a:rPr>
              <a:t> o trabalho.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Ela ficou nervosa com a tua </a:t>
            </a:r>
            <a:r>
              <a:rPr lang="pt-PT" sz="2200" b="1" i="1" dirty="0">
                <a:sym typeface="Wingdings" panose="05000000000000000000" pitchFamily="2" charset="2"/>
              </a:rPr>
              <a:t>chegada</a:t>
            </a:r>
            <a:r>
              <a:rPr lang="pt-PT" sz="2200" i="1" dirty="0"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bg1"/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830544"/>
              </p:ext>
            </p:extLst>
          </p:nvPr>
        </p:nvGraphicFramePr>
        <p:xfrm>
          <a:off x="611560" y="1268760"/>
          <a:ext cx="5184575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86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fechado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calmo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afastado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enervado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veloz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1.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tranquilo</a:t>
                      </a:r>
                      <a:endParaRPr lang="pt-PT" sz="2200" b="0" i="0" dirty="0">
                        <a:sym typeface="Wingdings" panose="05000000000000000000" pitchFamily="2" charset="2"/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rápido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3.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irritado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4.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encerrado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5.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distante</a:t>
                      </a:r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4" name="Conexão reta 3"/>
          <p:cNvCxnSpPr/>
          <p:nvPr/>
        </p:nvCxnSpPr>
        <p:spPr>
          <a:xfrm>
            <a:off x="2483768" y="1556792"/>
            <a:ext cx="1368152" cy="12241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ta 8"/>
          <p:cNvCxnSpPr/>
          <p:nvPr/>
        </p:nvCxnSpPr>
        <p:spPr>
          <a:xfrm flipV="1">
            <a:off x="2483768" y="1556792"/>
            <a:ext cx="1368152" cy="3600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10"/>
          <p:cNvCxnSpPr/>
          <p:nvPr/>
        </p:nvCxnSpPr>
        <p:spPr>
          <a:xfrm>
            <a:off x="2483768" y="2348880"/>
            <a:ext cx="1368152" cy="7920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ta 13"/>
          <p:cNvCxnSpPr/>
          <p:nvPr/>
        </p:nvCxnSpPr>
        <p:spPr>
          <a:xfrm flipV="1">
            <a:off x="2483768" y="2348880"/>
            <a:ext cx="1368152" cy="36004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ta 16"/>
          <p:cNvCxnSpPr/>
          <p:nvPr/>
        </p:nvCxnSpPr>
        <p:spPr>
          <a:xfrm flipV="1">
            <a:off x="2483768" y="1916832"/>
            <a:ext cx="1368152" cy="122413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932040" y="4221088"/>
            <a:ext cx="3420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ofereceu / deu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4139952" y="5662409"/>
            <a:ext cx="3420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começar / iniciar / principiar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5292080" y="6166465"/>
            <a:ext cx="3420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partida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4211960" y="5177630"/>
            <a:ext cx="37444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preguiçoso / desinteressado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4085946" y="4704658"/>
            <a:ext cx="34203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suja</a:t>
            </a:r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1" t="11625" r="20400" b="11625"/>
          <a:stretch/>
        </p:blipFill>
        <p:spPr>
          <a:xfrm>
            <a:off x="6187717" y="2284392"/>
            <a:ext cx="2745229" cy="200870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6BB6B62-6D2B-43F9-82FA-F795FB332BBA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25" name="CaixaDeTexto 1">
              <a:extLst>
                <a:ext uri="{FF2B5EF4-FFF2-40B4-BE49-F238E27FC236}">
                  <a16:creationId xmlns:a16="http://schemas.microsoft.com/office/drawing/2014/main" id="{41D78E51-615A-4ABD-8871-7F3F1321748C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6" name="Picture 18">
              <a:extLst>
                <a:ext uri="{FF2B5EF4-FFF2-40B4-BE49-F238E27FC236}">
                  <a16:creationId xmlns:a16="http://schemas.microsoft.com/office/drawing/2014/main" id="{3DA39F7B-E3B9-40A3-9A52-4400C36E3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6683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79512" y="805871"/>
            <a:ext cx="8587257" cy="606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3.</a:t>
            </a:r>
            <a:r>
              <a:rPr lang="pt-PT" sz="2200" dirty="0"/>
              <a:t> Observa alguns dos significados do verbo </a:t>
            </a:r>
            <a:r>
              <a:rPr lang="pt-PT" sz="2200" i="1" dirty="0"/>
              <a:t>passar</a:t>
            </a:r>
            <a:r>
              <a:rPr lang="pt-PT" sz="2200" dirty="0"/>
              <a:t>:</a:t>
            </a:r>
          </a:p>
          <a:p>
            <a:pPr marL="271463" indent="-3175">
              <a:spcBef>
                <a:spcPts val="1200"/>
              </a:spcBef>
            </a:pPr>
            <a:endParaRPr lang="pt-PT" sz="2000" dirty="0"/>
          </a:p>
          <a:p>
            <a:pPr marL="271463" indent="-3175">
              <a:spcBef>
                <a:spcPts val="1200"/>
              </a:spcBef>
            </a:pPr>
            <a:endParaRPr lang="pt-PT" sz="2000" dirty="0"/>
          </a:p>
          <a:p>
            <a:pPr marL="271463" indent="-3175">
              <a:spcBef>
                <a:spcPts val="1200"/>
              </a:spcBef>
            </a:pPr>
            <a:r>
              <a:rPr lang="pt-PT" sz="2000" dirty="0"/>
              <a:t> </a:t>
            </a:r>
          </a:p>
          <a:p>
            <a:pPr marL="803275" indent="-534988">
              <a:lnSpc>
                <a:spcPct val="114000"/>
              </a:lnSpc>
              <a:spcBef>
                <a:spcPts val="1800"/>
              </a:spcBef>
            </a:pPr>
            <a:endParaRPr lang="pt-PT" sz="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803275" indent="-534988">
              <a:lnSpc>
                <a:spcPct val="114000"/>
              </a:lnSpc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3.1.</a:t>
            </a:r>
            <a:r>
              <a:rPr lang="pt-PT" sz="2200" dirty="0"/>
              <a:t> Substitui em cada frase a forma verbal destacada pelo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sinónimo</a:t>
            </a:r>
            <a:r>
              <a:rPr lang="pt-PT" sz="2200" dirty="0"/>
              <a:t> adequado </a:t>
            </a:r>
            <a:r>
              <a:rPr lang="pt-PT" sz="2000" dirty="0"/>
              <a:t>(no mesmo tempo e modo)</a:t>
            </a:r>
            <a:r>
              <a:rPr lang="pt-PT" sz="2200" dirty="0"/>
              <a:t>.</a:t>
            </a:r>
          </a:p>
          <a:p>
            <a:pPr marL="271463" indent="45402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Passa</a:t>
            </a:r>
            <a:r>
              <a:rPr lang="pt-PT" sz="2200" i="1" dirty="0">
                <a:sym typeface="Wingdings" panose="05000000000000000000" pitchFamily="2" charset="2"/>
              </a:rPr>
              <a:t> o carro da frente.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endParaRPr lang="pt-PT" sz="2200" dirty="0"/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Passaram</a:t>
            </a:r>
            <a:r>
              <a:rPr lang="pt-PT" sz="2200" i="1" dirty="0">
                <a:sym typeface="Wingdings 2" panose="05020102010507070707" pitchFamily="18" charset="2"/>
              </a:rPr>
              <a:t> dois anos desde que nos conhecemos.</a:t>
            </a:r>
            <a:endParaRPr lang="pt-PT" sz="2200" i="1" dirty="0"/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</a:t>
            </a:r>
            <a:r>
              <a:rPr lang="pt-PT" sz="2200" b="1" i="1" dirty="0">
                <a:sym typeface="Wingdings" panose="05000000000000000000" pitchFamily="2" charset="2"/>
              </a:rPr>
              <a:t>passou</a:t>
            </a:r>
            <a:r>
              <a:rPr lang="pt-PT" sz="2200" i="1" dirty="0">
                <a:sym typeface="Wingdings" panose="05000000000000000000" pitchFamily="2" charset="2"/>
              </a:rPr>
              <a:t> a meta em quarto lugar.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Passei</a:t>
            </a:r>
            <a:r>
              <a:rPr lang="pt-PT" sz="2200" i="1" dirty="0">
                <a:sym typeface="Wingdings" panose="05000000000000000000" pitchFamily="2" charset="2"/>
              </a:rPr>
              <a:t> para esta cadeira para ver melhor.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endParaRPr lang="pt-PT" sz="2200" dirty="0"/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tua proposta </a:t>
            </a:r>
            <a:r>
              <a:rPr lang="pt-PT" sz="2200" b="1" i="1" dirty="0">
                <a:sym typeface="Wingdings" panose="05000000000000000000" pitchFamily="2" charset="2"/>
              </a:rPr>
              <a:t>passou</a:t>
            </a:r>
            <a:r>
              <a:rPr lang="pt-PT" sz="2200" i="1" dirty="0">
                <a:sym typeface="Wingdings 2" panose="05020102010507070707" pitchFamily="18" charset="2"/>
              </a:rPr>
              <a:t>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Passem</a:t>
            </a:r>
            <a:r>
              <a:rPr lang="pt-PT" sz="2200" i="1" dirty="0">
                <a:sym typeface="Wingdings" panose="05000000000000000000" pitchFamily="2" charset="2"/>
              </a:rPr>
              <a:t> a bola uns aos outros.</a:t>
            </a:r>
            <a:endParaRPr lang="pt-PT" sz="2200" i="1" dirty="0"/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bg1"/>
                </a:solidFill>
              </a:rPr>
              <a:t> </a:t>
            </a:r>
            <a:endParaRPr lang="pt-PT" sz="2200" b="1" i="1" dirty="0">
              <a:solidFill>
                <a:schemeClr val="bg1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611559" y="1397000"/>
          <a:ext cx="7608891" cy="135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08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71463" indent="-3175">
                        <a:spcBef>
                          <a:spcPts val="1200"/>
                        </a:spcBef>
                      </a:pP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enfrentar	 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decorrer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sofrer</a:t>
                      </a:r>
                    </a:p>
                    <a:p>
                      <a:pPr marL="271463" indent="-3175">
                        <a:spcBef>
                          <a:spcPts val="1200"/>
                        </a:spcBef>
                      </a:pP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transpor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ultrapassar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ser aprovado</a:t>
                      </a:r>
                    </a:p>
                    <a:p>
                      <a:pPr marL="271463" indent="-3175">
                        <a:spcBef>
                          <a:spcPts val="1200"/>
                        </a:spcBef>
                      </a:pP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engomar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     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atirar		</a:t>
                      </a:r>
                      <a:r>
                        <a:rPr lang="pt-PT" sz="2100" b="0" baseline="0" dirty="0">
                          <a:solidFill>
                            <a:schemeClr val="tx1"/>
                          </a:solidFill>
                        </a:rPr>
                        <a:t>       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</a:t>
                      </a:r>
                      <a:r>
                        <a:rPr lang="pt-PT" sz="2100" b="0" dirty="0">
                          <a:solidFill>
                            <a:schemeClr val="tx1"/>
                          </a:solidFill>
                        </a:rPr>
                        <a:t> mudar (de lugar)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3995936" y="384312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ultrapassa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6732240" y="4306263"/>
            <a:ext cx="19087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decorreram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256076" y="4810279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transpôs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012160" y="5272368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mudei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995936" y="5777026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foi aprovada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716016" y="6238473"/>
            <a:ext cx="22322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atirem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F414821-3715-48CB-BD9F-46DEEB408321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4" name="CaixaDeTexto 1">
              <a:extLst>
                <a:ext uri="{FF2B5EF4-FFF2-40B4-BE49-F238E27FC236}">
                  <a16:creationId xmlns:a16="http://schemas.microsoft.com/office/drawing/2014/main" id="{84BD374D-499B-4B06-BEC4-DADAF4199F02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F934AAB9-A881-40F9-86CD-7E7673488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1803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179513" y="764704"/>
            <a:ext cx="8928992" cy="84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4.</a:t>
            </a:r>
            <a:r>
              <a:rPr lang="pt-PT" sz="2200" dirty="0"/>
              <a:t> Assinala 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tipo</a:t>
            </a:r>
            <a:r>
              <a:rPr lang="pt-PT" sz="2200" dirty="0"/>
              <a:t> de cada frase: declarativa (</a:t>
            </a:r>
            <a:r>
              <a:rPr lang="pt-PT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t-PT" sz="2200" dirty="0"/>
              <a:t>), interrogativa (</a:t>
            </a:r>
            <a:r>
              <a:rPr lang="pt-PT" sz="22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pt-PT" sz="2200" dirty="0"/>
              <a:t>), exclamativa (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pt-PT" sz="2200" dirty="0"/>
              <a:t>) ou imperativa (</a:t>
            </a:r>
            <a:r>
              <a:rPr lang="pt-PT" sz="2200" b="1" dirty="0" err="1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pt-PT" sz="2200" dirty="0"/>
              <a:t>).</a:t>
            </a:r>
          </a:p>
        </p:txBody>
      </p:sp>
      <p:graphicFrame>
        <p:nvGraphicFramePr>
          <p:cNvPr id="17" name="Tabe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079585"/>
              </p:ext>
            </p:extLst>
          </p:nvPr>
        </p:nvGraphicFramePr>
        <p:xfrm>
          <a:off x="663187" y="1665848"/>
          <a:ext cx="8013269" cy="4211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0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8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793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pt-PT" sz="22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pt-PT" sz="2200" dirty="0">
                        <a:solidFill>
                          <a:srgbClr val="80000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</a:t>
                      </a:r>
                      <a:endParaRPr lang="pt-PT" sz="22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 err="1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Im</a:t>
                      </a:r>
                      <a:endParaRPr lang="pt-PT" sz="2200" dirty="0">
                        <a:solidFill>
                          <a:srgbClr val="FF006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baseline="0" dirty="0"/>
                        <a:t>Vai ao gabinete do diretor, André.  </a:t>
                      </a:r>
                      <a:endParaRPr lang="pt-PT" sz="2200" b="1" baseline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O que é que eu fiz?</a:t>
                      </a:r>
                      <a:endParaRPr lang="pt-PT" sz="2200" b="1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Ele só quer conversar contigo</a:t>
                      </a:r>
                      <a:r>
                        <a:rPr lang="pt-PT" sz="2200" b="0" i="1" baseline="0" dirty="0"/>
                        <a:t>.</a:t>
                      </a:r>
                      <a:endParaRPr lang="pt-PT" sz="2200" b="1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Uf! Que alívio!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Despacha-te!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Deseja falar comigo, Sr. Diretor?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1" dirty="0"/>
                        <a:t>Ah, ainda bem que estás aqui!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Quero que me ajudes a resolver um assunto.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56D5917-42BF-4D98-AE54-E36BBB36A8F5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47BC604B-D897-41FC-8CF7-AE802723519F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519F37F3-640A-4ECC-A04C-210C7E9CA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42240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79513" y="805871"/>
            <a:ext cx="882976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5.</a:t>
            </a:r>
            <a:r>
              <a:rPr lang="pt-PT" sz="2200" dirty="0"/>
              <a:t> Classifica cada palavra conforme o número de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sílabas</a:t>
            </a:r>
            <a:r>
              <a:rPr lang="pt-PT" sz="2200" dirty="0"/>
              <a:t>.</a:t>
            </a:r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a.</a:t>
            </a:r>
            <a:r>
              <a:rPr lang="pt-PT" sz="2200" b="1" dirty="0"/>
              <a:t> </a:t>
            </a:r>
            <a:r>
              <a:rPr lang="pt-PT" sz="2200" i="1" dirty="0"/>
              <a:t>copiar</a:t>
            </a:r>
            <a:r>
              <a:rPr lang="pt-PT" sz="2200" dirty="0"/>
              <a:t>	 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d.</a:t>
            </a:r>
            <a:r>
              <a:rPr lang="pt-PT" sz="2200" b="1" dirty="0"/>
              <a:t> </a:t>
            </a:r>
            <a:r>
              <a:rPr lang="pt-PT" sz="2200" i="1" dirty="0"/>
              <a:t>acolhias</a:t>
            </a:r>
            <a:r>
              <a:rPr lang="pt-PT" sz="2200" dirty="0"/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g.</a:t>
            </a:r>
            <a:r>
              <a:rPr lang="pt-PT" sz="2200" b="1" dirty="0"/>
              <a:t> </a:t>
            </a:r>
            <a:r>
              <a:rPr lang="pt-PT" sz="2200" i="1" dirty="0"/>
              <a:t>Clarice</a:t>
            </a:r>
            <a:endParaRPr lang="pt-PT" sz="2200" b="1" i="1" dirty="0"/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b.</a:t>
            </a:r>
            <a:r>
              <a:rPr lang="pt-PT" sz="2200" b="1" dirty="0"/>
              <a:t> </a:t>
            </a:r>
            <a:r>
              <a:rPr lang="pt-PT" sz="2200" i="1" dirty="0"/>
              <a:t>uma</a:t>
            </a:r>
            <a:r>
              <a:rPr lang="pt-PT" sz="2200" dirty="0"/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e.</a:t>
            </a:r>
            <a:r>
              <a:rPr lang="pt-PT" sz="2200" b="1" dirty="0"/>
              <a:t> </a:t>
            </a:r>
            <a:r>
              <a:rPr lang="pt-PT" sz="2200" i="1" dirty="0"/>
              <a:t>três</a:t>
            </a:r>
            <a:r>
              <a:rPr lang="pt-PT" sz="2200" dirty="0"/>
              <a:t>	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h.</a:t>
            </a:r>
            <a:r>
              <a:rPr lang="pt-PT" sz="2200" b="1" dirty="0"/>
              <a:t> </a:t>
            </a:r>
            <a:r>
              <a:rPr lang="pt-PT" sz="2200" i="1" dirty="0"/>
              <a:t>ser</a:t>
            </a:r>
            <a:r>
              <a:rPr lang="pt-PT" sz="2200" dirty="0"/>
              <a:t> </a:t>
            </a:r>
            <a:endParaRPr lang="pt-PT" sz="2200" b="1" dirty="0"/>
          </a:p>
          <a:p>
            <a:pPr marL="271463" indent="-317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c.</a:t>
            </a:r>
            <a:r>
              <a:rPr lang="pt-PT" sz="2200" b="1" dirty="0"/>
              <a:t> </a:t>
            </a:r>
            <a:r>
              <a:rPr lang="pt-PT" sz="2200" i="1" dirty="0"/>
              <a:t>transpor</a:t>
            </a:r>
            <a:r>
              <a:rPr lang="pt-PT" sz="2200" dirty="0"/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f.</a:t>
            </a:r>
            <a:r>
              <a:rPr lang="pt-PT" sz="2200" b="1" dirty="0"/>
              <a:t> </a:t>
            </a:r>
            <a:r>
              <a:rPr lang="pt-PT" sz="2200" i="1" dirty="0"/>
              <a:t>veículo</a:t>
            </a:r>
            <a:r>
              <a:rPr lang="pt-PT" sz="2200" dirty="0"/>
              <a:t>		</a:t>
            </a:r>
            <a:r>
              <a:rPr lang="pt-PT" sz="2200" b="1" dirty="0">
                <a:solidFill>
                  <a:srgbClr val="FF6600"/>
                </a:solidFill>
              </a:rPr>
              <a:t>i.</a:t>
            </a:r>
            <a:r>
              <a:rPr lang="pt-PT" sz="2200" b="1" dirty="0"/>
              <a:t> </a:t>
            </a:r>
            <a:r>
              <a:rPr lang="pt-PT" sz="2200" i="1" dirty="0"/>
              <a:t>ultrapassar </a:t>
            </a:r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endParaRPr lang="pt-PT" sz="2200" b="1" i="1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79512" y="2876451"/>
            <a:ext cx="8829764" cy="2603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6.</a:t>
            </a:r>
            <a:r>
              <a:rPr lang="pt-PT" sz="2200" dirty="0"/>
              <a:t> Assinala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sílaba tónica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2200" dirty="0"/>
              <a:t>das palavras seguintes, colocando-as no respetivo lugar da grelha:</a:t>
            </a:r>
          </a:p>
          <a:p>
            <a:pPr marL="271463" indent="-3175" algn="ctr">
              <a:spcBef>
                <a:spcPts val="600"/>
              </a:spcBef>
            </a:pPr>
            <a:r>
              <a:rPr lang="pt-PT" sz="2200" i="1" dirty="0"/>
              <a:t>popu</a:t>
            </a:r>
            <a:r>
              <a:rPr lang="pt-PT" sz="2200" b="1" i="1" u="sng" dirty="0"/>
              <a:t>lar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b="1" i="1" u="sng" dirty="0">
                <a:sym typeface="Wingdings 2" panose="05020102010507070707" pitchFamily="18" charset="2"/>
              </a:rPr>
              <a:t>ge</a:t>
            </a:r>
            <a:r>
              <a:rPr lang="pt-PT" sz="2200" i="1" dirty="0">
                <a:sym typeface="Wingdings 2" panose="05020102010507070707" pitchFamily="18" charset="2"/>
              </a:rPr>
              <a:t>sso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b="1" i="1" u="sng" dirty="0">
                <a:sym typeface="Wingdings" panose="05000000000000000000" pitchFamily="2" charset="2"/>
              </a:rPr>
              <a:t>ór</a:t>
            </a:r>
            <a:r>
              <a:rPr lang="pt-PT" sz="2200" i="1" dirty="0">
                <a:sym typeface="Wingdings" panose="05000000000000000000" pitchFamily="2" charset="2"/>
              </a:rPr>
              <a:t>fão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b="1" i="1" u="sng" dirty="0">
                <a:sym typeface="Wingdings" panose="05000000000000000000" pitchFamily="2" charset="2"/>
              </a:rPr>
              <a:t>ó</a:t>
            </a:r>
            <a:r>
              <a:rPr lang="pt-PT" sz="2200" i="1" dirty="0">
                <a:sym typeface="Wingdings" panose="05000000000000000000" pitchFamily="2" charset="2"/>
              </a:rPr>
              <a:t>pera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ap</a:t>
            </a:r>
            <a:r>
              <a:rPr lang="pt-PT" sz="2200" b="1" i="1" u="sng" dirty="0">
                <a:sym typeface="Wingdings" panose="05000000000000000000" pitchFamily="2" charset="2"/>
              </a:rPr>
              <a:t>oi</a:t>
            </a:r>
            <a:r>
              <a:rPr lang="pt-PT" sz="2200" i="1" dirty="0">
                <a:sym typeface="Wingdings" panose="05000000000000000000" pitchFamily="2" charset="2"/>
              </a:rPr>
              <a:t>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>
                <a:sym typeface="Wingdings 2" panose="05020102010507070707" pitchFamily="18" charset="2"/>
              </a:rPr>
              <a:t>atrapalha</a:t>
            </a:r>
            <a:r>
              <a:rPr lang="pt-PT" sz="2200" b="1" i="1" u="sng" dirty="0">
                <a:sym typeface="Wingdings 2" panose="05020102010507070707" pitchFamily="18" charset="2"/>
              </a:rPr>
              <a:t>ção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b="1" i="1" u="sng" dirty="0">
                <a:sym typeface="Wingdings" panose="05000000000000000000" pitchFamily="2" charset="2"/>
              </a:rPr>
              <a:t>sín</a:t>
            </a:r>
            <a:r>
              <a:rPr lang="pt-PT" sz="2200" i="1" dirty="0">
                <a:sym typeface="Wingdings" panose="05000000000000000000" pitchFamily="2" charset="2"/>
              </a:rPr>
              <a:t>tese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i</a:t>
            </a:r>
            <a:r>
              <a:rPr lang="pt-PT" sz="2200" b="1" i="1" u="sng" dirty="0">
                <a:sym typeface="Wingdings" panose="05000000000000000000" pitchFamily="2" charset="2"/>
              </a:rPr>
              <a:t>nú</a:t>
            </a:r>
            <a:r>
              <a:rPr lang="pt-PT" sz="2200" i="1" dirty="0">
                <a:sym typeface="Wingdings" panose="05000000000000000000" pitchFamily="2" charset="2"/>
              </a:rPr>
              <a:t>til</a:t>
            </a:r>
            <a:endParaRPr lang="pt-PT" sz="2200" i="1" dirty="0"/>
          </a:p>
          <a:p>
            <a:pPr marL="271463" indent="-3175" algn="ctr">
              <a:spcBef>
                <a:spcPts val="600"/>
              </a:spcBef>
            </a:pPr>
            <a:r>
              <a:rPr lang="pt-PT" sz="2200" i="1" dirty="0"/>
              <a:t>mi</a:t>
            </a:r>
            <a:r>
              <a:rPr lang="pt-PT" sz="2200" b="1" i="1" u="sng" dirty="0"/>
              <a:t>nis</a:t>
            </a:r>
            <a:r>
              <a:rPr lang="pt-PT" sz="2200" i="1" dirty="0"/>
              <a:t>tro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>
                <a:sym typeface="Wingdings 2" panose="05020102010507070707" pitchFamily="18" charset="2"/>
              </a:rPr>
              <a:t>trisa</a:t>
            </a:r>
            <a:r>
              <a:rPr lang="pt-PT" sz="2200" b="1" i="1" u="sng" dirty="0">
                <a:sym typeface="Wingdings 2" panose="05020102010507070707" pitchFamily="18" charset="2"/>
              </a:rPr>
              <a:t>vô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au</a:t>
            </a:r>
            <a:r>
              <a:rPr lang="pt-PT" sz="2200" b="1" i="1" u="sng" dirty="0">
                <a:sym typeface="Wingdings" panose="05000000000000000000" pitchFamily="2" charset="2"/>
              </a:rPr>
              <a:t>tên</a:t>
            </a:r>
            <a:r>
              <a:rPr lang="pt-PT" sz="2200" i="1" dirty="0">
                <a:sym typeface="Wingdings" panose="05000000000000000000" pitchFamily="2" charset="2"/>
              </a:rPr>
              <a:t>tico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musi</a:t>
            </a:r>
            <a:r>
              <a:rPr lang="pt-PT" sz="2200" b="1" i="1" u="sng" dirty="0">
                <a:sym typeface="Wingdings" panose="05000000000000000000" pitchFamily="2" charset="2"/>
              </a:rPr>
              <a:t>cal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b="1" i="1" u="sng" dirty="0">
                <a:sym typeface="Wingdings" panose="05000000000000000000" pitchFamily="2" charset="2"/>
              </a:rPr>
              <a:t>mú</a:t>
            </a:r>
            <a:r>
              <a:rPr lang="pt-PT" sz="2200" i="1" dirty="0">
                <a:sym typeface="Wingdings" panose="05000000000000000000" pitchFamily="2" charset="2"/>
              </a:rPr>
              <a:t>sica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>
                <a:sym typeface="Wingdings 2" panose="05020102010507070707" pitchFamily="18" charset="2"/>
              </a:rPr>
              <a:t>a</a:t>
            </a:r>
            <a:r>
              <a:rPr lang="pt-PT" sz="2200" b="1" i="1" u="sng" dirty="0">
                <a:sym typeface="Wingdings 2" panose="05020102010507070707" pitchFamily="18" charset="2"/>
              </a:rPr>
              <a:t>be</a:t>
            </a:r>
            <a:r>
              <a:rPr lang="pt-PT" sz="2200" i="1" dirty="0">
                <a:sym typeface="Wingdings 2" panose="05020102010507070707" pitchFamily="18" charset="2"/>
              </a:rPr>
              <a:t>lhas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>
                <a:sym typeface="Wingdings 2" panose="05020102010507070707" pitchFamily="18" charset="2"/>
              </a:rPr>
              <a:t>cha</a:t>
            </a:r>
            <a:r>
              <a:rPr lang="pt-PT" sz="2200" b="1" i="1" u="sng" dirty="0">
                <a:sym typeface="Wingdings 2" panose="05020102010507070707" pitchFamily="18" charset="2"/>
              </a:rPr>
              <a:t>péus</a:t>
            </a:r>
            <a:endParaRPr lang="pt-PT" sz="2200" b="1" i="1" u="sng" dirty="0"/>
          </a:p>
          <a:p>
            <a:pPr marL="271463" indent="-271463">
              <a:spcBef>
                <a:spcPts val="600"/>
              </a:spcBef>
            </a:pPr>
            <a:endParaRPr lang="pt-PT" sz="2200" dirty="0"/>
          </a:p>
          <a:p>
            <a:pPr marL="271463" indent="-271463">
              <a:spcBef>
                <a:spcPts val="600"/>
              </a:spcBef>
            </a:pPr>
            <a:endParaRPr lang="pt-PT" sz="22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12311"/>
              </p:ext>
            </p:extLst>
          </p:nvPr>
        </p:nvGraphicFramePr>
        <p:xfrm>
          <a:off x="603205" y="4725144"/>
          <a:ext cx="8145258" cy="1668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50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5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8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agudas</a:t>
                      </a:r>
                      <a:endParaRPr lang="pt-PT" sz="2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graves</a:t>
                      </a:r>
                      <a:endParaRPr lang="pt-PT" sz="22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chemeClr val="accent2"/>
                          </a:solidFill>
                          <a:effectLst/>
                        </a:rPr>
                        <a:t>esdrúxulas</a:t>
                      </a:r>
                      <a:endParaRPr lang="pt-PT" sz="22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3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rgbClr val="C00000"/>
                          </a:solidFill>
                          <a:effectLst/>
                        </a:rPr>
                        <a:t>popular, atrapalhação, trisavô, musical, chapéus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rgbClr val="C00000"/>
                          </a:solidFill>
                          <a:effectLst/>
                        </a:rPr>
                        <a:t>gesso, órfão, apoio, inútil,</a:t>
                      </a:r>
                      <a:r>
                        <a:rPr lang="pt-PT" sz="2200" baseline="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pt-PT" sz="2200" dirty="0">
                          <a:solidFill>
                            <a:srgbClr val="C00000"/>
                          </a:solidFill>
                          <a:effectLst/>
                        </a:rPr>
                        <a:t>ministro, abelhas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PT" sz="2200" dirty="0">
                          <a:solidFill>
                            <a:srgbClr val="C00000"/>
                          </a:solidFill>
                          <a:effectLst/>
                        </a:rPr>
                        <a:t>ópera, síntese, autêntico, música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7308304" y="2276872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polissílabo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444208" y="1773977"/>
            <a:ext cx="1642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monossílabo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331640" y="1801050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dissílabo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863690" y="1299210"/>
            <a:ext cx="13054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trissílabo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547664" y="1304950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trissílabo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763688" y="2276872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dissílabo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234354" y="1304949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polissílabo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779912" y="1772816"/>
            <a:ext cx="16429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monossílabo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4139952" y="2278033"/>
            <a:ext cx="1440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polissílabo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B80DC9D-AFDA-4FDF-9EFF-0FE2A52E4705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22" name="CaixaDeTexto 1">
              <a:extLst>
                <a:ext uri="{FF2B5EF4-FFF2-40B4-BE49-F238E27FC236}">
                  <a16:creationId xmlns:a16="http://schemas.microsoft.com/office/drawing/2014/main" id="{D76E885D-9260-4ED0-AB20-9BEAE3097317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3" name="Picture 18">
              <a:extLst>
                <a:ext uri="{FF2B5EF4-FFF2-40B4-BE49-F238E27FC236}">
                  <a16:creationId xmlns:a16="http://schemas.microsoft.com/office/drawing/2014/main" id="{0D54A0E5-C231-408F-BAD3-38B335CFA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38095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465385"/>
              </p:ext>
            </p:extLst>
          </p:nvPr>
        </p:nvGraphicFramePr>
        <p:xfrm>
          <a:off x="539552" y="1628800"/>
          <a:ext cx="8280921" cy="3037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3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19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>
                          <a:solidFill>
                            <a:schemeClr val="tx1"/>
                          </a:solidFill>
                        </a:rPr>
                        <a:t>_________</a:t>
                      </a:r>
                      <a:endParaRPr lang="pt-PT" sz="2200" b="1" i="0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telhado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telhal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telheira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destelhar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baixar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abaixo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baixio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rebaixar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b="1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aflorar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floreira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florear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floração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esfolhar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folhedo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folhagem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folhear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camponês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campina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campismo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205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0" dirty="0"/>
                        <a:t>_________</a:t>
                      </a:r>
                      <a:endParaRPr lang="pt-PT" sz="22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ferragem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ferrenho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ferrão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ferraria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179512" y="862496"/>
            <a:ext cx="8299225" cy="478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7.</a:t>
            </a:r>
            <a:r>
              <a:rPr lang="pt-PT" sz="2200" dirty="0"/>
              <a:t> Indica a palavra que deu origem a cada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família de palavras</a:t>
            </a:r>
            <a:r>
              <a:rPr lang="pt-PT" sz="2200" dirty="0"/>
              <a:t>.</a:t>
            </a:r>
          </a:p>
        </p:txBody>
      </p:sp>
      <p:sp>
        <p:nvSpPr>
          <p:cNvPr id="20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124000" y="1684424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telha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101491" y="2188480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baixo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101491" y="2691608"/>
            <a:ext cx="8062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flor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123999" y="3199602"/>
            <a:ext cx="8062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folha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101491" y="3705896"/>
            <a:ext cx="9502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campo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123999" y="4192150"/>
            <a:ext cx="80621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ferro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79512" y="5085184"/>
            <a:ext cx="8299225" cy="1309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8.</a:t>
            </a:r>
            <a:r>
              <a:rPr lang="pt-PT" sz="2200" dirty="0"/>
              <a:t> Descobre o intruso em cada alínea.</a:t>
            </a:r>
          </a:p>
          <a:p>
            <a:pPr marL="271463" indent="-317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/>
              <a:t>materialização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imaterial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materialista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material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olidFill>
                  <a:srgbClr val="C00000"/>
                </a:solidFill>
              </a:rPr>
              <a:t>maternidade</a:t>
            </a:r>
            <a:endParaRPr lang="pt-PT" sz="2200" dirty="0">
              <a:solidFill>
                <a:srgbClr val="C00000"/>
              </a:solidFill>
            </a:endParaRPr>
          </a:p>
          <a:p>
            <a:pPr marL="271463" indent="-3175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/>
              <a:t>marear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maremoto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olidFill>
                  <a:srgbClr val="C00000"/>
                </a:solidFill>
                <a:sym typeface="Wingdings" panose="05000000000000000000" pitchFamily="2" charset="2"/>
              </a:rPr>
              <a:t>marmelo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amarar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marisco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5D46F0F-979A-4FB8-BA86-40511BC6F44D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6" name="CaixaDeTexto 1">
              <a:extLst>
                <a:ext uri="{FF2B5EF4-FFF2-40B4-BE49-F238E27FC236}">
                  <a16:creationId xmlns:a16="http://schemas.microsoft.com/office/drawing/2014/main" id="{9637B585-6D07-43DF-AC2A-291CDCA21BD7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8" name="Picture 18">
              <a:extLst>
                <a:ext uri="{FF2B5EF4-FFF2-40B4-BE49-F238E27FC236}">
                  <a16:creationId xmlns:a16="http://schemas.microsoft.com/office/drawing/2014/main" id="{8A64449E-C37C-4C91-B23B-ADC352A6E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83169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179511" y="764704"/>
            <a:ext cx="8827121" cy="171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9.</a:t>
            </a:r>
            <a:r>
              <a:rPr lang="pt-PT" sz="2200" dirty="0"/>
              <a:t> Coloca no respetivo lugar da grelha as palavras destacadas nas frases seguintes:</a:t>
            </a:r>
          </a:p>
          <a:p>
            <a:pPr marL="271463" indent="271463">
              <a:lnSpc>
                <a:spcPct val="114000"/>
              </a:lnSpc>
              <a:spcBef>
                <a:spcPts val="600"/>
              </a:spcBef>
            </a:pPr>
            <a:r>
              <a:rPr lang="pt-PT" sz="2200" b="1" i="1" dirty="0"/>
              <a:t>Um</a:t>
            </a:r>
            <a:r>
              <a:rPr lang="pt-PT" sz="2200" i="1" dirty="0"/>
              <a:t> dia, </a:t>
            </a:r>
            <a:r>
              <a:rPr lang="pt-PT" sz="2200" b="1" i="1" dirty="0"/>
              <a:t>dois</a:t>
            </a:r>
            <a:r>
              <a:rPr lang="pt-PT" sz="2200" i="1" dirty="0"/>
              <a:t> irmãos </a:t>
            </a:r>
            <a:r>
              <a:rPr lang="pt-PT" sz="2200" b="1" i="1" dirty="0"/>
              <a:t>muito</a:t>
            </a:r>
            <a:r>
              <a:rPr lang="pt-PT" sz="2200" i="1" dirty="0"/>
              <a:t> </a:t>
            </a:r>
            <a:r>
              <a:rPr lang="pt-PT" sz="2200" b="1" i="1" dirty="0"/>
              <a:t>unidos</a:t>
            </a:r>
            <a:r>
              <a:rPr lang="pt-PT" sz="2200" i="1" dirty="0"/>
              <a:t> partiram à </a:t>
            </a:r>
            <a:r>
              <a:rPr lang="pt-PT" sz="2200" b="1" i="1" dirty="0"/>
              <a:t>aventura</a:t>
            </a:r>
            <a:r>
              <a:rPr lang="pt-PT" sz="2200" i="1" dirty="0"/>
              <a:t> e </a:t>
            </a:r>
            <a:r>
              <a:rPr lang="pt-PT" sz="2200" b="1" i="1" dirty="0"/>
              <a:t>deixaram</a:t>
            </a:r>
            <a:r>
              <a:rPr lang="pt-PT" sz="2200" i="1" dirty="0"/>
              <a:t> a aldeia dos </a:t>
            </a:r>
            <a:r>
              <a:rPr lang="pt-PT" sz="2200" b="1" i="1" dirty="0"/>
              <a:t>seus</a:t>
            </a:r>
            <a:r>
              <a:rPr lang="pt-PT" sz="2200" i="1" dirty="0"/>
              <a:t> </a:t>
            </a:r>
            <a:r>
              <a:rPr lang="pt-PT" sz="2200" b="1" i="1" dirty="0"/>
              <a:t>pais</a:t>
            </a:r>
            <a:r>
              <a:rPr lang="pt-PT" sz="2200" i="1" dirty="0"/>
              <a:t>. </a:t>
            </a:r>
            <a:r>
              <a:rPr lang="pt-PT" sz="2200" b="1" i="1" dirty="0"/>
              <a:t>Que</a:t>
            </a:r>
            <a:r>
              <a:rPr lang="pt-PT" sz="2200" i="1" dirty="0"/>
              <a:t> surpresas </a:t>
            </a:r>
            <a:r>
              <a:rPr lang="pt-PT" sz="2200" b="1" i="1" dirty="0"/>
              <a:t>os</a:t>
            </a:r>
            <a:r>
              <a:rPr lang="pt-PT" sz="2200" i="1" dirty="0"/>
              <a:t> esperam? </a:t>
            </a:r>
            <a:r>
              <a:rPr lang="pt-PT" sz="2200" b="1" i="1" dirty="0"/>
              <a:t>Para</a:t>
            </a:r>
            <a:r>
              <a:rPr lang="pt-PT" sz="2200" i="1" dirty="0"/>
              <a:t> onde </a:t>
            </a:r>
            <a:r>
              <a:rPr lang="pt-PT" sz="2200" b="1" i="1" dirty="0"/>
              <a:t>irão</a:t>
            </a:r>
            <a:r>
              <a:rPr lang="pt-PT" sz="2200" i="1" dirty="0"/>
              <a:t>?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0" y="-1920"/>
            <a:ext cx="9144000" cy="550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4691113"/>
              </p:ext>
            </p:extLst>
          </p:nvPr>
        </p:nvGraphicFramePr>
        <p:xfrm>
          <a:off x="537139" y="2823552"/>
          <a:ext cx="5691045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0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20">
                <a:tc rowSpan="8"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Classes de palavras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Nome: 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aventura, pais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Adjetivo: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 unidos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Determinante: 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Um, seus, Que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Quantificador numeral: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 dois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Pronome: 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os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Advérbio: 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muito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Preposição: 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Para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720">
                <a:tc vMerge="1">
                  <a:txBody>
                    <a:bodyPr/>
                    <a:lstStyle/>
                    <a:p>
                      <a:endParaRPr lang="pt-PT" sz="22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1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Verbo: </a:t>
                      </a:r>
                      <a:r>
                        <a:rPr lang="pt-PT" sz="2100" b="0" dirty="0">
                          <a:solidFill>
                            <a:srgbClr val="C00000"/>
                          </a:solidFill>
                        </a:rPr>
                        <a:t>deixaram, irão</a:t>
                      </a:r>
                      <a:endParaRPr lang="pt-PT" sz="21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7"/>
          <a:stretch/>
        </p:blipFill>
        <p:spPr>
          <a:xfrm>
            <a:off x="6012160" y="4437111"/>
            <a:ext cx="3040136" cy="201622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CA930D5-5072-4E75-99B5-83249CDAD777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1E7CFF90-15FA-4DAE-BDA6-68A183A72A5A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FDF97E1F-B109-47B1-AA35-AE27D3CF7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1340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205987" y="761390"/>
            <a:ext cx="85872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10.</a:t>
            </a:r>
            <a:r>
              <a:rPr lang="pt-PT" sz="2200" dirty="0"/>
              <a:t> Regista na grelha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 dos seguintes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nomes</a:t>
            </a:r>
            <a:r>
              <a:rPr lang="pt-PT" sz="2200" dirty="0"/>
              <a:t>: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228055" y="4149080"/>
            <a:ext cx="8277342" cy="2113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11.</a:t>
            </a:r>
            <a:r>
              <a:rPr lang="pt-PT" sz="2200" dirty="0"/>
              <a:t> Escreve no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plural</a:t>
            </a:r>
            <a:r>
              <a:rPr lang="pt-PT" sz="2200" dirty="0"/>
              <a:t> os seguintes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nomes</a:t>
            </a:r>
            <a:r>
              <a:rPr lang="pt-PT" sz="2200" dirty="0"/>
              <a:t>:</a:t>
            </a:r>
          </a:p>
          <a:p>
            <a:pPr marL="271463" indent="169863">
              <a:spcBef>
                <a:spcPts val="800"/>
              </a:spcBef>
            </a:pPr>
            <a:r>
              <a:rPr lang="pt-PT" sz="2200" i="1" dirty="0"/>
              <a:t>capitão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móvel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/>
              <a:t>bombom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canil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cão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endParaRPr lang="pt-PT" sz="2200" dirty="0">
              <a:solidFill>
                <a:schemeClr val="accent6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271463" indent="169863">
              <a:spcBef>
                <a:spcPts val="1200"/>
              </a:spcBef>
            </a:pPr>
            <a:endParaRPr lang="pt-PT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1463" indent="-2714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12.</a:t>
            </a:r>
            <a:r>
              <a:rPr lang="pt-PT" sz="2200" dirty="0"/>
              <a:t> Escreve no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feminino</a:t>
            </a:r>
            <a:r>
              <a:rPr lang="pt-PT" sz="2200" dirty="0"/>
              <a:t> os seguintes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nomes</a:t>
            </a:r>
            <a:r>
              <a:rPr lang="pt-PT" sz="2200" dirty="0"/>
              <a:t>:</a:t>
            </a:r>
          </a:p>
          <a:p>
            <a:pPr marL="271463" indent="169863">
              <a:spcBef>
                <a:spcPts val="800"/>
              </a:spcBef>
            </a:pPr>
            <a:r>
              <a:rPr lang="pt-PT" sz="2200" i="1" dirty="0"/>
              <a:t>aldeão</a:t>
            </a:r>
            <a:r>
              <a:rPr lang="pt-PT" sz="2200" dirty="0"/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i="1" dirty="0"/>
              <a:t>imperador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duque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patrão</a:t>
            </a:r>
            <a:r>
              <a:rPr lang="pt-PT" sz="2200" dirty="0">
                <a:sym typeface="Wingdings 2" panose="05020102010507070707" pitchFamily="18" charset="2"/>
              </a:rPr>
              <a:t>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/>
              <a:t>avô</a:t>
            </a:r>
            <a:endParaRPr lang="pt-PT" sz="2200" dirty="0">
              <a:sym typeface="Wingdings 2" panose="05020102010507070707" pitchFamily="18" charset="2"/>
            </a:endParaRPr>
          </a:p>
        </p:txBody>
      </p:sp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0247683"/>
              </p:ext>
            </p:extLst>
          </p:nvPr>
        </p:nvGraphicFramePr>
        <p:xfrm>
          <a:off x="755574" y="2691809"/>
          <a:ext cx="7989312" cy="1216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3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3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3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9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4">
                              <a:lumMod val="75000"/>
                            </a:schemeClr>
                          </a:solidFill>
                          <a:effectLst/>
                        </a:rPr>
                        <a:t>próprio</a:t>
                      </a:r>
                      <a:endParaRPr lang="pt-PT" sz="2200" dirty="0">
                        <a:solidFill>
                          <a:schemeClr val="accent4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</a:rPr>
                        <a:t>comum</a:t>
                      </a:r>
                      <a:endParaRPr lang="pt-PT" sz="2200" dirty="0">
                        <a:solidFill>
                          <a:schemeClr val="accent3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chemeClr val="accent2"/>
                          </a:solidFill>
                          <a:effectLst/>
                        </a:rPr>
                        <a:t>comum coletivo</a:t>
                      </a:r>
                      <a:endParaRPr lang="pt-PT" sz="22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296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Tejo, Silva, Mogadouro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quarto, sardinha, fruto, terra, cadeira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matilha, arquipélago, plantel, pinhal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755576" y="1268760"/>
          <a:ext cx="7989312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73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7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7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73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77672"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matilha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Tejo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Silva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d.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quarto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e.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sardinha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f.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arquipélago</a:t>
                      </a:r>
                      <a:endParaRPr lang="pt-PT" sz="2200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g.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fruto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h.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terra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i.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Mogadouro</a:t>
                      </a:r>
                      <a:endParaRPr lang="pt-PT" sz="2200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j.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plantel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k.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cadeira</a:t>
                      </a:r>
                    </a:p>
                    <a:p>
                      <a:pPr marL="271463" indent="-271463">
                        <a:spcBef>
                          <a:spcPts val="6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 l.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pinhal</a:t>
                      </a:r>
                      <a:endParaRPr lang="pt-PT" sz="2200" i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444208" y="4340095"/>
            <a:ext cx="2010941" cy="1997353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33190" y="6191632"/>
            <a:ext cx="55949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aldeã, imperatriz, duquesa, patroa, avó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endParaRPr lang="pt-PT" sz="2200" dirty="0">
              <a:solidFill>
                <a:srgbClr val="C0000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683568" y="4920749"/>
            <a:ext cx="55949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capitães, móveis, bombons, canis, cães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5A5F5EA-5EE6-4707-9A36-81BECBF52484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4" name="CaixaDeTexto 1">
              <a:extLst>
                <a:ext uri="{FF2B5EF4-FFF2-40B4-BE49-F238E27FC236}">
                  <a16:creationId xmlns:a16="http://schemas.microsoft.com/office/drawing/2014/main" id="{DAB218D9-0AE1-4C1C-BB42-B6CA3AE57599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A222CA63-4665-4729-BAD7-55A818718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889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1" t="7349" r="10548" b="11615"/>
          <a:stretch/>
        </p:blipFill>
        <p:spPr>
          <a:xfrm flipH="1">
            <a:off x="7164288" y="1124744"/>
            <a:ext cx="1835696" cy="193767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174373" y="695919"/>
            <a:ext cx="8718107" cy="5402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13.</a:t>
            </a:r>
            <a:r>
              <a:rPr lang="pt-PT" sz="2200" dirty="0"/>
              <a:t> Identifica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adjetivos </a:t>
            </a:r>
            <a:r>
              <a:rPr lang="pt-PT" sz="2200" dirty="0"/>
              <a:t>nas frases e indica a respetiva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.</a:t>
            </a: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foi o </a:t>
            </a:r>
            <a:r>
              <a:rPr lang="pt-PT" sz="2200" b="1" i="1" dirty="0">
                <a:sym typeface="Wingdings" panose="05000000000000000000" pitchFamily="2" charset="2"/>
              </a:rPr>
              <a:t>primeiro</a:t>
            </a:r>
            <a:r>
              <a:rPr lang="pt-PT" sz="2200" i="1" dirty="0">
                <a:sym typeface="Wingdings" panose="05000000000000000000" pitchFamily="2" charset="2"/>
              </a:rPr>
              <a:t> aluno a apresentar </a:t>
            </a:r>
            <a:r>
              <a:rPr lang="pt-PT" sz="2200" b="1" i="1" dirty="0">
                <a:sym typeface="Wingdings" panose="05000000000000000000" pitchFamily="2" charset="2"/>
              </a:rPr>
              <a:t>bons</a:t>
            </a:r>
            <a:r>
              <a:rPr lang="pt-PT" sz="2200" i="1" dirty="0">
                <a:sym typeface="Wingdings" panose="05000000000000000000" pitchFamily="2" charset="2"/>
              </a:rPr>
              <a:t> argumentos.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</a:t>
            </a: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Bebemos um chá </a:t>
            </a:r>
            <a:r>
              <a:rPr lang="pt-PT" sz="2200" b="1" i="1" dirty="0">
                <a:sym typeface="Wingdings" panose="05000000000000000000" pitchFamily="2" charset="2"/>
              </a:rPr>
              <a:t>quente</a:t>
            </a:r>
            <a:r>
              <a:rPr lang="pt-PT" sz="2200" i="1" dirty="0">
                <a:sym typeface="Wingdings" panose="05000000000000000000" pitchFamily="2" charset="2"/>
              </a:rPr>
              <a:t> e muito </a:t>
            </a:r>
            <a:r>
              <a:rPr lang="pt-PT" sz="2200" b="1" i="1" dirty="0">
                <a:sym typeface="Wingdings" panose="05000000000000000000" pitchFamily="2" charset="2"/>
              </a:rPr>
              <a:t>aromático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</a:t>
            </a:r>
            <a:endParaRPr lang="pt-PT" sz="2200" i="1" dirty="0"/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ficou em </a:t>
            </a:r>
            <a:r>
              <a:rPr lang="pt-PT" sz="2200" b="1" i="1" dirty="0">
                <a:sym typeface="Wingdings" panose="05000000000000000000" pitchFamily="2" charset="2"/>
              </a:rPr>
              <a:t>décimo quarto </a:t>
            </a:r>
            <a:r>
              <a:rPr lang="pt-PT" sz="2200" i="1" dirty="0">
                <a:sym typeface="Wingdings" panose="05000000000000000000" pitchFamily="2" charset="2"/>
              </a:rPr>
              <a:t>lugar numa prova </a:t>
            </a:r>
            <a:r>
              <a:rPr lang="pt-PT" sz="2200" b="1" i="1" dirty="0">
                <a:sym typeface="Wingdings" panose="05000000000000000000" pitchFamily="2" charset="2"/>
              </a:rPr>
              <a:t>importante</a:t>
            </a:r>
            <a:r>
              <a:rPr lang="pt-PT" sz="2200" i="1" dirty="0">
                <a:sym typeface="Wingdings" panose="05000000000000000000" pitchFamily="2" charset="2"/>
              </a:rPr>
              <a:t>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______________________________________________________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casa </a:t>
            </a:r>
            <a:r>
              <a:rPr lang="pt-PT" sz="2200" b="1" i="1" dirty="0">
                <a:sym typeface="Wingdings" panose="05000000000000000000" pitchFamily="2" charset="2"/>
              </a:rPr>
              <a:t>pequenina</a:t>
            </a:r>
            <a:r>
              <a:rPr lang="pt-PT" sz="2200" i="1" dirty="0">
                <a:sym typeface="Wingdings" panose="05000000000000000000" pitchFamily="2" charset="2"/>
              </a:rPr>
              <a:t> de janelas </a:t>
            </a:r>
            <a:r>
              <a:rPr lang="pt-PT" sz="2200" b="1" i="1" dirty="0">
                <a:sym typeface="Wingdings" panose="05000000000000000000" pitchFamily="2" charset="2"/>
              </a:rPr>
              <a:t>verdes</a:t>
            </a:r>
            <a:r>
              <a:rPr lang="pt-PT" sz="2200" i="1" dirty="0">
                <a:sym typeface="Wingdings" panose="05000000000000000000" pitchFamily="2" charset="2"/>
              </a:rPr>
              <a:t> pertencia a um </a:t>
            </a:r>
            <a:r>
              <a:rPr lang="pt-PT" sz="2200" b="1" i="1" dirty="0">
                <a:sym typeface="Wingdings" panose="05000000000000000000" pitchFamily="2" charset="2"/>
              </a:rPr>
              <a:t>simpático</a:t>
            </a:r>
            <a:r>
              <a:rPr lang="pt-PT" sz="2200" i="1" dirty="0">
                <a:sym typeface="Wingdings" panose="05000000000000000000" pitchFamily="2" charset="2"/>
              </a:rPr>
              <a:t> casal.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______________________________________________________</a:t>
            </a:r>
          </a:p>
          <a:p>
            <a:pPr marL="271463" indent="169863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Conseguiste responder à </a:t>
            </a:r>
            <a:r>
              <a:rPr lang="pt-PT" sz="2200" b="1" i="1" dirty="0">
                <a:sym typeface="Wingdings" panose="05000000000000000000" pitchFamily="2" charset="2"/>
              </a:rPr>
              <a:t>quinta</a:t>
            </a:r>
            <a:r>
              <a:rPr lang="pt-PT" sz="2200" i="1" dirty="0">
                <a:sym typeface="Wingdings" panose="05000000000000000000" pitchFamily="2" charset="2"/>
              </a:rPr>
              <a:t> pergunta do </a:t>
            </a:r>
            <a:r>
              <a:rPr lang="pt-PT" sz="2200" b="1" i="1" dirty="0">
                <a:sym typeface="Wingdings" panose="05000000000000000000" pitchFamily="2" charset="2"/>
              </a:rPr>
              <a:t>terceiro</a:t>
            </a:r>
            <a:r>
              <a:rPr lang="pt-PT" sz="2200" i="1" dirty="0">
                <a:sym typeface="Wingdings" panose="05000000000000000000" pitchFamily="2" charset="2"/>
              </a:rPr>
              <a:t> grupo?</a:t>
            </a:r>
          </a:p>
          <a:p>
            <a:pPr marL="271463" indent="454025">
              <a:spcBef>
                <a:spcPts val="1200"/>
              </a:spcBef>
            </a:pPr>
            <a:r>
              <a:rPr lang="pt-PT" sz="2200" dirty="0"/>
              <a:t>______________________________________________________</a:t>
            </a:r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993231" y="1701969"/>
            <a:ext cx="58675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i="1" dirty="0">
                <a:solidFill>
                  <a:srgbClr val="C00000"/>
                </a:solidFill>
              </a:rPr>
              <a:t>primeiro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numeral; </a:t>
            </a:r>
            <a:r>
              <a:rPr lang="pt-PT" sz="2200" i="1" dirty="0">
                <a:solidFill>
                  <a:srgbClr val="C00000"/>
                </a:solidFill>
              </a:rPr>
              <a:t>bons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qualificativo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993231" y="2638073"/>
            <a:ext cx="58675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i="1" dirty="0">
                <a:solidFill>
                  <a:srgbClr val="C00000"/>
                </a:solidFill>
              </a:rPr>
              <a:t>quente, aromático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qualificativos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993230" y="3647346"/>
            <a:ext cx="73951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i="1" dirty="0">
                <a:solidFill>
                  <a:srgbClr val="C00000"/>
                </a:solidFill>
              </a:rPr>
              <a:t>décimo quarto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numeral; </a:t>
            </a:r>
            <a:r>
              <a:rPr lang="pt-PT" sz="2200" i="1" dirty="0">
                <a:solidFill>
                  <a:srgbClr val="C00000"/>
                </a:solidFill>
              </a:rPr>
              <a:t>importante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qualificativo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993229" y="5590401"/>
            <a:ext cx="41548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i="1" dirty="0">
                <a:solidFill>
                  <a:srgbClr val="C00000"/>
                </a:solidFill>
              </a:rPr>
              <a:t>quinta, terceiro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numerais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993228" y="4615327"/>
            <a:ext cx="73951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i="1" dirty="0">
                <a:solidFill>
                  <a:srgbClr val="C00000"/>
                </a:solidFill>
              </a:rPr>
              <a:t>pequenina, verdes, simpático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b="1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olidFill>
                  <a:srgbClr val="C00000"/>
                </a:solidFill>
              </a:rPr>
              <a:t> </a:t>
            </a:r>
            <a:r>
              <a:rPr lang="pt-PT" sz="2200" dirty="0" err="1">
                <a:solidFill>
                  <a:srgbClr val="C00000"/>
                </a:solidFill>
              </a:rPr>
              <a:t>adj</a:t>
            </a:r>
            <a:r>
              <a:rPr lang="pt-PT" sz="2200" dirty="0">
                <a:solidFill>
                  <a:srgbClr val="C00000"/>
                </a:solidFill>
              </a:rPr>
              <a:t>. qualificativos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0F3A8F-B32B-4DDA-A49E-C73719675935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20" name="CaixaDeTexto 1">
              <a:extLst>
                <a:ext uri="{FF2B5EF4-FFF2-40B4-BE49-F238E27FC236}">
                  <a16:creationId xmlns:a16="http://schemas.microsoft.com/office/drawing/2014/main" id="{A032CEC9-64B4-4A19-B515-99FD0A53622E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2" name="Picture 18">
              <a:extLst>
                <a:ext uri="{FF2B5EF4-FFF2-40B4-BE49-F238E27FC236}">
                  <a16:creationId xmlns:a16="http://schemas.microsoft.com/office/drawing/2014/main" id="{59027EAD-A801-41DF-8959-B16CFEA65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4023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765865"/>
            <a:ext cx="858725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14.</a:t>
            </a:r>
            <a:r>
              <a:rPr lang="pt-PT" sz="2200" dirty="0"/>
              <a:t> Indica 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grau</a:t>
            </a:r>
            <a:r>
              <a:rPr lang="pt-PT" sz="2200" dirty="0"/>
              <a:t> em que se encontram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adjetivos </a:t>
            </a:r>
            <a:r>
              <a:rPr lang="pt-PT" sz="2200" dirty="0"/>
              <a:t>destacados.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O Tomás é tão </a:t>
            </a:r>
            <a:r>
              <a:rPr lang="pt-PT" sz="2200" b="1" i="1" dirty="0">
                <a:sym typeface="Wingdings" panose="05000000000000000000" pitchFamily="2" charset="2"/>
              </a:rPr>
              <a:t>responsável</a:t>
            </a:r>
            <a:r>
              <a:rPr lang="pt-PT" sz="2200" i="1" dirty="0">
                <a:sym typeface="Wingdings" panose="05000000000000000000" pitchFamily="2" charset="2"/>
              </a:rPr>
              <a:t> como a irmã.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Tu és a pessoa menos </a:t>
            </a:r>
            <a:r>
              <a:rPr lang="pt-PT" sz="2200" b="1" i="1" dirty="0">
                <a:sym typeface="Wingdings" panose="05000000000000000000" pitchFamily="2" charset="2"/>
              </a:rPr>
              <a:t>complicada</a:t>
            </a:r>
            <a:r>
              <a:rPr lang="pt-PT" sz="2200" i="1" dirty="0">
                <a:sym typeface="Wingdings" panose="05000000000000000000" pitchFamily="2" charset="2"/>
              </a:rPr>
              <a:t> que eu conheço.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  <a:endParaRPr lang="pt-PT" sz="2200" i="1" dirty="0"/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Achei o exercício bastante </a:t>
            </a:r>
            <a:r>
              <a:rPr lang="pt-PT" sz="2200" b="1" i="1" dirty="0">
                <a:sym typeface="Wingdings" panose="05000000000000000000" pitchFamily="2" charset="2"/>
              </a:rPr>
              <a:t>difícil</a:t>
            </a:r>
            <a:r>
              <a:rPr lang="pt-PT" sz="2200" i="1" dirty="0">
                <a:sym typeface="Wingdings" panose="05000000000000000000" pitchFamily="2" charset="2"/>
              </a:rPr>
              <a:t>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Esta rua talvez seja menos </a:t>
            </a:r>
            <a:r>
              <a:rPr lang="pt-PT" sz="2200" b="1" i="1" dirty="0">
                <a:sym typeface="Wingdings" panose="05000000000000000000" pitchFamily="2" charset="2"/>
              </a:rPr>
              <a:t>movimentada</a:t>
            </a:r>
            <a:r>
              <a:rPr lang="pt-PT" sz="2200" i="1" dirty="0">
                <a:sym typeface="Wingdings" panose="05000000000000000000" pitchFamily="2" charset="2"/>
              </a:rPr>
              <a:t> do que a outra.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Eles são realmente uma </a:t>
            </a:r>
            <a:r>
              <a:rPr lang="pt-PT" sz="2200" b="1" i="1" dirty="0">
                <a:sym typeface="Wingdings" panose="05000000000000000000" pitchFamily="2" charset="2"/>
              </a:rPr>
              <a:t>boa</a:t>
            </a:r>
            <a:r>
              <a:rPr lang="pt-PT" sz="2200" i="1" dirty="0">
                <a:sym typeface="Wingdings" panose="05000000000000000000" pitchFamily="2" charset="2"/>
              </a:rPr>
              <a:t> companhia.</a:t>
            </a:r>
          </a:p>
          <a:p>
            <a:pPr marL="271463" indent="441325">
              <a:spcBef>
                <a:spcPts val="1200"/>
              </a:spcBef>
            </a:pPr>
            <a:r>
              <a:rPr lang="pt-PT" sz="2200" dirty="0"/>
              <a:t>_______________________________________________________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043608" y="1700808"/>
            <a:ext cx="3384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comparativo de igualdade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043608" y="2673496"/>
            <a:ext cx="43924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superlativo relativo de inferioridade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043608" y="3646185"/>
            <a:ext cx="38164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superlativo absoluto analítico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079612" y="4650803"/>
            <a:ext cx="37804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comparativo de inferioridade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079612" y="5636068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normal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137916A-53BE-4722-BD31-301B966176D3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4" name="CaixaDeTexto 1">
              <a:extLst>
                <a:ext uri="{FF2B5EF4-FFF2-40B4-BE49-F238E27FC236}">
                  <a16:creationId xmlns:a16="http://schemas.microsoft.com/office/drawing/2014/main" id="{3B139A7A-31F9-4EB6-8595-1AE268655C0E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5" name="Picture 18">
              <a:extLst>
                <a:ext uri="{FF2B5EF4-FFF2-40B4-BE49-F238E27FC236}">
                  <a16:creationId xmlns:a16="http://schemas.microsoft.com/office/drawing/2014/main" id="{66FAFBC0-C6A3-45CF-B065-5511A01B34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3661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836712"/>
            <a:ext cx="8587257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15.</a:t>
            </a:r>
            <a:r>
              <a:rPr lang="pt-PT" sz="2200" dirty="0"/>
              <a:t> Indica 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grau superlativo absoluto sintético </a:t>
            </a:r>
            <a:r>
              <a:rPr lang="pt-PT" sz="2200" dirty="0"/>
              <a:t>dos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adjetivos</a:t>
            </a:r>
            <a:r>
              <a:rPr lang="pt-PT" sz="2200" dirty="0"/>
              <a:t> da grelha.</a:t>
            </a:r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449263" indent="-449263">
              <a:spcBef>
                <a:spcPts val="600"/>
              </a:spcBef>
            </a:pPr>
            <a:endParaRPr lang="pt-PT" sz="2200" dirty="0"/>
          </a:p>
          <a:p>
            <a:pPr marL="271463" indent="177800">
              <a:spcBef>
                <a:spcPts val="1200"/>
              </a:spcBef>
            </a:pPr>
            <a:endParaRPr lang="pt-PT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1463" indent="-271463">
              <a:spcBef>
                <a:spcPts val="24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16.</a:t>
            </a:r>
            <a:r>
              <a:rPr lang="pt-PT" sz="2200" dirty="0"/>
              <a:t> </a:t>
            </a:r>
            <a:r>
              <a:rPr lang="pt-PT" sz="2200" dirty="0">
                <a:sym typeface="Wingdings" panose="05000000000000000000" pitchFamily="2" charset="2"/>
              </a:rPr>
              <a:t>Completa as frases com os adjetivos indicados entre parênteses.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Este tecido é _________</a:t>
            </a:r>
            <a:r>
              <a:rPr lang="pt-PT" sz="1600" dirty="0">
                <a:sym typeface="Wingdings" panose="05000000000000000000" pitchFamily="2" charset="2"/>
              </a:rPr>
              <a:t> [</a:t>
            </a:r>
            <a:r>
              <a:rPr lang="pt-PT" sz="1600" b="1" dirty="0">
                <a:sym typeface="Wingdings" panose="05000000000000000000" pitchFamily="2" charset="2"/>
              </a:rPr>
              <a:t>bom</a:t>
            </a:r>
            <a:r>
              <a:rPr lang="pt-PT" sz="1600" dirty="0">
                <a:sym typeface="Wingdings" panose="05000000000000000000" pitchFamily="2" charset="2"/>
              </a:rPr>
              <a:t>: comparativo de superioridade]</a:t>
            </a:r>
            <a:r>
              <a:rPr lang="pt-PT" sz="24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do que esse.</a:t>
            </a:r>
          </a:p>
          <a:p>
            <a:pPr marL="712788" indent="-2635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Compra-me _________</a:t>
            </a:r>
            <a:r>
              <a:rPr lang="pt-PT" sz="16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 </a:t>
            </a:r>
            <a:r>
              <a:rPr lang="pt-PT" sz="1600" i="1" dirty="0">
                <a:sym typeface="Wingdings" panose="05000000000000000000" pitchFamily="2" charset="2"/>
              </a:rPr>
              <a:t> </a:t>
            </a:r>
            <a:r>
              <a:rPr lang="pt-PT" sz="1600" dirty="0">
                <a:sym typeface="Wingdings" panose="05000000000000000000" pitchFamily="2" charset="2"/>
              </a:rPr>
              <a:t>[</a:t>
            </a:r>
            <a:r>
              <a:rPr lang="pt-PT" sz="1600" b="1" dirty="0">
                <a:sym typeface="Wingdings" panose="05000000000000000000" pitchFamily="2" charset="2"/>
              </a:rPr>
              <a:t>grande</a:t>
            </a:r>
            <a:r>
              <a:rPr lang="pt-PT" sz="1600" dirty="0">
                <a:sym typeface="Wingdings" panose="05000000000000000000" pitchFamily="2" charset="2"/>
              </a:rPr>
              <a:t>: superlativo relativo de superioridade]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régua que houver</a:t>
            </a:r>
            <a:r>
              <a:rPr lang="pt-PT" sz="2200" dirty="0">
                <a:sym typeface="Wingdings" panose="05000000000000000000" pitchFamily="2" charset="2"/>
              </a:rPr>
              <a:t>.</a:t>
            </a:r>
            <a:endParaRPr lang="pt-PT" sz="2400" dirty="0">
              <a:sym typeface="Wingdings" panose="05000000000000000000" pitchFamily="2" charset="2"/>
            </a:endParaRPr>
          </a:p>
          <a:p>
            <a:pPr marL="712788" indent="-263525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Este livro é mesmo _________</a:t>
            </a:r>
            <a:r>
              <a:rPr lang="pt-PT" sz="2200" dirty="0">
                <a:sym typeface="Wingdings" panose="05000000000000000000" pitchFamily="2" charset="2"/>
              </a:rPr>
              <a:t> </a:t>
            </a:r>
            <a:r>
              <a:rPr lang="pt-PT" sz="2200" i="1" dirty="0">
                <a:sym typeface="Wingdings" panose="05000000000000000000" pitchFamily="2" charset="2"/>
              </a:rPr>
              <a:t>  </a:t>
            </a:r>
            <a:r>
              <a:rPr lang="pt-PT" sz="1600" dirty="0">
                <a:sym typeface="Wingdings" panose="05000000000000000000" pitchFamily="2" charset="2"/>
              </a:rPr>
              <a:t>[</a:t>
            </a:r>
            <a:r>
              <a:rPr lang="pt-PT" sz="1600" b="1" dirty="0">
                <a:sym typeface="Wingdings" panose="05000000000000000000" pitchFamily="2" charset="2"/>
              </a:rPr>
              <a:t>bom</a:t>
            </a:r>
            <a:r>
              <a:rPr lang="pt-PT" sz="1600" dirty="0">
                <a:sym typeface="Wingdings" panose="05000000000000000000" pitchFamily="2" charset="2"/>
              </a:rPr>
              <a:t>: superlativo absoluto sintético]</a:t>
            </a:r>
            <a:r>
              <a:rPr lang="pt-PT" sz="2200" i="1" dirty="0">
                <a:sym typeface="Wingdings" panose="05000000000000000000" pitchFamily="2" charset="2"/>
              </a:rPr>
              <a:t>!</a:t>
            </a:r>
            <a:endParaRPr lang="pt-PT" sz="2200" b="1" i="1" dirty="0">
              <a:sym typeface="Wingdings" panose="05000000000000000000" pitchFamily="2" charset="2"/>
            </a:endParaRP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699792" y="4510862"/>
            <a:ext cx="10081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melhor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4472622"/>
              </p:ext>
            </p:extLst>
          </p:nvPr>
        </p:nvGraphicFramePr>
        <p:xfrm>
          <a:off x="827585" y="1583432"/>
          <a:ext cx="7992886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2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agradável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doce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amável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feliz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amigo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fiel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antigo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pobre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célebre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simples</a:t>
                      </a:r>
                    </a:p>
                  </a:txBody>
                  <a:tcPr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2339752" y="1593446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agradabilíssimo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337125" y="2051553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amabilíssimo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342133" y="2509660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amicíssimo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337125" y="2930130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antiquíssimo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2339752" y="3328881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celebérrimo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732240" y="1654673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dulcíssimo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6732240" y="2078773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felicíssimo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732240" y="2509034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fidelíssimo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6732240" y="2927266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paupérrimo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6732240" y="3328881"/>
            <a:ext cx="20522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simplicíssimo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612524" y="5014337"/>
            <a:ext cx="1182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a maior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3402789" y="5825026"/>
            <a:ext cx="1182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ótimo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2C21EA6-2AB6-49A4-A83F-990900D13C7F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27" name="CaixaDeTexto 1">
              <a:extLst>
                <a:ext uri="{FF2B5EF4-FFF2-40B4-BE49-F238E27FC236}">
                  <a16:creationId xmlns:a16="http://schemas.microsoft.com/office/drawing/2014/main" id="{E82E2A9C-FB6B-478D-8DDF-E6A1DAB12F6D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8" name="Picture 18">
              <a:extLst>
                <a:ext uri="{FF2B5EF4-FFF2-40B4-BE49-F238E27FC236}">
                  <a16:creationId xmlns:a16="http://schemas.microsoft.com/office/drawing/2014/main" id="{B3763407-C40A-46F1-A90B-4C4FC56BD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3923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73812"/>
              </p:ext>
            </p:extLst>
          </p:nvPr>
        </p:nvGraphicFramePr>
        <p:xfrm>
          <a:off x="539552" y="2097896"/>
          <a:ext cx="8352929" cy="4211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4726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6793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Ad</a:t>
                      </a:r>
                      <a:endParaRPr lang="pt-PT" sz="22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B0F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Ai</a:t>
                      </a:r>
                      <a:endParaRPr lang="pt-PT" sz="220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  <a:endParaRPr lang="pt-PT" sz="22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</a:t>
                      </a:r>
                      <a:endParaRPr lang="pt-PT" sz="2200" dirty="0">
                        <a:solidFill>
                          <a:srgbClr val="FF006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baseline="0" dirty="0"/>
                        <a:t>Espero que estejas bem, </a:t>
                      </a:r>
                      <a:r>
                        <a:rPr lang="pt-PT" sz="2200" b="1" i="1" baseline="0" dirty="0"/>
                        <a:t>minha</a:t>
                      </a:r>
                      <a:r>
                        <a:rPr lang="pt-PT" sz="2200" b="0" i="1" baseline="0" dirty="0"/>
                        <a:t> amiga!</a:t>
                      </a:r>
                      <a:endParaRPr lang="pt-PT" sz="2200" b="1" baseline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1" i="1" dirty="0"/>
                        <a:t>Que</a:t>
                      </a:r>
                      <a:r>
                        <a:rPr lang="pt-PT" sz="2200" b="0" i="1" dirty="0"/>
                        <a:t> tema temos</a:t>
                      </a:r>
                      <a:r>
                        <a:rPr lang="pt-PT" sz="2200" b="0" i="1" baseline="0" dirty="0"/>
                        <a:t> de investigar?</a:t>
                      </a:r>
                      <a:endParaRPr lang="pt-PT" sz="2200" b="1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Queres </a:t>
                      </a:r>
                      <a:r>
                        <a:rPr lang="pt-PT" sz="2200" b="1" i="1" dirty="0"/>
                        <a:t>um</a:t>
                      </a:r>
                      <a:r>
                        <a:rPr lang="pt-PT" sz="2200" b="0" i="1" dirty="0"/>
                        <a:t> iogurte de morango?</a:t>
                      </a:r>
                      <a:endParaRPr lang="pt-PT" sz="2200" b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Não aprecio </a:t>
                      </a:r>
                      <a:r>
                        <a:rPr lang="pt-PT" sz="2200" b="1" i="1" dirty="0"/>
                        <a:t>esse</a:t>
                      </a:r>
                      <a:r>
                        <a:rPr lang="pt-PT" sz="2200" b="0" i="1" dirty="0"/>
                        <a:t> género de filme.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Vieram cá dois </a:t>
                      </a:r>
                      <a:r>
                        <a:rPr lang="pt-PT" sz="2200" b="1" i="1" dirty="0"/>
                        <a:t>teus</a:t>
                      </a:r>
                      <a:r>
                        <a:rPr lang="pt-PT" sz="2200" b="0" i="1" dirty="0"/>
                        <a:t> amigos.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Alguém viu </a:t>
                      </a:r>
                      <a:r>
                        <a:rPr lang="pt-PT" sz="2200" b="1" i="1" dirty="0"/>
                        <a:t>o</a:t>
                      </a:r>
                      <a:r>
                        <a:rPr lang="pt-PT" sz="2200" b="0" i="1" dirty="0"/>
                        <a:t> Pedro em Cascais.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1" i="1" baseline="0" dirty="0">
                          <a:solidFill>
                            <a:schemeClr val="dk1"/>
                          </a:solidFill>
                        </a:rPr>
                        <a:t>A outra</a:t>
                      </a:r>
                      <a:r>
                        <a:rPr lang="pt-PT" sz="2200" b="0" i="1" baseline="0" dirty="0">
                          <a:solidFill>
                            <a:schemeClr val="dk1"/>
                          </a:solidFill>
                        </a:rPr>
                        <a:t> saia parece-me mais bonita.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36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h.</a:t>
                      </a:r>
                      <a:r>
                        <a:rPr lang="pt-PT" sz="2200" b="1" dirty="0"/>
                        <a:t> </a:t>
                      </a:r>
                      <a:r>
                        <a:rPr lang="pt-PT" sz="2200" b="0" i="1" dirty="0"/>
                        <a:t>Como conseguiste</a:t>
                      </a:r>
                      <a:r>
                        <a:rPr lang="pt-PT" sz="2200" b="0" i="1" baseline="0" dirty="0"/>
                        <a:t> vencer </a:t>
                      </a:r>
                      <a:r>
                        <a:rPr lang="pt-PT" sz="2200" b="1" i="1" baseline="0" dirty="0"/>
                        <a:t>aquele</a:t>
                      </a:r>
                      <a:r>
                        <a:rPr lang="pt-PT" sz="2200" b="0" i="1" baseline="0" dirty="0"/>
                        <a:t> obstáculo?</a:t>
                      </a:r>
                      <a:endParaRPr lang="pt-PT" sz="220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b="1" dirty="0">
                          <a:solidFill>
                            <a:srgbClr val="C00000"/>
                          </a:solidFill>
                        </a:rPr>
                        <a:t>X</a:t>
                      </a:r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107504" y="764704"/>
            <a:ext cx="8838777" cy="1288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1463" indent="-271463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17.</a:t>
            </a:r>
            <a:r>
              <a:rPr lang="pt-PT" sz="2200" dirty="0"/>
              <a:t> Descobre um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determinante</a:t>
            </a:r>
            <a:r>
              <a:rPr lang="pt-PT" sz="2200" dirty="0"/>
              <a:t> em cada frase, indicando a sua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:</a:t>
            </a:r>
          </a:p>
          <a:p>
            <a:pPr marL="449263">
              <a:lnSpc>
                <a:spcPct val="114000"/>
              </a:lnSpc>
              <a:spcBef>
                <a:spcPts val="300"/>
              </a:spcBef>
            </a:pPr>
            <a:r>
              <a:rPr lang="pt-PT" sz="2200" dirty="0"/>
              <a:t>artigo definido (</a:t>
            </a:r>
            <a:r>
              <a:rPr lang="pt-PT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</a:t>
            </a:r>
            <a:r>
              <a:rPr lang="pt-PT" sz="2200" dirty="0"/>
              <a:t>), artigo indefinido (</a:t>
            </a:r>
            <a:r>
              <a:rPr lang="pt-PT" sz="2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</a:t>
            </a:r>
            <a:r>
              <a:rPr lang="pt-PT" sz="2200" dirty="0"/>
              <a:t>), demonstrativo (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t-PT" sz="2200" dirty="0"/>
              <a:t>), possessivo (</a:t>
            </a:r>
            <a:r>
              <a:rPr lang="pt-PT" sz="22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pt-PT" sz="2200" dirty="0"/>
              <a:t>) ou interrogativo (</a:t>
            </a:r>
            <a:r>
              <a:rPr lang="pt-PT" sz="2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pt-PT" sz="2200" dirty="0"/>
              <a:t>).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0573E13-F1F1-41C6-A5D9-4BBF36B3359C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64FDC650-D852-4487-8B72-072BBD51D42A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92B74EE8-4F38-42A0-8857-52A7E0CBA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91772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305223" y="845915"/>
            <a:ext cx="8587257" cy="842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18.</a:t>
            </a:r>
            <a:r>
              <a:rPr lang="pt-PT" sz="2200" dirty="0"/>
              <a:t> Coloca as palavras seguintes (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quantificadores</a:t>
            </a:r>
            <a:r>
              <a:rPr lang="pt-PT" sz="2200" dirty="0"/>
              <a:t>) no respetivo lugar da grelha.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5576" y="1784861"/>
            <a:ext cx="5112568" cy="163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>
              <a:lnSpc>
                <a:spcPct val="114000"/>
              </a:lnSpc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o dobro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duzentos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vinte e três</a:t>
            </a:r>
          </a:p>
          <a:p>
            <a:pPr marL="93663">
              <a:lnSpc>
                <a:spcPct val="114000"/>
              </a:lnSpc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metade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o quádruplo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meio</a:t>
            </a:r>
          </a:p>
          <a:p>
            <a:pPr marL="93663">
              <a:lnSpc>
                <a:spcPct val="114000"/>
              </a:lnSpc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um sétimo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mil e vinte e cinco</a:t>
            </a:r>
          </a:p>
          <a:p>
            <a:pPr marL="93663">
              <a:lnSpc>
                <a:spcPct val="114000"/>
              </a:lnSpc>
            </a:pP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um quarto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dois décimos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</a:t>
            </a:r>
            <a:r>
              <a:rPr lang="pt-PT" sz="2200" dirty="0"/>
              <a:t> o triplo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49" t="2750" r="4791" b="1701"/>
          <a:stretch/>
        </p:blipFill>
        <p:spPr>
          <a:xfrm flipH="1">
            <a:off x="6557950" y="1544118"/>
            <a:ext cx="2190512" cy="2460946"/>
          </a:xfrm>
          <a:prstGeom prst="rect">
            <a:avLst/>
          </a:prstGeom>
        </p:spPr>
      </p:pic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528130"/>
              </p:ext>
            </p:extLst>
          </p:nvPr>
        </p:nvGraphicFramePr>
        <p:xfrm>
          <a:off x="1043608" y="3861048"/>
          <a:ext cx="7704855" cy="2318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8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497">
                <a:tc gridSpan="3">
                  <a:txBody>
                    <a:bodyPr/>
                    <a:lstStyle/>
                    <a:p>
                      <a:pPr algn="ctr"/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Quantificador numeral</a:t>
                      </a:r>
                      <a:endParaRPr lang="pt-PT" sz="22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2100" dirty="0"/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100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4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cardinal</a:t>
                      </a:r>
                      <a:endParaRPr lang="pt-PT" sz="2200" b="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multiplicativo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fracionário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52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duzentos, vinte e três, mil e vinte e cinco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o dobro, o quádruplo, o triplo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metade, um sétimo, um quarto, meio, dois décimos</a:t>
                      </a:r>
                      <a:r>
                        <a:rPr lang="pt-PT" sz="220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pt-PT" sz="220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AB68FBDA-EA1A-4AB5-923F-D7F75CE8AC20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1" name="CaixaDeTexto 1">
              <a:extLst>
                <a:ext uri="{FF2B5EF4-FFF2-40B4-BE49-F238E27FC236}">
                  <a16:creationId xmlns:a16="http://schemas.microsoft.com/office/drawing/2014/main" id="{FC2573AA-C015-4603-94BD-C81144BB8F95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2" name="Picture 18">
              <a:extLst>
                <a:ext uri="{FF2B5EF4-FFF2-40B4-BE49-F238E27FC236}">
                  <a16:creationId xmlns:a16="http://schemas.microsoft.com/office/drawing/2014/main" id="{3C9E8B3B-CD2E-434C-B529-D84FBDD47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2114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56567"/>
              </p:ext>
            </p:extLst>
          </p:nvPr>
        </p:nvGraphicFramePr>
        <p:xfrm>
          <a:off x="827583" y="1556795"/>
          <a:ext cx="7740860" cy="4605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046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subclasse</a:t>
                      </a:r>
                      <a:endParaRPr lang="pt-PT" sz="2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sng" baseline="0" dirty="0"/>
                        <a:t>Todos</a:t>
                      </a:r>
                      <a:r>
                        <a:rPr lang="pt-PT" sz="2200" b="0" i="1" baseline="0" dirty="0"/>
                        <a:t> </a:t>
                      </a:r>
                      <a:r>
                        <a:rPr lang="pt-PT" sz="2200" b="0" i="1" u="sng" baseline="0" dirty="0"/>
                        <a:t>lhe</a:t>
                      </a:r>
                      <a:r>
                        <a:rPr lang="pt-PT" sz="2200" b="0" i="1" baseline="0" dirty="0"/>
                        <a:t> pediram que regressasse.</a:t>
                      </a:r>
                      <a:endParaRPr lang="pt-PT" sz="2200" b="1" i="1" baseline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tx1"/>
                          </a:solidFill>
                        </a:rPr>
                        <a:t>indefinido + pessoal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dirty="0">
                          <a:solidFill>
                            <a:srgbClr val="C00000"/>
                          </a:solidFill>
                        </a:rPr>
                        <a:t>Alguém</a:t>
                      </a:r>
                      <a:r>
                        <a:rPr lang="pt-PT" sz="2200" b="0" i="1" dirty="0"/>
                        <a:t> sabe do meu telemóvel?</a:t>
                      </a:r>
                      <a:endParaRPr lang="pt-PT" sz="2200" b="1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indefinido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/>
                        <a:t>Este</a:t>
                      </a:r>
                      <a:r>
                        <a:rPr lang="pt-PT" sz="2200" b="0" i="1" u="none" baseline="0" dirty="0"/>
                        <a:t> lápis é </a:t>
                      </a:r>
                      <a:r>
                        <a:rPr lang="pt-PT" sz="2200" b="0" i="1" u="none" baseline="0" dirty="0">
                          <a:solidFill>
                            <a:srgbClr val="C00000"/>
                          </a:solidFill>
                        </a:rPr>
                        <a:t>meu</a:t>
                      </a:r>
                      <a:r>
                        <a:rPr lang="pt-PT" sz="2200" b="0" i="1" u="none" baseline="0" dirty="0"/>
                        <a:t>.</a:t>
                      </a:r>
                      <a:r>
                        <a:rPr lang="pt-PT" sz="2200" b="1" i="0" baseline="0" dirty="0"/>
                        <a:t> </a:t>
                      </a:r>
                      <a:endParaRPr lang="pt-PT" sz="2200" b="1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possessivo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/>
                        <a:t>Gostas destes jogos</a:t>
                      </a:r>
                      <a:r>
                        <a:rPr lang="pt-PT" sz="2200" b="0" i="1" u="none" baseline="0" dirty="0"/>
                        <a:t>? Tenho </a:t>
                      </a:r>
                      <a:r>
                        <a:rPr lang="pt-PT" sz="2200" b="0" i="1" u="none" baseline="0" dirty="0">
                          <a:solidFill>
                            <a:srgbClr val="C00000"/>
                          </a:solidFill>
                        </a:rPr>
                        <a:t>vários</a:t>
                      </a:r>
                      <a:r>
                        <a:rPr lang="pt-PT" sz="2200" b="0" i="1" u="none" baseline="0" dirty="0"/>
                        <a:t>.</a:t>
                      </a:r>
                      <a:endParaRPr lang="pt-PT" sz="220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indefinido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baseline="0" dirty="0">
                          <a:solidFill>
                            <a:srgbClr val="C00000"/>
                          </a:solidFill>
                        </a:rPr>
                        <a:t>Isto</a:t>
                      </a:r>
                      <a:r>
                        <a:rPr lang="pt-PT" sz="2200" b="0" i="1" baseline="0" dirty="0"/>
                        <a:t> não estava previsto…</a:t>
                      </a:r>
                      <a:r>
                        <a:rPr lang="pt-PT" sz="2200" b="1" i="0" baseline="0" dirty="0"/>
                        <a:t> </a:t>
                      </a:r>
                      <a:endParaRPr lang="pt-PT" sz="2200" b="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demonstrativo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>
                          <a:solidFill>
                            <a:srgbClr val="C00000"/>
                          </a:solidFill>
                        </a:rPr>
                        <a:t>Nós</a:t>
                      </a:r>
                      <a:r>
                        <a:rPr lang="pt-PT" sz="2200" b="0" i="1" u="none" dirty="0"/>
                        <a:t> não </a:t>
                      </a:r>
                      <a:r>
                        <a:rPr lang="pt-PT" sz="2200" b="0" i="1" u="none" dirty="0">
                          <a:solidFill>
                            <a:srgbClr val="C00000"/>
                          </a:solidFill>
                        </a:rPr>
                        <a:t>vos</a:t>
                      </a:r>
                      <a:r>
                        <a:rPr lang="pt-PT" sz="2200" b="0" i="1" u="none" baseline="0" dirty="0"/>
                        <a:t> queremos enganar</a:t>
                      </a:r>
                      <a:r>
                        <a:rPr lang="pt-PT" sz="2200" b="0" i="1" baseline="0" dirty="0"/>
                        <a:t>.</a:t>
                      </a:r>
                      <a:endParaRPr lang="pt-PT" sz="220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pessoal + pessoal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g.</a:t>
                      </a:r>
                      <a:r>
                        <a:rPr lang="pt-PT" sz="2200" b="1" i="0" baseline="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pt-PT" sz="2200" b="0" i="1" u="none" dirty="0">
                          <a:solidFill>
                            <a:srgbClr val="C00000"/>
                          </a:solidFill>
                        </a:rPr>
                        <a:t>Ninguém</a:t>
                      </a:r>
                      <a:r>
                        <a:rPr lang="pt-PT" sz="2200" b="0" i="1" u="none" dirty="0"/>
                        <a:t> viu o Carlos na escola</a:t>
                      </a:r>
                      <a:r>
                        <a:rPr lang="pt-PT" sz="2200" b="0" i="1" dirty="0"/>
                        <a:t>.</a:t>
                      </a:r>
                      <a:endParaRPr lang="pt-PT" sz="220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indefinido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056">
                <a:tc>
                  <a:txBody>
                    <a:bodyPr/>
                    <a:lstStyle/>
                    <a:p>
                      <a:r>
                        <a:rPr lang="pt-PT" sz="2200" b="1" i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h.</a:t>
                      </a:r>
                      <a:r>
                        <a:rPr lang="pt-PT" sz="2200" b="1" i="0" dirty="0"/>
                        <a:t> </a:t>
                      </a:r>
                      <a:r>
                        <a:rPr lang="pt-PT" sz="2200" b="0" i="1" u="none" dirty="0"/>
                        <a:t>Foi arrepiante</a:t>
                      </a:r>
                      <a:r>
                        <a:rPr lang="pt-PT" sz="2200" b="0" i="1" baseline="0" dirty="0"/>
                        <a:t>! Nunca </a:t>
                      </a:r>
                      <a:r>
                        <a:rPr lang="pt-PT" sz="2200" b="0" i="1" baseline="0" dirty="0">
                          <a:solidFill>
                            <a:srgbClr val="C00000"/>
                          </a:solidFill>
                        </a:rPr>
                        <a:t>tal</a:t>
                      </a:r>
                      <a:r>
                        <a:rPr lang="pt-PT" sz="2200" b="0" i="1" baseline="0" dirty="0"/>
                        <a:t> tinha visto!</a:t>
                      </a:r>
                      <a:endParaRPr lang="pt-PT" sz="2200" b="0" i="0" dirty="0"/>
                    </a:p>
                  </a:txBody>
                  <a:tcPr anchor="ctr"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demonstrativo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2" name="CaixaDeTexto 21"/>
          <p:cNvSpPr txBox="1"/>
          <p:nvPr/>
        </p:nvSpPr>
        <p:spPr>
          <a:xfrm>
            <a:off x="323528" y="764704"/>
            <a:ext cx="8277342" cy="864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1325" indent="-441325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19.</a:t>
            </a:r>
            <a:r>
              <a:rPr lang="pt-PT" sz="2200" dirty="0"/>
              <a:t> Identifica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pronomes</a:t>
            </a:r>
            <a:r>
              <a:rPr lang="pt-PT" sz="22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200" dirty="0"/>
              <a:t>presentes nas frases e indica na grelha a respetiva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, conforme o exemplo.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723E7C5-EAB2-49CD-A204-E6AD25B6040F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4B5BBE00-E002-4668-9C16-520D0B825E81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1630B230-0499-4474-B1F1-0EA4E2A5A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3157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aixaDeTexto 20"/>
          <p:cNvSpPr txBox="1"/>
          <p:nvPr/>
        </p:nvSpPr>
        <p:spPr>
          <a:xfrm>
            <a:off x="229126" y="813843"/>
            <a:ext cx="868574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20.</a:t>
            </a:r>
            <a:r>
              <a:rPr lang="pt-PT" sz="2200" dirty="0"/>
              <a:t> Substitui as palavras destacadas pelos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pronomes pessoais</a:t>
            </a:r>
            <a:r>
              <a:rPr lang="pt-PT" sz="2200" dirty="0"/>
              <a:t> </a:t>
            </a:r>
            <a:r>
              <a:rPr lang="pt-PT" sz="2200" i="1" dirty="0"/>
              <a:t>o, a, os, as, lhe, lhes</a:t>
            </a:r>
            <a:r>
              <a:rPr lang="pt-PT" sz="2200" dirty="0"/>
              <a:t> (faz as alterações necessárias).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explicou a matéria </a:t>
            </a:r>
            <a:r>
              <a:rPr lang="pt-PT" sz="2200" b="1" i="1" dirty="0">
                <a:sym typeface="Wingdings" panose="05000000000000000000" pitchFamily="2" charset="2"/>
              </a:rPr>
              <a:t>aos seus alunos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Ele explicou-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lhes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a matéria.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Não compreendi </a:t>
            </a:r>
            <a:r>
              <a:rPr lang="pt-PT" sz="2200" b="1" i="1" dirty="0">
                <a:sym typeface="Wingdings" panose="05000000000000000000" pitchFamily="2" charset="2"/>
              </a:rPr>
              <a:t>o texto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Não 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o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compreendi.</a:t>
            </a:r>
            <a:endParaRPr lang="pt-PT" sz="2200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Colocas </a:t>
            </a:r>
            <a:r>
              <a:rPr lang="pt-PT" sz="2200" b="1" i="1" dirty="0">
                <a:sym typeface="Wingdings" panose="05000000000000000000" pitchFamily="2" charset="2"/>
              </a:rPr>
              <a:t>a louça suja</a:t>
            </a:r>
            <a:r>
              <a:rPr lang="pt-PT" sz="2200" i="1" dirty="0">
                <a:sym typeface="Wingdings" panose="05000000000000000000" pitchFamily="2" charset="2"/>
              </a:rPr>
              <a:t> na máquina?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Coloca-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la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na máquina?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Ninguém disse nada </a:t>
            </a:r>
            <a:r>
              <a:rPr lang="pt-PT" sz="2200" b="1" i="1" dirty="0">
                <a:sym typeface="Wingdings" panose="05000000000000000000" pitchFamily="2" charset="2"/>
              </a:rPr>
              <a:t>ao doente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Ninguém 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lhe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disse nada.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Quando acabaste </a:t>
            </a:r>
            <a:r>
              <a:rPr lang="pt-PT" sz="2200" b="1" i="1" dirty="0">
                <a:sym typeface="Wingdings" panose="05000000000000000000" pitchFamily="2" charset="2"/>
              </a:rPr>
              <a:t>o trabalho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Quando 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acabaste?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Que presente deste </a:t>
            </a:r>
            <a:r>
              <a:rPr lang="pt-PT" sz="2200" b="1" i="1" dirty="0">
                <a:sym typeface="Wingdings" panose="05000000000000000000" pitchFamily="2" charset="2"/>
              </a:rPr>
              <a:t>aos teus avós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Que presente 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lhes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deste?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Eles pintaram </a:t>
            </a:r>
            <a:r>
              <a:rPr lang="pt-PT" sz="2200" b="1" i="1" dirty="0">
                <a:sym typeface="Wingdings" panose="05000000000000000000" pitchFamily="2" charset="2"/>
              </a:rPr>
              <a:t>as caras</a:t>
            </a:r>
            <a:r>
              <a:rPr lang="pt-PT" sz="2200" i="1" dirty="0">
                <a:sym typeface="Wingdings" panose="05000000000000000000" pitchFamily="2" charset="2"/>
              </a:rPr>
              <a:t> de vermelho.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Eles pintaram-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nas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de vermelho.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h.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Ela nunca pendurou </a:t>
            </a:r>
            <a:r>
              <a:rPr lang="pt-PT" sz="2200" b="1" i="1" dirty="0">
                <a:sym typeface="Wingdings" panose="05000000000000000000" pitchFamily="2" charset="2"/>
              </a:rPr>
              <a:t>aqueles quadros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Ela nunca 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os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pendurou.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i.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Porque chamaste </a:t>
            </a:r>
            <a:r>
              <a:rPr lang="pt-PT" sz="2200" b="1" i="1" dirty="0">
                <a:sym typeface="Wingdings" panose="05000000000000000000" pitchFamily="2" charset="2"/>
              </a:rPr>
              <a:t>a ambulância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Porque 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a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chamaste?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j.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Contei um segredo </a:t>
            </a:r>
            <a:r>
              <a:rPr lang="pt-PT" sz="2200" b="1" i="1" dirty="0">
                <a:sym typeface="Wingdings" panose="05000000000000000000" pitchFamily="2" charset="2"/>
              </a:rPr>
              <a:t>ao Zé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Contei-</a:t>
            </a:r>
            <a:r>
              <a:rPr lang="pt-PT" sz="2200" b="1" dirty="0">
                <a:solidFill>
                  <a:srgbClr val="C00000"/>
                </a:solidFill>
                <a:sym typeface="Wingdings" panose="05000000000000000000" pitchFamily="2" charset="2"/>
              </a:rPr>
              <a:t>lhe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 um segredo. </a:t>
            </a:r>
          </a:p>
        </p:txBody>
      </p:sp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B45285E-F7C5-44F4-8DCF-2C5BE8332414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8" name="CaixaDeTexto 1">
              <a:extLst>
                <a:ext uri="{FF2B5EF4-FFF2-40B4-BE49-F238E27FC236}">
                  <a16:creationId xmlns:a16="http://schemas.microsoft.com/office/drawing/2014/main" id="{B0C04D30-2DA2-4DE1-B71E-EAA3BD475E92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97C3367B-7ECB-4287-9EBA-8281E10DE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44171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79512" y="715926"/>
            <a:ext cx="868574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21.</a:t>
            </a:r>
            <a:r>
              <a:rPr lang="pt-PT" sz="2200" dirty="0"/>
              <a:t> Indica 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subclasse</a:t>
            </a:r>
            <a:r>
              <a:rPr lang="pt-PT" sz="2200" dirty="0"/>
              <a:t> dos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advérbios</a:t>
            </a:r>
            <a:r>
              <a:rPr lang="pt-PT" sz="2200" dirty="0"/>
              <a:t> destacados.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</a:t>
            </a:r>
            <a:r>
              <a:rPr lang="pt-PT" sz="2200" b="1" i="1" dirty="0">
                <a:sym typeface="Wingdings" panose="05000000000000000000" pitchFamily="2" charset="2"/>
              </a:rPr>
              <a:t>nunca</a:t>
            </a:r>
            <a:r>
              <a:rPr lang="pt-PT" sz="2200" i="1" dirty="0">
                <a:sym typeface="Wingdings" panose="05000000000000000000" pitchFamily="2" charset="2"/>
              </a:rPr>
              <a:t> tinha visto aquilo!</a:t>
            </a:r>
            <a:r>
              <a:rPr lang="pt-PT" sz="2200" dirty="0">
                <a:sym typeface="Wingdings" panose="05000000000000000000" pitchFamily="2" charset="2"/>
              </a:rPr>
              <a:t> 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tempo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Não</a:t>
            </a:r>
            <a:r>
              <a:rPr lang="pt-PT" sz="2200" i="1" dirty="0">
                <a:sym typeface="Wingdings" panose="05000000000000000000" pitchFamily="2" charset="2"/>
              </a:rPr>
              <a:t> vou </a:t>
            </a:r>
            <a:r>
              <a:rPr lang="pt-PT" sz="2200" b="1" i="1" dirty="0">
                <a:sym typeface="Wingdings" panose="05000000000000000000" pitchFamily="2" charset="2"/>
              </a:rPr>
              <a:t>hoje</a:t>
            </a:r>
            <a:r>
              <a:rPr lang="pt-PT" sz="2200" i="1" dirty="0">
                <a:sym typeface="Wingdings" panose="05000000000000000000" pitchFamily="2" charset="2"/>
              </a:rPr>
              <a:t> ao cinema. 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negação +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tempo</a:t>
            </a:r>
            <a:r>
              <a:rPr lang="pt-PT" sz="2200" i="1" dirty="0">
                <a:solidFill>
                  <a:srgbClr val="C00000"/>
                </a:solidFill>
                <a:sym typeface="Wingdings" panose="05000000000000000000" pitchFamily="2" charset="2"/>
              </a:rPr>
              <a:t> 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Como</a:t>
            </a:r>
            <a:r>
              <a:rPr lang="pt-PT" sz="2200" i="1" dirty="0">
                <a:sym typeface="Wingdings" panose="05000000000000000000" pitchFamily="2" charset="2"/>
              </a:rPr>
              <a:t> vieste </a:t>
            </a:r>
            <a:r>
              <a:rPr lang="pt-PT" sz="2200" b="1" i="1" dirty="0">
                <a:sym typeface="Wingdings" panose="05000000000000000000" pitchFamily="2" charset="2"/>
              </a:rPr>
              <a:t>cá</a:t>
            </a:r>
            <a:r>
              <a:rPr lang="pt-PT" sz="2200" i="1" dirty="0">
                <a:sym typeface="Wingdings" panose="05000000000000000000" pitchFamily="2" charset="2"/>
              </a:rPr>
              <a:t> parar? 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interrogação +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lugar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Sim</a:t>
            </a:r>
            <a:r>
              <a:rPr lang="pt-PT" sz="2200" i="1" dirty="0">
                <a:sym typeface="Wingdings" panose="05000000000000000000" pitchFamily="2" charset="2"/>
              </a:rPr>
              <a:t>, acho que te portaste </a:t>
            </a:r>
            <a:r>
              <a:rPr lang="pt-PT" sz="2200" b="1" i="1" dirty="0">
                <a:sym typeface="Wingdings" panose="05000000000000000000" pitchFamily="2" charset="2"/>
              </a:rPr>
              <a:t>bem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afirmação +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modo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respondeu </a:t>
            </a:r>
            <a:r>
              <a:rPr lang="pt-PT" sz="2200" b="1" i="1" dirty="0">
                <a:sym typeface="Wingdings" panose="05000000000000000000" pitchFamily="2" charset="2"/>
              </a:rPr>
              <a:t>depressa</a:t>
            </a:r>
            <a:r>
              <a:rPr lang="pt-PT" sz="2200" i="1" dirty="0">
                <a:sym typeface="Wingdings" panose="05000000000000000000" pitchFamily="2" charset="2"/>
              </a:rPr>
              <a:t> e </a:t>
            </a:r>
            <a:r>
              <a:rPr lang="pt-PT" sz="2200" b="1" i="1" dirty="0">
                <a:sym typeface="Wingdings" panose="05000000000000000000" pitchFamily="2" charset="2"/>
              </a:rPr>
              <a:t>acertadamente</a:t>
            </a:r>
            <a:r>
              <a:rPr lang="pt-PT" sz="2200" i="1" dirty="0">
                <a:sym typeface="Wingdings" panose="05000000000000000000" pitchFamily="2" charset="2"/>
              </a:rPr>
              <a:t>.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modo +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modo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Estás </a:t>
            </a:r>
            <a:r>
              <a:rPr lang="pt-PT" sz="2200" b="1" i="1" dirty="0">
                <a:sym typeface="Wingdings" panose="05000000000000000000" pitchFamily="2" charset="2"/>
              </a:rPr>
              <a:t>tão</a:t>
            </a:r>
            <a:r>
              <a:rPr lang="pt-PT" sz="2200" i="1" dirty="0">
                <a:sym typeface="Wingdings" panose="05000000000000000000" pitchFamily="2" charset="2"/>
              </a:rPr>
              <a:t> espantado </a:t>
            </a:r>
            <a:r>
              <a:rPr lang="pt-PT" sz="2200" b="1" i="1" dirty="0">
                <a:sym typeface="Wingdings" panose="05000000000000000000" pitchFamily="2" charset="2"/>
              </a:rPr>
              <a:t>porquê</a:t>
            </a:r>
            <a:r>
              <a:rPr lang="pt-PT" sz="2200" i="1" dirty="0">
                <a:sym typeface="Wingdings" panose="05000000000000000000" pitchFamily="2" charset="2"/>
              </a:rPr>
              <a:t>? 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quantidade e grau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+ interrogação</a:t>
            </a:r>
            <a:endParaRPr lang="pt-PT" sz="2200" i="1" dirty="0">
              <a:sym typeface="Wingdings" panose="05000000000000000000" pitchFamily="2" charset="2"/>
            </a:endParaRP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79512" y="4196695"/>
            <a:ext cx="89143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22.</a:t>
            </a:r>
            <a:r>
              <a:rPr lang="pt-PT" sz="2200" dirty="0"/>
              <a:t> Substitui as expressões destacadas por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advérbios </a:t>
            </a:r>
            <a:r>
              <a:rPr lang="pt-PT" sz="2200" dirty="0"/>
              <a:t>de sentido equivalente.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Sinto-me bem </a:t>
            </a:r>
            <a:r>
              <a:rPr lang="pt-PT" sz="2200" b="1" i="1" dirty="0">
                <a:sym typeface="Wingdings" panose="05000000000000000000" pitchFamily="2" charset="2"/>
              </a:rPr>
              <a:t>neste lugar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aqui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Ele fez o teste </a:t>
            </a:r>
            <a:r>
              <a:rPr lang="pt-PT" sz="2200" b="1" i="1" dirty="0">
                <a:sym typeface="Wingdings" panose="05000000000000000000" pitchFamily="2" charset="2"/>
              </a:rPr>
              <a:t>com facilidade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facilmente</a:t>
            </a:r>
            <a:r>
              <a:rPr lang="pt-PT" sz="2200" i="1" dirty="0">
                <a:sym typeface="Wingdings" panose="05000000000000000000" pitchFamily="2" charset="2"/>
              </a:rPr>
              <a:t>  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Saímos de casa </a:t>
            </a:r>
            <a:r>
              <a:rPr lang="pt-PT" sz="2200" b="1" i="1" dirty="0">
                <a:sym typeface="Wingdings" panose="05000000000000000000" pitchFamily="2" charset="2"/>
              </a:rPr>
              <a:t>à pressa</a:t>
            </a:r>
            <a:r>
              <a:rPr lang="pt-PT" sz="2200" i="1" dirty="0">
                <a:sym typeface="Wingdings" panose="05000000000000000000" pitchFamily="2" charset="2"/>
              </a:rPr>
              <a:t>.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apressadamente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b="1" i="1" dirty="0">
                <a:sym typeface="Wingdings" panose="05000000000000000000" pitchFamily="2" charset="2"/>
              </a:rPr>
              <a:t>Neste momento</a:t>
            </a:r>
            <a:r>
              <a:rPr lang="pt-PT" sz="2200" i="1" dirty="0">
                <a:sym typeface="Wingdings" panose="05000000000000000000" pitchFamily="2" charset="2"/>
              </a:rPr>
              <a:t>, sinto-me feliz!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Agora</a:t>
            </a:r>
            <a:endParaRPr lang="pt-PT" sz="2200" i="1" dirty="0">
              <a:sym typeface="Wingdings" panose="05000000000000000000" pitchFamily="2" charset="2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BAA19D3-FA8A-45D6-83FA-2ED8D17FDB01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20AE0553-C55C-4311-9FE0-C4FF9CDBA1B1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6AD8E6F4-CBC9-4B42-B735-3EB23D518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55176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/>
          <p:cNvSpPr txBox="1"/>
          <p:nvPr/>
        </p:nvSpPr>
        <p:spPr>
          <a:xfrm>
            <a:off x="198327" y="1916832"/>
            <a:ext cx="86857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24.</a:t>
            </a:r>
            <a:r>
              <a:rPr lang="pt-PT" sz="2200" dirty="0"/>
              <a:t> Completa as frases seguintes com as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preposições</a:t>
            </a:r>
            <a:r>
              <a:rPr lang="pt-PT" sz="2200" dirty="0"/>
              <a:t> adequadas.</a:t>
            </a:r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179512" y="4077072"/>
            <a:ext cx="891435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25.</a:t>
            </a:r>
            <a:r>
              <a:rPr lang="pt-PT" sz="2200" dirty="0"/>
              <a:t> Completa cada alínea com a contração da preposição indicada.</a:t>
            </a:r>
          </a:p>
          <a:p>
            <a:pPr marL="271463" indent="177800">
              <a:spcBef>
                <a:spcPts val="12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+ a 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à		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esta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desta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i.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em + um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num</a:t>
            </a:r>
          </a:p>
          <a:p>
            <a:pPr marL="271463" indent="177800">
              <a:spcBef>
                <a:spcPts val="10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+ aquele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àquele</a:t>
            </a:r>
            <a:r>
              <a:rPr lang="pt-PT" sz="2200" i="1" dirty="0">
                <a:sym typeface="Wingdings" panose="05000000000000000000" pitchFamily="2" charset="2"/>
              </a:rPr>
              <a:t>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isso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disso</a:t>
            </a:r>
            <a:r>
              <a:rPr lang="pt-PT" sz="2200" i="1" dirty="0">
                <a:sym typeface="Wingdings" panose="05000000000000000000" pitchFamily="2" charset="2"/>
              </a:rPr>
              <a:t>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j.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em + isto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nisto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0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 + aquilo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àquilo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g.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aqui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daqui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k.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por + 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pelo</a:t>
            </a:r>
            <a:endParaRPr lang="pt-PT" sz="2200" i="1" dirty="0">
              <a:sym typeface="Wingdings" panose="05000000000000000000" pitchFamily="2" charset="2"/>
            </a:endParaRPr>
          </a:p>
          <a:p>
            <a:pPr marL="271463" indent="177800">
              <a:spcBef>
                <a:spcPts val="10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de + um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dum	        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h.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em + o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no		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 l.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por + as </a:t>
            </a:r>
            <a:r>
              <a:rPr lang="pt-PT" sz="2200" dirty="0">
                <a:solidFill>
                  <a:srgbClr val="C00000"/>
                </a:solidFill>
                <a:sym typeface="Wingdings" panose="05000000000000000000" pitchFamily="2" charset="2"/>
              </a:rPr>
              <a:t>= pelas</a:t>
            </a:r>
            <a:endParaRPr lang="pt-PT" sz="2200" i="1" dirty="0">
              <a:sym typeface="Wingdings" panose="05000000000000000000" pitchFamily="2" charset="2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611560" y="2529195"/>
          <a:ext cx="8253700" cy="135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6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2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71463" indent="-271463">
                        <a:spcBef>
                          <a:spcPts val="12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O carro veio </a:t>
                      </a:r>
                      <a:r>
                        <a:rPr lang="pt-PT" sz="2200" b="0" i="1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________ mim.</a:t>
                      </a:r>
                      <a:r>
                        <a:rPr lang="pt-PT" sz="2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 </a:t>
                      </a:r>
                      <a:endParaRPr lang="pt-PT" sz="2200" b="0" i="1" dirty="0">
                        <a:solidFill>
                          <a:schemeClr val="tx1"/>
                        </a:solidFill>
                        <a:sym typeface="Wingdings" panose="05000000000000000000" pitchFamily="2" charset="2"/>
                      </a:endParaRPr>
                    </a:p>
                    <a:p>
                      <a:pPr marL="271463" indent="-271463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Estou  ________ paciência.</a:t>
                      </a:r>
                    </a:p>
                    <a:p>
                      <a:pPr marL="271463" indent="-271463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Estou cá  ________ ontem.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1463" indent="177800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Viajei  ________ comboio.</a:t>
                      </a:r>
                    </a:p>
                    <a:p>
                      <a:pPr marL="271463" indent="177800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Esperaremos  ________ ti.</a:t>
                      </a:r>
                    </a:p>
                    <a:p>
                      <a:pPr marL="271463" indent="177800">
                        <a:spcBef>
                          <a:spcPts val="1000"/>
                        </a:spcBef>
                      </a:pPr>
                      <a:r>
                        <a:rPr lang="pt-PT" sz="22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f.</a:t>
                      </a:r>
                      <a:r>
                        <a:rPr lang="pt-PT" sz="2200" dirty="0"/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Vives  ________ Braga?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2414140" y="2502514"/>
            <a:ext cx="1005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contra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74719" y="710492"/>
            <a:ext cx="868574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23.</a:t>
            </a:r>
            <a:r>
              <a:rPr lang="pt-PT" sz="2200" dirty="0"/>
              <a:t> Escreve as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preposições</a:t>
            </a:r>
            <a:r>
              <a:rPr lang="pt-PT" sz="2200" dirty="0"/>
              <a:t> por ordem alfabética.</a:t>
            </a:r>
          </a:p>
          <a:p>
            <a:pPr marL="449263">
              <a:spcBef>
                <a:spcPts val="600"/>
              </a:spcBef>
            </a:pPr>
            <a:r>
              <a:rPr lang="pt-PT" sz="2200" dirty="0">
                <a:solidFill>
                  <a:srgbClr val="C00000"/>
                </a:solidFill>
              </a:rPr>
              <a:t>a, ante, após, até, com, contra, de, desde, em, entre, para, perante, por, segundo, sem, sob, sobre, trás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7382693" y="2982846"/>
            <a:ext cx="1005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por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126109" y="3461043"/>
            <a:ext cx="10057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desde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6516216" y="2517740"/>
            <a:ext cx="5040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de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688303" y="2976050"/>
            <a:ext cx="12995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com/sem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389805" y="3429000"/>
            <a:ext cx="6304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>
                <a:solidFill>
                  <a:srgbClr val="C00000"/>
                </a:solidFill>
              </a:rPr>
              <a:t>em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BCE479-D92B-423A-B9F2-9DA830409BB2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9" name="CaixaDeTexto 1">
              <a:extLst>
                <a:ext uri="{FF2B5EF4-FFF2-40B4-BE49-F238E27FC236}">
                  <a16:creationId xmlns:a16="http://schemas.microsoft.com/office/drawing/2014/main" id="{BF8D7802-92D8-4E1E-AB7F-66B1A61FCDFA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20" name="Picture 18">
              <a:extLst>
                <a:ext uri="{FF2B5EF4-FFF2-40B4-BE49-F238E27FC236}">
                  <a16:creationId xmlns:a16="http://schemas.microsoft.com/office/drawing/2014/main" id="{703DABD7-68DD-4944-889C-FC7224539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678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251520" y="692696"/>
            <a:ext cx="8587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26.</a:t>
            </a:r>
            <a:r>
              <a:rPr lang="pt-PT" sz="2200" dirty="0"/>
              <a:t> Associa cada forma verbal destacada (coluna </a:t>
            </a:r>
            <a:r>
              <a:rPr lang="pt-PT" sz="2200" b="1" dirty="0">
                <a:solidFill>
                  <a:srgbClr val="0070C0"/>
                </a:solidFill>
              </a:rPr>
              <a:t>A</a:t>
            </a:r>
            <a:r>
              <a:rPr lang="pt-PT" sz="2200" dirty="0"/>
              <a:t>) ao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tempo</a:t>
            </a:r>
            <a:r>
              <a:rPr lang="pt-PT" sz="2200" dirty="0"/>
              <a:t> do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modo</a:t>
            </a: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indicativo</a:t>
            </a:r>
            <a:r>
              <a:rPr lang="pt-PT" sz="22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200" dirty="0"/>
              <a:t>que lhe corresponde (coluna </a:t>
            </a:r>
            <a:r>
              <a:rPr lang="pt-PT" sz="2200" b="1" dirty="0">
                <a:solidFill>
                  <a:srgbClr val="00B050"/>
                </a:solidFill>
              </a:rPr>
              <a:t>B</a:t>
            </a:r>
            <a:r>
              <a:rPr lang="pt-PT" sz="2200" dirty="0"/>
              <a:t>).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/>
          </p:nvPr>
        </p:nvGraphicFramePr>
        <p:xfrm>
          <a:off x="755575" y="1700808"/>
          <a:ext cx="8155209" cy="4278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0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4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0070C0"/>
                          </a:solidFill>
                        </a:rPr>
                        <a:t>A</a:t>
                      </a: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00B050"/>
                          </a:solidFill>
                        </a:rPr>
                        <a:t>B</a:t>
                      </a:r>
                      <a:endParaRPr lang="pt-PT" sz="1800" b="0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a.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b="0" i="1" baseline="0" dirty="0"/>
                        <a:t>Ele já </a:t>
                      </a:r>
                      <a:r>
                        <a:rPr lang="pt-PT" sz="2200" b="1" i="1" baseline="0" dirty="0"/>
                        <a:t>tinha alertado</a:t>
                      </a:r>
                      <a:r>
                        <a:rPr lang="pt-PT" sz="2200" b="0" i="1" baseline="0" dirty="0"/>
                        <a:t> todos os vizinhos.</a:t>
                      </a:r>
                      <a:endParaRPr lang="pt-PT" sz="22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1. </a:t>
                      </a:r>
                      <a:r>
                        <a:rPr lang="pt-PT" sz="2100" b="0" i="0" baseline="0" dirty="0"/>
                        <a:t>Presente</a:t>
                      </a:r>
                      <a:endParaRPr lang="pt-PT" sz="2100" b="1" i="0" baseline="0" dirty="0"/>
                    </a:p>
                    <a:p>
                      <a:pPr>
                        <a:spcBef>
                          <a:spcPts val="1800"/>
                        </a:spcBef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2. </a:t>
                      </a:r>
                      <a:r>
                        <a:rPr lang="pt-PT" sz="2100" i="0" dirty="0"/>
                        <a:t>Pretérito perfeito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3.</a:t>
                      </a:r>
                      <a:r>
                        <a:rPr lang="pt-PT" sz="2100" b="0" i="0" baseline="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pt-PT" sz="2100" i="0" dirty="0"/>
                        <a:t>Pretérito imperfeito</a:t>
                      </a:r>
                    </a:p>
                    <a:p>
                      <a:pPr marL="263525" marR="0" lvl="0" indent="-2635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4.</a:t>
                      </a:r>
                      <a:r>
                        <a:rPr lang="pt-PT" sz="2100" i="0" dirty="0"/>
                        <a:t> Pretérito </a:t>
                      </a:r>
                      <a:r>
                        <a:rPr lang="pt-PT" sz="2100" i="0" dirty="0" err="1"/>
                        <a:t>mais-que</a:t>
                      </a:r>
                      <a:r>
                        <a:rPr lang="pt-PT" sz="2100" i="0" dirty="0"/>
                        <a:t>-</a:t>
                      </a:r>
                      <a:br>
                        <a:rPr lang="pt-PT" sz="2100" i="0" dirty="0"/>
                      </a:br>
                      <a:r>
                        <a:rPr lang="pt-PT" sz="2100" i="0" dirty="0"/>
                        <a:t>-perfeito composto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100" b="1" i="0" dirty="0">
                          <a:solidFill>
                            <a:srgbClr val="00B050"/>
                          </a:solidFill>
                        </a:rPr>
                        <a:t>5.</a:t>
                      </a:r>
                      <a:r>
                        <a:rPr lang="pt-PT" sz="2100" i="0" dirty="0"/>
                        <a:t> Futuro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b.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Na aldeia,</a:t>
                      </a:r>
                      <a:r>
                        <a:rPr lang="pt-PT" sz="2200" i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PT" sz="2200" b="1" i="1" baseline="0" dirty="0">
                          <a:solidFill>
                            <a:schemeClr val="tx1"/>
                          </a:solidFill>
                        </a:rPr>
                        <a:t>brincávamos</a:t>
                      </a:r>
                      <a:r>
                        <a:rPr lang="pt-PT" sz="2200" i="1" baseline="0" dirty="0">
                          <a:solidFill>
                            <a:schemeClr val="tx1"/>
                          </a:solidFill>
                        </a:rPr>
                        <a:t> ao ar livre.</a:t>
                      </a:r>
                      <a:endParaRPr lang="pt-PT" sz="220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c.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Eu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trarei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uma sobremesa para o jantar.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d.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Todos se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esqueceram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do meu aniversário.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63525" marR="0" lvl="0" indent="-2635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e.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O Carlos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estará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em casa à vossa espera.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f.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Eu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perco</a:t>
                      </a:r>
                      <a:r>
                        <a:rPr lang="pt-PT" sz="2200" i="1" dirty="0">
                          <a:solidFill>
                            <a:schemeClr val="tx1"/>
                          </a:solidFill>
                        </a:rPr>
                        <a:t> um guarda-chuva todos os anos. 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314">
                <a:tc>
                  <a:txBody>
                    <a:bodyPr/>
                    <a:lstStyle/>
                    <a:p>
                      <a:pPr algn="l"/>
                      <a:r>
                        <a:rPr lang="pt-PT" sz="2200" b="1" dirty="0">
                          <a:solidFill>
                            <a:srgbClr val="0070C0"/>
                          </a:solidFill>
                        </a:rPr>
                        <a:t>g.</a:t>
                      </a:r>
                      <a:r>
                        <a:rPr lang="pt-PT" sz="22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Nós não </a:t>
                      </a:r>
                      <a:r>
                        <a:rPr lang="pt-PT" sz="2200" b="1" i="1" dirty="0">
                          <a:solidFill>
                            <a:schemeClr val="tx1"/>
                          </a:solidFill>
                        </a:rPr>
                        <a:t>quisemos</a:t>
                      </a:r>
                      <a:r>
                        <a:rPr lang="pt-PT" sz="2200" b="0" i="1" dirty="0">
                          <a:solidFill>
                            <a:schemeClr val="tx1"/>
                          </a:solidFill>
                        </a:rPr>
                        <a:t> as tuas roupas.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2000" i="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947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755576" y="6093296"/>
            <a:ext cx="784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rgbClr val="C00000"/>
                </a:solidFill>
              </a:rPr>
              <a:t>a.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4.</a:t>
            </a:r>
            <a:r>
              <a:rPr lang="pt-PT" sz="2200" dirty="0">
                <a:solidFill>
                  <a:srgbClr val="C00000"/>
                </a:solidFill>
              </a:rPr>
              <a:t>; </a:t>
            </a:r>
            <a:r>
              <a:rPr lang="pt-PT" sz="2200" b="1" dirty="0">
                <a:solidFill>
                  <a:srgbClr val="C00000"/>
                </a:solidFill>
              </a:rPr>
              <a:t>b.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3.</a:t>
            </a:r>
            <a:r>
              <a:rPr lang="pt-PT" sz="2200" dirty="0">
                <a:solidFill>
                  <a:srgbClr val="C00000"/>
                </a:solidFill>
              </a:rPr>
              <a:t>; </a:t>
            </a:r>
            <a:r>
              <a:rPr lang="pt-PT" sz="2200" b="1" dirty="0">
                <a:solidFill>
                  <a:srgbClr val="C00000"/>
                </a:solidFill>
              </a:rPr>
              <a:t>c.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5.</a:t>
            </a:r>
            <a:r>
              <a:rPr lang="pt-PT" sz="2200" dirty="0">
                <a:solidFill>
                  <a:srgbClr val="C00000"/>
                </a:solidFill>
              </a:rPr>
              <a:t>; </a:t>
            </a:r>
            <a:r>
              <a:rPr lang="pt-PT" sz="2200" b="1" dirty="0">
                <a:solidFill>
                  <a:srgbClr val="C00000"/>
                </a:solidFill>
              </a:rPr>
              <a:t>d.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2.</a:t>
            </a:r>
            <a:r>
              <a:rPr lang="pt-PT" sz="2200" dirty="0">
                <a:solidFill>
                  <a:srgbClr val="C00000"/>
                </a:solidFill>
              </a:rPr>
              <a:t>; </a:t>
            </a:r>
            <a:r>
              <a:rPr lang="pt-PT" sz="2200" b="1" dirty="0">
                <a:solidFill>
                  <a:srgbClr val="C00000"/>
                </a:solidFill>
              </a:rPr>
              <a:t>e.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5.</a:t>
            </a:r>
            <a:r>
              <a:rPr lang="pt-PT" sz="2200" dirty="0">
                <a:solidFill>
                  <a:srgbClr val="C00000"/>
                </a:solidFill>
              </a:rPr>
              <a:t>; </a:t>
            </a:r>
            <a:r>
              <a:rPr lang="pt-PT" sz="2200" b="1" dirty="0">
                <a:solidFill>
                  <a:srgbClr val="C00000"/>
                </a:solidFill>
              </a:rPr>
              <a:t>f.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1.</a:t>
            </a:r>
            <a:r>
              <a:rPr lang="pt-PT" sz="2200" dirty="0">
                <a:solidFill>
                  <a:srgbClr val="C00000"/>
                </a:solidFill>
              </a:rPr>
              <a:t>; </a:t>
            </a:r>
            <a:r>
              <a:rPr lang="pt-PT" sz="2200" b="1" dirty="0">
                <a:solidFill>
                  <a:srgbClr val="C00000"/>
                </a:solidFill>
              </a:rPr>
              <a:t>g.</a:t>
            </a:r>
            <a:r>
              <a:rPr lang="pt-PT" sz="2200" dirty="0">
                <a:solidFill>
                  <a:srgbClr val="C00000"/>
                </a:solidFill>
              </a:rPr>
              <a:t> – </a:t>
            </a:r>
            <a:r>
              <a:rPr lang="pt-PT" sz="2200" b="1" dirty="0">
                <a:solidFill>
                  <a:srgbClr val="C00000"/>
                </a:solidFill>
              </a:rPr>
              <a:t>2.</a:t>
            </a:r>
            <a:endParaRPr lang="pt-PT" sz="2200" dirty="0">
              <a:solidFill>
                <a:srgbClr val="C0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56A5F4C-5EB5-4B68-9878-B1A75EFEDB4E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10" name="CaixaDeTexto 1">
              <a:extLst>
                <a:ext uri="{FF2B5EF4-FFF2-40B4-BE49-F238E27FC236}">
                  <a16:creationId xmlns:a16="http://schemas.microsoft.com/office/drawing/2014/main" id="{7074B646-6699-4418-A42A-C529F1C76044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1" name="Picture 18">
              <a:extLst>
                <a:ext uri="{FF2B5EF4-FFF2-40B4-BE49-F238E27FC236}">
                  <a16:creationId xmlns:a16="http://schemas.microsoft.com/office/drawing/2014/main" id="{8A0A535C-5D5E-475B-840A-7B584BCFA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97644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765865"/>
            <a:ext cx="835292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27.</a:t>
            </a:r>
            <a:r>
              <a:rPr lang="pt-PT" sz="2200" dirty="0"/>
              <a:t> Escreve os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verbos</a:t>
            </a:r>
            <a:r>
              <a:rPr lang="pt-PT" sz="2200" dirty="0"/>
              <a:t> seguintes na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pessoa</a:t>
            </a:r>
            <a:r>
              <a:rPr lang="pt-PT" sz="2200" dirty="0"/>
              <a:t>,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número</a:t>
            </a:r>
            <a:r>
              <a:rPr lang="pt-PT" sz="2200" dirty="0"/>
              <a:t>,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tempo</a:t>
            </a:r>
            <a:r>
              <a:rPr lang="pt-PT" sz="2200" dirty="0"/>
              <a:t> e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modo</a:t>
            </a:r>
            <a:r>
              <a:rPr lang="pt-PT" sz="2200" dirty="0"/>
              <a:t> indicados.</a:t>
            </a:r>
          </a:p>
          <a:p>
            <a:pPr marL="1704975" indent="-1255713">
              <a:spcBef>
                <a:spcPts val="600"/>
              </a:spcBef>
              <a:spcAft>
                <a:spcPts val="600"/>
              </a:spcAft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falar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2.ª pessoa do singular do pretérito perfeito do indicativo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falaste</a:t>
            </a:r>
            <a:endParaRPr lang="pt-PT" sz="2200" dirty="0"/>
          </a:p>
          <a:p>
            <a:pPr marL="271463" indent="177800"/>
            <a:endParaRPr lang="pt-PT" sz="800" dirty="0"/>
          </a:p>
          <a:p>
            <a:pPr marL="271463" indent="177800">
              <a:spcBef>
                <a:spcPts val="600"/>
              </a:spcBef>
              <a:spcAft>
                <a:spcPts val="600"/>
              </a:spcAft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cantar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2.ª pessoa do plural do imperativo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cantai</a:t>
            </a:r>
            <a:endParaRPr lang="pt-PT" sz="2200" dirty="0"/>
          </a:p>
          <a:p>
            <a:pPr marL="271463" indent="177800"/>
            <a:endParaRPr lang="pt-PT" sz="2200" dirty="0"/>
          </a:p>
          <a:p>
            <a:pPr marL="2060575" indent="-1611313">
              <a:spcBef>
                <a:spcPts val="600"/>
              </a:spcBef>
              <a:spcAft>
                <a:spcPts val="600"/>
              </a:spcAft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apanhar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1.ª pessoa do plural do pretérito mais-que-perfeito composto do indicativo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tínhamos apanhado</a:t>
            </a:r>
            <a:endParaRPr lang="pt-PT" sz="2200" dirty="0">
              <a:solidFill>
                <a:srgbClr val="C00000"/>
              </a:solidFill>
            </a:endParaRPr>
          </a:p>
          <a:p>
            <a:pPr marL="271463" indent="177800"/>
            <a:endParaRPr lang="pt-PT" sz="6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1463" indent="177800">
              <a:spcBef>
                <a:spcPts val="600"/>
              </a:spcBef>
              <a:spcAft>
                <a:spcPts val="600"/>
              </a:spcAft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ler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3.ª pessoa do plural do presente do indicativo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leem</a:t>
            </a:r>
            <a:endParaRPr lang="pt-PT" sz="2200" dirty="0"/>
          </a:p>
          <a:p>
            <a:pPr marL="271463" indent="177800"/>
            <a:endParaRPr lang="pt-PT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271463" indent="177800">
              <a:spcBef>
                <a:spcPts val="600"/>
              </a:spcBef>
              <a:spcAft>
                <a:spcPts val="600"/>
              </a:spcAft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e.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beber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1.ª pessoa do plural do infinitivo pessoal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bebermos</a:t>
            </a:r>
            <a:endParaRPr lang="pt-PT" sz="2200" dirty="0"/>
          </a:p>
          <a:p>
            <a:pPr marL="271463" indent="177800"/>
            <a:endParaRPr lang="pt-PT" sz="22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1874838" indent="-1425575">
              <a:spcBef>
                <a:spcPts val="600"/>
              </a:spcBef>
              <a:spcAft>
                <a:spcPts val="600"/>
              </a:spcAft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f.</a:t>
            </a:r>
            <a:r>
              <a:rPr lang="pt-PT" sz="2200" dirty="0"/>
              <a:t> </a:t>
            </a:r>
            <a:r>
              <a:rPr lang="pt-PT" sz="2200" i="1" dirty="0">
                <a:sym typeface="Wingdings" panose="05000000000000000000" pitchFamily="2" charset="2"/>
              </a:rPr>
              <a:t>estudar </a:t>
            </a:r>
            <a:r>
              <a:rPr lang="pt-PT" sz="2200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</a:t>
            </a:r>
            <a:r>
              <a:rPr lang="pt-PT" sz="2200" dirty="0">
                <a:sym typeface="Wingdings 3" panose="05040102010807070707" pitchFamily="18" charset="2"/>
              </a:rPr>
              <a:t> </a:t>
            </a:r>
            <a:r>
              <a:rPr lang="pt-PT" sz="2200" dirty="0"/>
              <a:t>1.ª pessoa do plural do pretérito imperfeito do indicativo </a:t>
            </a:r>
            <a:r>
              <a:rPr lang="pt-PT" sz="2200" dirty="0">
                <a:solidFill>
                  <a:srgbClr val="C00000"/>
                </a:solidFill>
                <a:sym typeface="Wingdings 3" panose="05040102010807070707" pitchFamily="18" charset="2"/>
              </a:rPr>
              <a:t> estudávamos</a:t>
            </a:r>
            <a:endParaRPr lang="pt-PT" sz="2200" dirty="0"/>
          </a:p>
          <a:p>
            <a:pPr marL="271463" indent="177800">
              <a:spcBef>
                <a:spcPts val="1200"/>
              </a:spcBef>
            </a:pPr>
            <a:endParaRPr lang="pt-PT" sz="22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C833D57-ACBE-43AC-A254-91E1A642A6B2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7EDA53F4-8ACA-434C-82B7-8EA2F26F3A8C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E76D6B98-18B1-4C1A-BD1A-DECD24327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544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aixaDeTexto 19"/>
          <p:cNvSpPr txBox="1"/>
          <p:nvPr/>
        </p:nvSpPr>
        <p:spPr>
          <a:xfrm>
            <a:off x="323528" y="765865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 indent="-449263">
              <a:spcBef>
                <a:spcPts val="600"/>
              </a:spcBef>
            </a:pP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28.</a:t>
            </a:r>
            <a:r>
              <a:rPr lang="pt-PT" sz="2200" dirty="0"/>
              <a:t> Completa o quadro com as </a:t>
            </a:r>
            <a:r>
              <a:rPr lang="pt-PT" sz="2200" b="1" dirty="0">
                <a:solidFill>
                  <a:schemeClr val="accent6">
                    <a:lumMod val="75000"/>
                  </a:schemeClr>
                </a:solidFill>
              </a:rPr>
              <a:t>formas verbais não finitas</a:t>
            </a:r>
            <a:r>
              <a:rPr lang="pt-PT" sz="2200" dirty="0"/>
              <a:t> indicadas.</a:t>
            </a:r>
          </a:p>
          <a:p>
            <a:pPr marL="271463" indent="177800">
              <a:spcBef>
                <a:spcPts val="1200"/>
              </a:spcBef>
            </a:pPr>
            <a:endParaRPr lang="pt-PT" sz="2200" dirty="0"/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0" y="-1920"/>
            <a:ext cx="9144000" cy="550600"/>
          </a:xfrm>
          <a:solidFill>
            <a:schemeClr val="accent6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271463" algn="l"/>
            <a:r>
              <a:rPr lang="pt-PT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Correção</a:t>
            </a:r>
            <a:r>
              <a:rPr lang="pt-PT" sz="2200" i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pt-PT" sz="2200" b="1" i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076851"/>
              </p:ext>
            </p:extLst>
          </p:nvPr>
        </p:nvGraphicFramePr>
        <p:xfrm>
          <a:off x="899592" y="1465416"/>
          <a:ext cx="7488831" cy="4415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6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145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C3300"/>
                          </a:solidFill>
                        </a:rPr>
                        <a:t>Infinitivo impessoal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Gerúndio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Particípio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cantar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cantando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cantado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trazer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trazendo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trazido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sorrir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sorrindo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sorrido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gritar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gritando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gritado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dizer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dizendo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dito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ver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vendo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visto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preferir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preferindo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preferido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fazer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fazendo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feito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299"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ser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sendo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i="1" dirty="0"/>
                        <a:t>sido</a:t>
                      </a:r>
                      <a:endParaRPr lang="pt-PT" sz="2200" dirty="0"/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583D40D4-14FC-4CFB-A02B-BF48498B44F9}"/>
              </a:ext>
            </a:extLst>
          </p:cNvPr>
          <p:cNvGrpSpPr/>
          <p:nvPr/>
        </p:nvGrpSpPr>
        <p:grpSpPr>
          <a:xfrm>
            <a:off x="6228184" y="6443620"/>
            <a:ext cx="2781092" cy="369756"/>
            <a:chOff x="6228184" y="6443620"/>
            <a:chExt cx="2781092" cy="369756"/>
          </a:xfrm>
        </p:grpSpPr>
        <p:sp>
          <p:nvSpPr>
            <p:cNvPr id="9" name="CaixaDeTexto 1">
              <a:extLst>
                <a:ext uri="{FF2B5EF4-FFF2-40B4-BE49-F238E27FC236}">
                  <a16:creationId xmlns:a16="http://schemas.microsoft.com/office/drawing/2014/main" id="{464AC202-E19F-4C05-8BD5-6ACD783198A2}"/>
                </a:ext>
              </a:extLst>
            </p:cNvPr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10" name="Picture 18">
              <a:extLst>
                <a:ext uri="{FF2B5EF4-FFF2-40B4-BE49-F238E27FC236}">
                  <a16:creationId xmlns:a16="http://schemas.microsoft.com/office/drawing/2014/main" id="{4F6F3183-CB3A-433B-82F8-7E1FEBE9D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0392" y="6443620"/>
              <a:ext cx="908884" cy="29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2343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20055</TotalTime>
  <Words>3985</Words>
  <Application>Microsoft Office PowerPoint</Application>
  <PresentationFormat>On-screen Show (4:3)</PresentationFormat>
  <Paragraphs>799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Wingdings</vt:lpstr>
      <vt:lpstr>Wingdings 2</vt:lpstr>
      <vt:lpstr>Wingdings 3</vt:lpstr>
      <vt:lpstr>Tema do Office</vt:lpstr>
      <vt:lpstr>PowerPoint Presentation</vt:lpstr>
      <vt:lpstr>Atividades </vt:lpstr>
      <vt:lpstr>Atividades </vt:lpstr>
      <vt:lpstr>Atividades </vt:lpstr>
      <vt:lpstr>Correção</vt:lpstr>
      <vt:lpstr>Atividades </vt:lpstr>
      <vt:lpstr>PowerPoint Presentation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Atividades </vt:lpstr>
      <vt:lpstr>PowerPoint Presentation</vt:lpstr>
      <vt:lpstr>Correção </vt:lpstr>
      <vt:lpstr>Correção </vt:lpstr>
      <vt:lpstr>Correção </vt:lpstr>
      <vt:lpstr>Correção</vt:lpstr>
      <vt:lpstr>Correção </vt:lpstr>
      <vt:lpstr>PowerPoint Presentation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  <vt:lpstr>Correção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Dúvidas gramaticais frequentes</dc:title>
  <dc:creator>Fernanda Costa</dc:creator>
  <cp:lastModifiedBy>Maria João Leite</cp:lastModifiedBy>
  <cp:revision>1008</cp:revision>
  <cp:lastPrinted>2016-12-09T09:14:36Z</cp:lastPrinted>
  <dcterms:created xsi:type="dcterms:W3CDTF">2014-04-16T08:49:45Z</dcterms:created>
  <dcterms:modified xsi:type="dcterms:W3CDTF">2017-11-27T12:18:18Z</dcterms:modified>
</cp:coreProperties>
</file>