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66" r:id="rId2"/>
    <p:sldId id="274" r:id="rId3"/>
    <p:sldId id="275" r:id="rId4"/>
    <p:sldId id="276" r:id="rId5"/>
    <p:sldId id="277" r:id="rId6"/>
    <p:sldId id="278" r:id="rId7"/>
    <p:sldId id="287" r:id="rId8"/>
    <p:sldId id="279" r:id="rId9"/>
    <p:sldId id="288" r:id="rId10"/>
    <p:sldId id="290" r:id="rId11"/>
    <p:sldId id="280" r:id="rId12"/>
    <p:sldId id="289" r:id="rId13"/>
    <p:sldId id="291" r:id="rId14"/>
    <p:sldId id="283" r:id="rId15"/>
    <p:sldId id="292" r:id="rId16"/>
    <p:sldId id="285" r:id="rId17"/>
    <p:sldId id="293" r:id="rId18"/>
    <p:sldId id="294" r:id="rId19"/>
    <p:sldId id="295" r:id="rId20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630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229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Comic Sans MS" pitchFamily="66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Comic Sans MS" pitchFamily="66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Comic Sans MS" pitchFamily="66" charset="0"/>
              </a:defRPr>
            </a:lvl1pPr>
          </a:lstStyle>
          <a:p>
            <a:pPr>
              <a:defRPr/>
            </a:pPr>
            <a:fld id="{8B2E1B4B-15A9-4243-84DF-246D9DB9FDE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28114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Comic Sans MS" pitchFamily="66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Comic Sans MS" pitchFamily="66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prstClr val="black"/>
                </a:solidFill>
                <a:latin typeface="Comic Sans MS" pitchFamily="66" charset="0"/>
              </a:defRPr>
            </a:lvl1pPr>
          </a:lstStyle>
          <a:p>
            <a:pPr>
              <a:defRPr/>
            </a:pPr>
            <a:fld id="{F6D5FA6E-56EC-4AF6-BFE8-8CAD7057339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0525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pt-PT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 smtClean="0"/>
          </a:p>
        </p:txBody>
      </p:sp>
      <p:pic>
        <p:nvPicPr>
          <p:cNvPr id="1028" name="Pictur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45250"/>
            <a:ext cx="2984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TextBox 11"/>
          <p:cNvSpPr txBox="1">
            <a:spLocks noChangeArrowheads="1"/>
          </p:cNvSpPr>
          <p:nvPr userDrawn="1"/>
        </p:nvSpPr>
        <p:spPr bwMode="auto">
          <a:xfrm>
            <a:off x="487363" y="6530975"/>
            <a:ext cx="6630987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defRPr/>
            </a:pPr>
            <a:r>
              <a:rPr lang="pt-PT" sz="900" b="1" smtClean="0">
                <a:solidFill>
                  <a:srgbClr val="555555"/>
                </a:solidFill>
                <a:latin typeface="Arial" charset="0"/>
                <a:cs typeface="Arial" charset="0"/>
              </a:rPr>
              <a:t>Ciências Naturais 7  • Joana Campos Ramos l Fernanda Albuquerque l Helena Moita de Deus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14" r="9114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ângulo 8"/>
          <p:cNvSpPr/>
          <p:nvPr/>
        </p:nvSpPr>
        <p:spPr>
          <a:xfrm>
            <a:off x="170795" y="952"/>
            <a:ext cx="880241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7200" b="1" dirty="0" smtClean="0">
                <a:latin typeface="Arial" charset="0"/>
                <a:cs typeface="Arial" charset="0"/>
              </a:rPr>
              <a:t>Atividade vulcânica</a:t>
            </a:r>
            <a:endParaRPr lang="pt-PT" sz="7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94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PT" b="1" dirty="0" smtClean="0"/>
              <a:t>Como se origina um vulcão?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904556" y="1628800"/>
            <a:ext cx="3771900" cy="3528392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t-PT" sz="3200" b="1" dirty="0" smtClean="0"/>
              <a:t>Fase I </a:t>
            </a:r>
          </a:p>
          <a:p>
            <a:pPr algn="just" eaLnBrk="1" hangingPunct="1">
              <a:buFontTx/>
              <a:buNone/>
            </a:pPr>
            <a:endParaRPr lang="pt-PT" sz="3200" b="1" dirty="0" smtClean="0"/>
          </a:p>
          <a:p>
            <a:pPr marL="0" indent="0" algn="just" eaLnBrk="1" hangingPunct="1">
              <a:buFontTx/>
              <a:buNone/>
            </a:pPr>
            <a:r>
              <a:rPr lang="pt-PT" sz="2400" dirty="0" smtClean="0"/>
              <a:t>O </a:t>
            </a:r>
            <a:r>
              <a:rPr lang="pt-PT" sz="2400" b="1" dirty="0" smtClean="0"/>
              <a:t>magma </a:t>
            </a:r>
            <a:r>
              <a:rPr lang="pt-PT" sz="2400" dirty="0" smtClean="0"/>
              <a:t>que se encontra no interior da Terra exerce uma elevada pressão à superfície, levando à formação de fendas.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16113"/>
            <a:ext cx="4249738" cy="293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883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904556" y="1900808"/>
            <a:ext cx="3771900" cy="3112368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t-PT" sz="3200" b="1" dirty="0" smtClean="0"/>
              <a:t>Fase II</a:t>
            </a:r>
          </a:p>
          <a:p>
            <a:pPr algn="just" eaLnBrk="1" hangingPunct="1">
              <a:buFontTx/>
              <a:buNone/>
            </a:pPr>
            <a:endParaRPr lang="pt-PT" sz="3200" b="1" dirty="0" smtClean="0"/>
          </a:p>
          <a:p>
            <a:pPr marL="0" indent="0" algn="just" eaLnBrk="1" hangingPunct="1">
              <a:buFontTx/>
              <a:buNone/>
            </a:pPr>
            <a:r>
              <a:rPr lang="pt-PT" sz="2400" dirty="0" smtClean="0"/>
              <a:t>O </a:t>
            </a:r>
            <a:r>
              <a:rPr lang="pt-PT" sz="2400" b="1" dirty="0" smtClean="0"/>
              <a:t>magma</a:t>
            </a:r>
            <a:r>
              <a:rPr lang="pt-PT" sz="2400" dirty="0" smtClean="0"/>
              <a:t> vai subindo através das fendas por ação dos gases que o constituem, acumulando-se e formando uma bolsa.</a:t>
            </a:r>
          </a:p>
        </p:txBody>
      </p:sp>
      <p:pic>
        <p:nvPicPr>
          <p:cNvPr id="512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916113"/>
            <a:ext cx="4429125" cy="294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94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PT" b="1" dirty="0" smtClean="0"/>
              <a:t>Como se origina um vulcão?</a:t>
            </a:r>
          </a:p>
        </p:txBody>
      </p:sp>
    </p:spTree>
    <p:extLst>
      <p:ext uri="{BB962C8B-B14F-4D97-AF65-F5344CB8AC3E}">
        <p14:creationId xmlns:p14="http://schemas.microsoft.com/office/powerpoint/2010/main" val="356686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976564" y="1828800"/>
            <a:ext cx="3771900" cy="3184376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t-PT" sz="3200" b="1" dirty="0" smtClean="0"/>
              <a:t>Fase III</a:t>
            </a:r>
          </a:p>
          <a:p>
            <a:pPr algn="ctr" eaLnBrk="1" hangingPunct="1">
              <a:buFontTx/>
              <a:buNone/>
            </a:pPr>
            <a:endParaRPr lang="pt-PT" sz="3200" dirty="0" smtClean="0"/>
          </a:p>
          <a:p>
            <a:pPr marL="85725" indent="-85725" algn="just" eaLnBrk="1" hangingPunct="1">
              <a:buFontTx/>
              <a:buNone/>
            </a:pPr>
            <a:r>
              <a:rPr lang="pt-PT" sz="2400" dirty="0" smtClean="0"/>
              <a:t>O </a:t>
            </a:r>
            <a:r>
              <a:rPr lang="pt-PT" sz="2400" b="1" dirty="0" smtClean="0"/>
              <a:t>magma</a:t>
            </a:r>
            <a:r>
              <a:rPr lang="pt-PT" sz="2400" dirty="0" smtClean="0"/>
              <a:t> continua a sua ascensão até atingir a superfície, onde perde gases e passa a designar-se </a:t>
            </a:r>
            <a:r>
              <a:rPr lang="pt-PT" sz="2400" b="1" dirty="0" smtClean="0"/>
              <a:t>lava</a:t>
            </a:r>
            <a:r>
              <a:rPr lang="pt-PT" sz="2400" dirty="0" smtClean="0"/>
              <a:t>.</a:t>
            </a:r>
          </a:p>
        </p:txBody>
      </p:sp>
      <p:pic>
        <p:nvPicPr>
          <p:cNvPr id="6148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73238"/>
            <a:ext cx="4392613" cy="300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94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PT" b="1" dirty="0" smtClean="0"/>
              <a:t>Como se origina um vulcão?</a:t>
            </a:r>
          </a:p>
        </p:txBody>
      </p:sp>
    </p:spTree>
    <p:extLst>
      <p:ext uri="{BB962C8B-B14F-4D97-AF65-F5344CB8AC3E}">
        <p14:creationId xmlns:p14="http://schemas.microsoft.com/office/powerpoint/2010/main" val="93314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048572" y="1900808"/>
            <a:ext cx="3771900" cy="3184376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pt-PT" sz="3200" b="1" dirty="0" smtClean="0"/>
              <a:t>Fase IV</a:t>
            </a:r>
          </a:p>
          <a:p>
            <a:pPr algn="just" eaLnBrk="1" hangingPunct="1">
              <a:buFontTx/>
              <a:buNone/>
            </a:pPr>
            <a:endParaRPr lang="pt-PT" sz="3200" b="1" dirty="0" smtClean="0"/>
          </a:p>
          <a:p>
            <a:pPr marL="0" indent="0" algn="just" eaLnBrk="1" hangingPunct="1">
              <a:buFontTx/>
              <a:buNone/>
            </a:pPr>
            <a:r>
              <a:rPr lang="pt-PT" sz="2400" dirty="0" smtClean="0"/>
              <a:t>A </a:t>
            </a:r>
            <a:r>
              <a:rPr lang="pt-PT" sz="2400" b="1" dirty="0" smtClean="0"/>
              <a:t>lava </a:t>
            </a:r>
            <a:r>
              <a:rPr lang="pt-PT" sz="2400" dirty="0" smtClean="0"/>
              <a:t>irá arrefecer originando rocha, que se acumula sucessivamente originando o </a:t>
            </a:r>
            <a:r>
              <a:rPr lang="pt-PT" sz="2400" b="1" dirty="0" smtClean="0"/>
              <a:t>cone vulcânico</a:t>
            </a:r>
            <a:r>
              <a:rPr lang="pt-PT" sz="2400" dirty="0" smtClean="0"/>
              <a:t>. </a:t>
            </a:r>
          </a:p>
        </p:txBody>
      </p:sp>
      <p:pic>
        <p:nvPicPr>
          <p:cNvPr id="717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82763"/>
            <a:ext cx="4537075" cy="311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94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PT" b="1" dirty="0" smtClean="0"/>
              <a:t>Como se origina um vulcão?</a:t>
            </a:r>
          </a:p>
        </p:txBody>
      </p:sp>
    </p:spTree>
    <p:extLst>
      <p:ext uri="{BB962C8B-B14F-4D97-AF65-F5344CB8AC3E}">
        <p14:creationId xmlns:p14="http://schemas.microsoft.com/office/powerpoint/2010/main" val="303321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5"/>
          <p:cNvSpPr>
            <a:spLocks noGrp="1" noChangeArrowheads="1"/>
          </p:cNvSpPr>
          <p:nvPr>
            <p:ph type="title"/>
          </p:nvPr>
        </p:nvSpPr>
        <p:spPr>
          <a:xfrm>
            <a:off x="251520" y="1556792"/>
            <a:ext cx="8712968" cy="2952328"/>
          </a:xfrm>
        </p:spPr>
        <p:txBody>
          <a:bodyPr/>
          <a:lstStyle/>
          <a:p>
            <a:pPr eaLnBrk="1" hangingPunct="1">
              <a:defRPr/>
            </a:pPr>
            <a:r>
              <a:rPr lang="pt-PT" sz="6600" b="1" dirty="0" smtClean="0"/>
              <a:t>Como é que é constituído um vulcão?</a:t>
            </a:r>
          </a:p>
        </p:txBody>
      </p:sp>
    </p:spTree>
    <p:extLst>
      <p:ext uri="{BB962C8B-B14F-4D97-AF65-F5344CB8AC3E}">
        <p14:creationId xmlns:p14="http://schemas.microsoft.com/office/powerpoint/2010/main" val="386354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5"/>
          <p:cNvSpPr>
            <a:spLocks noGrp="1" noChangeArrowheads="1"/>
          </p:cNvSpPr>
          <p:nvPr>
            <p:ph type="title"/>
          </p:nvPr>
        </p:nvSpPr>
        <p:spPr>
          <a:xfrm>
            <a:off x="4644008" y="-99392"/>
            <a:ext cx="4464496" cy="648072"/>
          </a:xfrm>
        </p:spPr>
        <p:txBody>
          <a:bodyPr/>
          <a:lstStyle/>
          <a:p>
            <a:pPr algn="r" eaLnBrk="1" hangingPunct="1">
              <a:defRPr/>
            </a:pPr>
            <a:r>
              <a:rPr lang="pt-PT" sz="1600" b="1" dirty="0" smtClean="0">
                <a:solidFill>
                  <a:schemeClr val="bg1">
                    <a:lumMod val="85000"/>
                  </a:schemeClr>
                </a:solidFill>
              </a:rPr>
              <a:t>Como é que é constituído um vulcão?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692696"/>
            <a:ext cx="6219825" cy="516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Conexão recta 2"/>
          <p:cNvCxnSpPr/>
          <p:nvPr/>
        </p:nvCxnSpPr>
        <p:spPr>
          <a:xfrm>
            <a:off x="6156176" y="1050640"/>
            <a:ext cx="79208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7020272" y="881363"/>
            <a:ext cx="11769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>
                <a:latin typeface="Arial" pitchFamily="34" charset="0"/>
                <a:cs typeface="Arial" pitchFamily="34" charset="0"/>
              </a:rPr>
              <a:t>Piroclasto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Conexão recta 8"/>
          <p:cNvCxnSpPr/>
          <p:nvPr/>
        </p:nvCxnSpPr>
        <p:spPr>
          <a:xfrm>
            <a:off x="5121146" y="1534959"/>
            <a:ext cx="1035030" cy="23785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6156176" y="1603539"/>
            <a:ext cx="26581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>
                <a:latin typeface="Arial" pitchFamily="34" charset="0"/>
                <a:cs typeface="Arial" pitchFamily="34" charset="0"/>
              </a:rPr>
              <a:t>Nuvem de gases e cinzas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exão recta 11"/>
          <p:cNvCxnSpPr/>
          <p:nvPr/>
        </p:nvCxnSpPr>
        <p:spPr>
          <a:xfrm flipV="1">
            <a:off x="4283968" y="2564904"/>
            <a:ext cx="2016224" cy="2880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6300192" y="2386102"/>
            <a:ext cx="902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>
                <a:latin typeface="Arial" pitchFamily="34" charset="0"/>
                <a:cs typeface="Arial" pitchFamily="34" charset="0"/>
              </a:rPr>
              <a:t>Cratera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Conexão recta 14"/>
          <p:cNvCxnSpPr/>
          <p:nvPr/>
        </p:nvCxnSpPr>
        <p:spPr>
          <a:xfrm flipV="1">
            <a:off x="4981178" y="2970709"/>
            <a:ext cx="2016224" cy="2880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7024295" y="2791907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>
                <a:latin typeface="Arial" pitchFamily="34" charset="0"/>
                <a:cs typeface="Arial" pitchFamily="34" charset="0"/>
              </a:rPr>
              <a:t>Lava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Conexão recta 16"/>
          <p:cNvCxnSpPr/>
          <p:nvPr/>
        </p:nvCxnSpPr>
        <p:spPr>
          <a:xfrm flipV="1">
            <a:off x="4283968" y="3501008"/>
            <a:ext cx="3065897" cy="2880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/>
          <p:cNvSpPr txBox="1"/>
          <p:nvPr/>
        </p:nvSpPr>
        <p:spPr>
          <a:xfrm>
            <a:off x="7355955" y="3306470"/>
            <a:ext cx="1050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>
                <a:latin typeface="Arial" pitchFamily="34" charset="0"/>
                <a:cs typeface="Arial" pitchFamily="34" charset="0"/>
              </a:rPr>
              <a:t>Chaminé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" name="Conexão recta 19"/>
          <p:cNvCxnSpPr/>
          <p:nvPr/>
        </p:nvCxnSpPr>
        <p:spPr>
          <a:xfrm>
            <a:off x="4336703" y="4869160"/>
            <a:ext cx="3338732" cy="50405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21"/>
          <p:cNvSpPr txBox="1"/>
          <p:nvPr/>
        </p:nvSpPr>
        <p:spPr>
          <a:xfrm>
            <a:off x="7736509" y="5203939"/>
            <a:ext cx="12570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>
                <a:latin typeface="Arial" pitchFamily="34" charset="0"/>
                <a:cs typeface="Arial" pitchFamily="34" charset="0"/>
              </a:rPr>
              <a:t>Câmara </a:t>
            </a:r>
          </a:p>
          <a:p>
            <a:r>
              <a:rPr lang="pt-PT" sz="1600" b="1" dirty="0" smtClean="0">
                <a:latin typeface="Arial" pitchFamily="34" charset="0"/>
                <a:cs typeface="Arial" pitchFamily="34" charset="0"/>
              </a:rPr>
              <a:t>magmática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3" name="Conexão recta 22"/>
          <p:cNvCxnSpPr/>
          <p:nvPr/>
        </p:nvCxnSpPr>
        <p:spPr>
          <a:xfrm>
            <a:off x="1790581" y="2791907"/>
            <a:ext cx="2016224" cy="70910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/>
          <p:cNvSpPr txBox="1"/>
          <p:nvPr/>
        </p:nvSpPr>
        <p:spPr>
          <a:xfrm>
            <a:off x="146300" y="2583954"/>
            <a:ext cx="17572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>
                <a:latin typeface="Arial" pitchFamily="34" charset="0"/>
                <a:cs typeface="Arial" pitchFamily="34" charset="0"/>
              </a:rPr>
              <a:t>Cone vulcânico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66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3" grpId="0"/>
      <p:bldP spid="16" grpId="0"/>
      <p:bldP spid="19" grpId="0"/>
      <p:bldP spid="22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5496" y="-243408"/>
            <a:ext cx="8229600" cy="1143001"/>
          </a:xfrm>
        </p:spPr>
        <p:txBody>
          <a:bodyPr/>
          <a:lstStyle/>
          <a:p>
            <a:pPr algn="l" eaLnBrk="1" hangingPunct="1">
              <a:defRPr/>
            </a:pPr>
            <a:r>
              <a:rPr lang="pt-PT" sz="3600" b="1" dirty="0" smtClean="0"/>
              <a:t>Exercício</a:t>
            </a:r>
          </a:p>
        </p:txBody>
      </p:sp>
      <p:sp>
        <p:nvSpPr>
          <p:cNvPr id="2" name="Rectângulo 1"/>
          <p:cNvSpPr/>
          <p:nvPr/>
        </p:nvSpPr>
        <p:spPr>
          <a:xfrm>
            <a:off x="4761384" y="1268760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ctângulo 13"/>
          <p:cNvSpPr/>
          <p:nvPr/>
        </p:nvSpPr>
        <p:spPr>
          <a:xfrm>
            <a:off x="4183385" y="2132881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Rectângulo 14"/>
          <p:cNvSpPr/>
          <p:nvPr/>
        </p:nvSpPr>
        <p:spPr>
          <a:xfrm>
            <a:off x="5049416" y="2132856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4761384" y="1556817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ctângulo 18"/>
          <p:cNvSpPr/>
          <p:nvPr/>
        </p:nvSpPr>
        <p:spPr>
          <a:xfrm>
            <a:off x="3895353" y="2135213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ctângulo 21"/>
          <p:cNvSpPr/>
          <p:nvPr/>
        </p:nvSpPr>
        <p:spPr>
          <a:xfrm>
            <a:off x="4761384" y="1844849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ctângulo 22"/>
          <p:cNvSpPr/>
          <p:nvPr/>
        </p:nvSpPr>
        <p:spPr>
          <a:xfrm>
            <a:off x="4761384" y="980728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Rectângulo 23"/>
          <p:cNvSpPr/>
          <p:nvPr/>
        </p:nvSpPr>
        <p:spPr>
          <a:xfrm>
            <a:off x="4761384" y="2419772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ctângulo 24"/>
          <p:cNvSpPr/>
          <p:nvPr/>
        </p:nvSpPr>
        <p:spPr>
          <a:xfrm>
            <a:off x="4761384" y="2707829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Rectângulo 25"/>
          <p:cNvSpPr/>
          <p:nvPr/>
        </p:nvSpPr>
        <p:spPr>
          <a:xfrm>
            <a:off x="4761384" y="2995861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ectângulo 26"/>
          <p:cNvSpPr/>
          <p:nvPr/>
        </p:nvSpPr>
        <p:spPr>
          <a:xfrm>
            <a:off x="4761384" y="2131740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Rectângulo 27"/>
          <p:cNvSpPr/>
          <p:nvPr/>
        </p:nvSpPr>
        <p:spPr>
          <a:xfrm>
            <a:off x="4761384" y="3283893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Rectângulo 28"/>
          <p:cNvSpPr/>
          <p:nvPr/>
        </p:nvSpPr>
        <p:spPr>
          <a:xfrm>
            <a:off x="4761384" y="3570784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Rectângulo 29"/>
          <p:cNvSpPr/>
          <p:nvPr/>
        </p:nvSpPr>
        <p:spPr>
          <a:xfrm>
            <a:off x="4761384" y="3858816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Rectângulo 30"/>
          <p:cNvSpPr/>
          <p:nvPr/>
        </p:nvSpPr>
        <p:spPr>
          <a:xfrm>
            <a:off x="4470276" y="2132881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3" name="Rectângulo 42"/>
          <p:cNvSpPr/>
          <p:nvPr/>
        </p:nvSpPr>
        <p:spPr>
          <a:xfrm>
            <a:off x="2744738" y="2135735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4" name="Rectângulo 43"/>
          <p:cNvSpPr/>
          <p:nvPr/>
        </p:nvSpPr>
        <p:spPr>
          <a:xfrm>
            <a:off x="3610769" y="2135710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6" name="Rectângulo 45"/>
          <p:cNvSpPr/>
          <p:nvPr/>
        </p:nvSpPr>
        <p:spPr>
          <a:xfrm>
            <a:off x="3322737" y="2134594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7" name="Rectângulo 46"/>
          <p:cNvSpPr/>
          <p:nvPr/>
        </p:nvSpPr>
        <p:spPr>
          <a:xfrm>
            <a:off x="3031629" y="2135735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8" name="Rectângulo 47"/>
          <p:cNvSpPr/>
          <p:nvPr/>
        </p:nvSpPr>
        <p:spPr>
          <a:xfrm>
            <a:off x="2456706" y="2135213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9" name="Rectângulo 48"/>
          <p:cNvSpPr/>
          <p:nvPr/>
        </p:nvSpPr>
        <p:spPr>
          <a:xfrm>
            <a:off x="1315616" y="2135735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0" name="Rectângulo 49"/>
          <p:cNvSpPr/>
          <p:nvPr/>
        </p:nvSpPr>
        <p:spPr>
          <a:xfrm>
            <a:off x="2172122" y="2135710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1" name="Rectângulo 50"/>
          <p:cNvSpPr/>
          <p:nvPr/>
        </p:nvSpPr>
        <p:spPr>
          <a:xfrm>
            <a:off x="1884090" y="2134594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2" name="Rectângulo 51"/>
          <p:cNvSpPr/>
          <p:nvPr/>
        </p:nvSpPr>
        <p:spPr>
          <a:xfrm>
            <a:off x="1602507" y="2135735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3" name="Rectângulo 52"/>
          <p:cNvSpPr/>
          <p:nvPr/>
        </p:nvSpPr>
        <p:spPr>
          <a:xfrm>
            <a:off x="3607321" y="1268760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4" name="Rectângulo 53"/>
          <p:cNvSpPr/>
          <p:nvPr/>
        </p:nvSpPr>
        <p:spPr>
          <a:xfrm>
            <a:off x="3607321" y="1556817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5" name="Rectângulo 54"/>
          <p:cNvSpPr/>
          <p:nvPr/>
        </p:nvSpPr>
        <p:spPr>
          <a:xfrm>
            <a:off x="3607321" y="1844849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6" name="Rectângulo 55"/>
          <p:cNvSpPr/>
          <p:nvPr/>
        </p:nvSpPr>
        <p:spPr>
          <a:xfrm>
            <a:off x="2743225" y="1555676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7" name="Rectângulo 56"/>
          <p:cNvSpPr/>
          <p:nvPr/>
        </p:nvSpPr>
        <p:spPr>
          <a:xfrm>
            <a:off x="2743225" y="1843708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8" name="Rectângulo 57"/>
          <p:cNvSpPr/>
          <p:nvPr/>
        </p:nvSpPr>
        <p:spPr>
          <a:xfrm>
            <a:off x="2744738" y="2419772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9" name="Rectângulo 58"/>
          <p:cNvSpPr/>
          <p:nvPr/>
        </p:nvSpPr>
        <p:spPr>
          <a:xfrm>
            <a:off x="3610769" y="2422626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0" name="Rectângulo 59"/>
          <p:cNvSpPr/>
          <p:nvPr/>
        </p:nvSpPr>
        <p:spPr>
          <a:xfrm>
            <a:off x="3610769" y="2710658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1" name="Rectângulo 60"/>
          <p:cNvSpPr/>
          <p:nvPr/>
        </p:nvSpPr>
        <p:spPr>
          <a:xfrm>
            <a:off x="3610769" y="2998690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2" name="Rectângulo 61"/>
          <p:cNvSpPr/>
          <p:nvPr/>
        </p:nvSpPr>
        <p:spPr>
          <a:xfrm>
            <a:off x="3610769" y="3285581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3" name="Rectângulo 62"/>
          <p:cNvSpPr/>
          <p:nvPr/>
        </p:nvSpPr>
        <p:spPr>
          <a:xfrm>
            <a:off x="3610769" y="3573613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4" name="Rectângulo 63"/>
          <p:cNvSpPr/>
          <p:nvPr/>
        </p:nvSpPr>
        <p:spPr>
          <a:xfrm>
            <a:off x="3607321" y="3858816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5" name="Rectângulo 64"/>
          <p:cNvSpPr/>
          <p:nvPr/>
        </p:nvSpPr>
        <p:spPr>
          <a:xfrm>
            <a:off x="3607321" y="4145707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6" name="Rectângulo 65"/>
          <p:cNvSpPr/>
          <p:nvPr/>
        </p:nvSpPr>
        <p:spPr>
          <a:xfrm>
            <a:off x="3607321" y="4433739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7" name="Rectângulo 66"/>
          <p:cNvSpPr/>
          <p:nvPr/>
        </p:nvSpPr>
        <p:spPr>
          <a:xfrm>
            <a:off x="4183385" y="3856484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8" name="Rectângulo 67"/>
          <p:cNvSpPr/>
          <p:nvPr/>
        </p:nvSpPr>
        <p:spPr>
          <a:xfrm>
            <a:off x="3895353" y="3858816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9" name="Rectângulo 68"/>
          <p:cNvSpPr/>
          <p:nvPr/>
        </p:nvSpPr>
        <p:spPr>
          <a:xfrm>
            <a:off x="4470276" y="3856484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5" name="Rectângulo 84"/>
          <p:cNvSpPr/>
          <p:nvPr/>
        </p:nvSpPr>
        <p:spPr>
          <a:xfrm>
            <a:off x="3321224" y="3573613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6" name="Rectângulo 85"/>
          <p:cNvSpPr/>
          <p:nvPr/>
        </p:nvSpPr>
        <p:spPr>
          <a:xfrm>
            <a:off x="2176686" y="3573613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7" name="Rectângulo 86"/>
          <p:cNvSpPr/>
          <p:nvPr/>
        </p:nvSpPr>
        <p:spPr>
          <a:xfrm>
            <a:off x="2752750" y="3571281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8" name="Rectângulo 87"/>
          <p:cNvSpPr/>
          <p:nvPr/>
        </p:nvSpPr>
        <p:spPr>
          <a:xfrm>
            <a:off x="2464718" y="3573613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9" name="Rectângulo 88"/>
          <p:cNvSpPr/>
          <p:nvPr/>
        </p:nvSpPr>
        <p:spPr>
          <a:xfrm>
            <a:off x="3039641" y="3571281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0" name="Rectângulo 89"/>
          <p:cNvSpPr/>
          <p:nvPr/>
        </p:nvSpPr>
        <p:spPr>
          <a:xfrm>
            <a:off x="2176686" y="3859313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1" name="Rectângulo 90"/>
          <p:cNvSpPr/>
          <p:nvPr/>
        </p:nvSpPr>
        <p:spPr>
          <a:xfrm>
            <a:off x="2464718" y="3859313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2" name="Rectângulo 91"/>
          <p:cNvSpPr/>
          <p:nvPr/>
        </p:nvSpPr>
        <p:spPr>
          <a:xfrm>
            <a:off x="1893615" y="3855890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3" name="Rectângulo 92"/>
          <p:cNvSpPr/>
          <p:nvPr/>
        </p:nvSpPr>
        <p:spPr>
          <a:xfrm>
            <a:off x="739552" y="3855890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4" name="Rectângulo 93"/>
          <p:cNvSpPr/>
          <p:nvPr/>
        </p:nvSpPr>
        <p:spPr>
          <a:xfrm>
            <a:off x="1315616" y="3853558"/>
            <a:ext cx="286891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5" name="Rectângulo 94"/>
          <p:cNvSpPr/>
          <p:nvPr/>
        </p:nvSpPr>
        <p:spPr>
          <a:xfrm>
            <a:off x="1027584" y="3855890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6" name="Rectângulo 95"/>
          <p:cNvSpPr/>
          <p:nvPr/>
        </p:nvSpPr>
        <p:spPr>
          <a:xfrm>
            <a:off x="1602507" y="3853558"/>
            <a:ext cx="297557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7" name="Rectângulo 96"/>
          <p:cNvSpPr/>
          <p:nvPr/>
        </p:nvSpPr>
        <p:spPr>
          <a:xfrm>
            <a:off x="1315616" y="2424064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8" name="Rectângulo 97"/>
          <p:cNvSpPr/>
          <p:nvPr/>
        </p:nvSpPr>
        <p:spPr>
          <a:xfrm>
            <a:off x="1315616" y="2712096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9" name="Rectângulo 98"/>
          <p:cNvSpPr/>
          <p:nvPr/>
        </p:nvSpPr>
        <p:spPr>
          <a:xfrm>
            <a:off x="1315616" y="3000128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0" name="Rectângulo 99"/>
          <p:cNvSpPr/>
          <p:nvPr/>
        </p:nvSpPr>
        <p:spPr>
          <a:xfrm>
            <a:off x="1315616" y="3287019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1" name="Rectângulo 100"/>
          <p:cNvSpPr/>
          <p:nvPr/>
        </p:nvSpPr>
        <p:spPr>
          <a:xfrm>
            <a:off x="1315616" y="3575051"/>
            <a:ext cx="288032" cy="278507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2" name="Rectângulo 101"/>
          <p:cNvSpPr/>
          <p:nvPr/>
        </p:nvSpPr>
        <p:spPr>
          <a:xfrm>
            <a:off x="1890539" y="2714428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3" name="Rectângulo 102"/>
          <p:cNvSpPr/>
          <p:nvPr/>
        </p:nvSpPr>
        <p:spPr>
          <a:xfrm>
            <a:off x="1602507" y="2716760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4" name="Rectângulo 103"/>
          <p:cNvSpPr/>
          <p:nvPr/>
        </p:nvSpPr>
        <p:spPr>
          <a:xfrm>
            <a:off x="1029519" y="2710955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5" name="Rectângulo 104"/>
          <p:cNvSpPr/>
          <p:nvPr/>
        </p:nvSpPr>
        <p:spPr>
          <a:xfrm>
            <a:off x="2177430" y="2714428"/>
            <a:ext cx="288032" cy="2880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/>
          <p:cNvSpPr txBox="1"/>
          <p:nvPr/>
        </p:nvSpPr>
        <p:spPr>
          <a:xfrm>
            <a:off x="1022360" y="2110474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>
                <a:latin typeface="Arial" pitchFamily="34" charset="0"/>
                <a:cs typeface="Arial" pitchFamily="34" charset="0"/>
              </a:rPr>
              <a:t>1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CaixaDeTexto 107"/>
          <p:cNvSpPr txBox="1"/>
          <p:nvPr/>
        </p:nvSpPr>
        <p:spPr>
          <a:xfrm>
            <a:off x="723880" y="2691499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>
                <a:latin typeface="Arial" pitchFamily="34" charset="0"/>
                <a:cs typeface="Arial" pitchFamily="34" charset="0"/>
              </a:rPr>
              <a:t>2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CaixaDeTexto 108"/>
          <p:cNvSpPr txBox="1"/>
          <p:nvPr/>
        </p:nvSpPr>
        <p:spPr>
          <a:xfrm>
            <a:off x="1900064" y="3545027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>
                <a:latin typeface="Arial" pitchFamily="34" charset="0"/>
                <a:cs typeface="Arial" pitchFamily="34" charset="0"/>
              </a:rPr>
              <a:t>3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CaixaDeTexto 109"/>
          <p:cNvSpPr txBox="1"/>
          <p:nvPr/>
        </p:nvSpPr>
        <p:spPr>
          <a:xfrm>
            <a:off x="461268" y="3828297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>
                <a:latin typeface="Arial" pitchFamily="34" charset="0"/>
                <a:cs typeface="Arial" pitchFamily="34" charset="0"/>
              </a:rPr>
              <a:t>4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1" name="CaixaDeTexto 110"/>
          <p:cNvSpPr txBox="1"/>
          <p:nvPr/>
        </p:nvSpPr>
        <p:spPr>
          <a:xfrm>
            <a:off x="3308841" y="3834052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>
                <a:latin typeface="Arial" pitchFamily="34" charset="0"/>
                <a:cs typeface="Arial" pitchFamily="34" charset="0"/>
              </a:rPr>
              <a:t>5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2" name="CaixaDeTexto 111"/>
          <p:cNvSpPr txBox="1"/>
          <p:nvPr/>
        </p:nvSpPr>
        <p:spPr>
          <a:xfrm>
            <a:off x="1304027" y="179318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>
                <a:latin typeface="Arial" pitchFamily="34" charset="0"/>
                <a:cs typeface="Arial" pitchFamily="34" charset="0"/>
              </a:rPr>
              <a:t>6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CaixaDeTexto 112"/>
          <p:cNvSpPr txBox="1"/>
          <p:nvPr/>
        </p:nvSpPr>
        <p:spPr>
          <a:xfrm>
            <a:off x="2742302" y="1218263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>
                <a:latin typeface="Arial" pitchFamily="34" charset="0"/>
                <a:cs typeface="Arial" pitchFamily="34" charset="0"/>
              </a:rPr>
              <a:t>7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4" name="CaixaDeTexto 113"/>
          <p:cNvSpPr txBox="1"/>
          <p:nvPr/>
        </p:nvSpPr>
        <p:spPr>
          <a:xfrm>
            <a:off x="3609256" y="930206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>
                <a:latin typeface="Arial" pitchFamily="34" charset="0"/>
                <a:cs typeface="Arial" pitchFamily="34" charset="0"/>
              </a:rPr>
              <a:t>8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5" name="CaixaDeTexto 114"/>
          <p:cNvSpPr txBox="1"/>
          <p:nvPr/>
        </p:nvSpPr>
        <p:spPr>
          <a:xfrm>
            <a:off x="4750936" y="642174"/>
            <a:ext cx="2984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>
                <a:latin typeface="Arial" pitchFamily="34" charset="0"/>
                <a:cs typeface="Arial" pitchFamily="34" charset="0"/>
              </a:rPr>
              <a:t>9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5796136" y="830317"/>
            <a:ext cx="324036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smtClean="0">
                <a:latin typeface="Arial" pitchFamily="34" charset="0"/>
                <a:cs typeface="Arial" pitchFamily="34" charset="0"/>
              </a:rPr>
              <a:t>Horizontais:</a:t>
            </a:r>
          </a:p>
          <a:p>
            <a:endParaRPr lang="pt-PT" sz="1400" b="1" dirty="0" smtClean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+mj-lt"/>
              <a:buAutoNum type="arabicParenR"/>
            </a:pPr>
            <a:r>
              <a:rPr lang="pt-PT" sz="1400" dirty="0" smtClean="0">
                <a:latin typeface="Arial" pitchFamily="34" charset="0"/>
                <a:cs typeface="Arial" pitchFamily="34" charset="0"/>
              </a:rPr>
              <a:t>Elevação em forma cónica</a:t>
            </a:r>
          </a:p>
          <a:p>
            <a:pPr marL="342900" indent="-342900">
              <a:buFont typeface="+mj-lt"/>
              <a:buAutoNum type="arabicParenR"/>
            </a:pPr>
            <a:r>
              <a:rPr lang="pt-PT" sz="1400" dirty="0" smtClean="0">
                <a:latin typeface="Arial" pitchFamily="34" charset="0"/>
                <a:cs typeface="Arial" pitchFamily="34" charset="0"/>
              </a:rPr>
              <a:t>Material viscoso rico em gases</a:t>
            </a:r>
          </a:p>
          <a:p>
            <a:pPr marL="342900" indent="-342900">
              <a:buFont typeface="+mj-lt"/>
              <a:buAutoNum type="arabicParenR"/>
            </a:pPr>
            <a:r>
              <a:rPr lang="pt-PT" sz="1400" dirty="0" smtClean="0">
                <a:latin typeface="Arial" pitchFamily="34" charset="0"/>
                <a:cs typeface="Arial" pitchFamily="34" charset="0"/>
              </a:rPr>
              <a:t>Estrutura cónica formada pela libertação de materiais do interior da Terra</a:t>
            </a:r>
          </a:p>
          <a:p>
            <a:pPr marL="342900" indent="-342900">
              <a:buFont typeface="+mj-lt"/>
              <a:buAutoNum type="arabicParenR"/>
            </a:pPr>
            <a:r>
              <a:rPr lang="pt-PT" sz="1400" dirty="0" smtClean="0">
                <a:latin typeface="Arial" pitchFamily="34" charset="0"/>
                <a:cs typeface="Arial" pitchFamily="34" charset="0"/>
              </a:rPr>
              <a:t>Estrutura através da qual os materiais são conduzidos até ao exterior</a:t>
            </a:r>
          </a:p>
          <a:p>
            <a:pPr marL="342900" indent="-342900">
              <a:buFont typeface="+mj-lt"/>
              <a:buAutoNum type="arabicParenR"/>
            </a:pPr>
            <a:r>
              <a:rPr lang="pt-PT" sz="1400" dirty="0" smtClean="0">
                <a:latin typeface="Arial" pitchFamily="34" charset="0"/>
                <a:cs typeface="Arial" pitchFamily="34" charset="0"/>
              </a:rPr>
              <a:t>Primeiros materiais a serem libertados do interior da Terra</a:t>
            </a:r>
          </a:p>
          <a:p>
            <a:endParaRPr lang="pt-PT" sz="1400" dirty="0" smtClean="0">
              <a:latin typeface="Arial" pitchFamily="34" charset="0"/>
              <a:cs typeface="Arial" pitchFamily="34" charset="0"/>
            </a:endParaRPr>
          </a:p>
          <a:p>
            <a:endParaRPr lang="pt-PT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pt-PT" sz="1400" b="1" dirty="0">
                <a:latin typeface="Arial" pitchFamily="34" charset="0"/>
                <a:cs typeface="Arial" pitchFamily="34" charset="0"/>
              </a:rPr>
              <a:t>Verticais</a:t>
            </a:r>
            <a:r>
              <a:rPr lang="pt-PT" sz="1400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endParaRPr lang="pt-PT" sz="1400" b="1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+mj-lt"/>
              <a:buAutoNum type="arabicParenR" startAt="6"/>
            </a:pPr>
            <a:r>
              <a:rPr lang="pt-PT" sz="1400" dirty="0" smtClean="0">
                <a:latin typeface="Arial" pitchFamily="34" charset="0"/>
                <a:cs typeface="Arial" pitchFamily="34" charset="0"/>
              </a:rPr>
              <a:t>Abertura situada no topo do cone vulcânico</a:t>
            </a:r>
          </a:p>
          <a:p>
            <a:pPr marL="342900" indent="-342900">
              <a:buFont typeface="+mj-lt"/>
              <a:buAutoNum type="arabicParenR" startAt="6"/>
            </a:pPr>
            <a:r>
              <a:rPr lang="pt-PT" sz="1400" dirty="0" smtClean="0">
                <a:latin typeface="Arial" pitchFamily="34" charset="0"/>
                <a:cs typeface="Arial" pitchFamily="34" charset="0"/>
              </a:rPr>
              <a:t>Material líquido/viscoso sem gases</a:t>
            </a:r>
          </a:p>
          <a:p>
            <a:pPr marL="342900" indent="-342900">
              <a:buFont typeface="+mj-lt"/>
              <a:buAutoNum type="arabicParenR" startAt="6"/>
            </a:pPr>
            <a:r>
              <a:rPr lang="pt-PT" sz="1400" dirty="0" smtClean="0">
                <a:latin typeface="Arial" pitchFamily="34" charset="0"/>
                <a:cs typeface="Arial" pitchFamily="34" charset="0"/>
              </a:rPr>
              <a:t>Cientistas que estudam os vulcões</a:t>
            </a:r>
          </a:p>
          <a:p>
            <a:pPr marL="342900" indent="-342900">
              <a:buFont typeface="+mj-lt"/>
              <a:buAutoNum type="arabicParenR" startAt="6"/>
            </a:pPr>
            <a:r>
              <a:rPr lang="pt-PT" sz="1400" dirty="0" smtClean="0">
                <a:latin typeface="Arial" pitchFamily="34" charset="0"/>
                <a:cs typeface="Arial" pitchFamily="34" charset="0"/>
              </a:rPr>
              <a:t>Materiais sólidos expelidos durante uma erupção vulcânica</a:t>
            </a:r>
          </a:p>
        </p:txBody>
      </p:sp>
    </p:spTree>
    <p:extLst>
      <p:ext uri="{BB962C8B-B14F-4D97-AF65-F5344CB8AC3E}">
        <p14:creationId xmlns:p14="http://schemas.microsoft.com/office/powerpoint/2010/main" val="32097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18356" y="1340768"/>
            <a:ext cx="8507288" cy="3140968"/>
          </a:xfrm>
        </p:spPr>
        <p:txBody>
          <a:bodyPr/>
          <a:lstStyle/>
          <a:p>
            <a:pPr eaLnBrk="1" hangingPunct="1">
              <a:defRPr/>
            </a:pPr>
            <a:r>
              <a:rPr lang="pt-PT" sz="6000" b="1" dirty="0" smtClean="0"/>
              <a:t>Como se comportam </a:t>
            </a:r>
            <a:br>
              <a:rPr lang="pt-PT" sz="6000" b="1" dirty="0" smtClean="0"/>
            </a:br>
            <a:r>
              <a:rPr lang="pt-PT" sz="6000" b="1" dirty="0" smtClean="0"/>
              <a:t>os vulcões?</a:t>
            </a:r>
          </a:p>
        </p:txBody>
      </p:sp>
    </p:spTree>
    <p:extLst>
      <p:ext uri="{BB962C8B-B14F-4D97-AF65-F5344CB8AC3E}">
        <p14:creationId xmlns:p14="http://schemas.microsoft.com/office/powerpoint/2010/main" val="15989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18356" y="1340768"/>
            <a:ext cx="8507288" cy="3140968"/>
          </a:xfrm>
        </p:spPr>
        <p:txBody>
          <a:bodyPr/>
          <a:lstStyle/>
          <a:p>
            <a:pPr eaLnBrk="1" hangingPunct="1">
              <a:defRPr/>
            </a:pPr>
            <a:r>
              <a:rPr lang="pt-PT" sz="6000" b="1" dirty="0" smtClean="0"/>
              <a:t>Vulcanismo principal</a:t>
            </a:r>
          </a:p>
        </p:txBody>
      </p:sp>
    </p:spTree>
    <p:extLst>
      <p:ext uri="{BB962C8B-B14F-4D97-AF65-F5344CB8AC3E}">
        <p14:creationId xmlns:p14="http://schemas.microsoft.com/office/powerpoint/2010/main" val="630747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1" y="1280398"/>
            <a:ext cx="5292080" cy="4956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7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107504" y="188640"/>
            <a:ext cx="8712968" cy="648072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pt-PT" sz="3200" b="1" dirty="0" smtClean="0"/>
              <a:t>Vulcanismo explosivo</a:t>
            </a:r>
          </a:p>
          <a:p>
            <a:pPr marL="0" indent="0" algn="ctr">
              <a:buNone/>
            </a:pPr>
            <a:endParaRPr lang="pt-PT" sz="1800" dirty="0" smtClean="0"/>
          </a:p>
        </p:txBody>
      </p:sp>
      <p:sp>
        <p:nvSpPr>
          <p:cNvPr id="3" name="Rectângulo 2"/>
          <p:cNvSpPr/>
          <p:nvPr/>
        </p:nvSpPr>
        <p:spPr>
          <a:xfrm>
            <a:off x="179512" y="1052736"/>
            <a:ext cx="3816424" cy="5299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defTabSz="219075" eaLnBrk="0" hangingPunct="0">
              <a:spcBef>
                <a:spcPct val="20000"/>
              </a:spcBef>
              <a:buFont typeface="Arial" charset="0"/>
              <a:buChar char="•"/>
              <a:tabLst>
                <a:tab pos="3495675" algn="l"/>
              </a:tabLst>
            </a:pPr>
            <a:r>
              <a:rPr lang="pt-PT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Emissão violenta </a:t>
            </a:r>
            <a:r>
              <a:rPr lang="pt-PT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 piroclastos </a:t>
            </a:r>
            <a:r>
              <a:rPr lang="pt-PT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(cinzas, </a:t>
            </a:r>
            <a:r>
              <a:rPr lang="pt-PT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lapilli</a:t>
            </a:r>
            <a:r>
              <a:rPr lang="pt-PT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 bombas) acompanhada pela emissão de </a:t>
            </a:r>
            <a:r>
              <a:rPr lang="pt-PT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lavas viscosas </a:t>
            </a:r>
            <a:r>
              <a:rPr lang="pt-PT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(temperatura na ordem dos 700 °C).</a:t>
            </a:r>
          </a:p>
          <a:p>
            <a:pPr marL="342900" lvl="0" indent="-342900" algn="just" defTabSz="219075" eaLnBrk="0" hangingPunct="0">
              <a:spcBef>
                <a:spcPct val="20000"/>
              </a:spcBef>
              <a:buFont typeface="Arial" charset="0"/>
              <a:buChar char="•"/>
              <a:tabLst>
                <a:tab pos="3495675" algn="l"/>
              </a:tabLst>
            </a:pPr>
            <a:r>
              <a:rPr lang="pt-PT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Explosões </a:t>
            </a:r>
            <a:r>
              <a:rPr lang="pt-PT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intensas.</a:t>
            </a:r>
          </a:p>
          <a:p>
            <a:pPr marL="342900" lvl="0" indent="-342900" algn="just" defTabSz="219075" eaLnBrk="0" hangingPunct="0">
              <a:spcBef>
                <a:spcPct val="20000"/>
              </a:spcBef>
              <a:buFont typeface="Arial" charset="0"/>
              <a:buChar char="•"/>
              <a:tabLst>
                <a:tab pos="3495675" algn="l"/>
              </a:tabLst>
            </a:pPr>
            <a:r>
              <a:rPr lang="pt-PT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Por vezes origina-se:</a:t>
            </a:r>
          </a:p>
          <a:p>
            <a:pPr lvl="0" algn="just" defTabSz="219075" eaLnBrk="0" hangingPunct="0">
              <a:spcBef>
                <a:spcPct val="20000"/>
              </a:spcBef>
              <a:tabLst>
                <a:tab pos="3495675" algn="l"/>
              </a:tabLst>
            </a:pPr>
            <a:r>
              <a:rPr lang="pt-PT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 uma </a:t>
            </a:r>
            <a:r>
              <a:rPr lang="pt-PT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nuvem ardente</a:t>
            </a:r>
            <a:r>
              <a:rPr lang="pt-PT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constituída por gases geralmente tóxicos e materiais incandescentes pulverizados;</a:t>
            </a:r>
          </a:p>
          <a:p>
            <a:pPr lvl="0" algn="just" defTabSz="219075" eaLnBrk="0" hangingPunct="0">
              <a:spcBef>
                <a:spcPct val="20000"/>
              </a:spcBef>
              <a:tabLst>
                <a:tab pos="3495675" algn="l"/>
              </a:tabLst>
            </a:pPr>
            <a:r>
              <a:rPr lang="pt-PT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 uma </a:t>
            </a:r>
            <a:r>
              <a:rPr lang="pt-PT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agulha </a:t>
            </a:r>
            <a:r>
              <a:rPr lang="pt-PT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ou </a:t>
            </a:r>
            <a:r>
              <a:rPr lang="pt-PT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doma</a:t>
            </a:r>
            <a:r>
              <a:rPr lang="pt-PT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a partir da consolidação da lava no interior da chaminé (por ser muito viscosa), acabando esta agulha por ser «empurrada» para cima pela pressão exercida pelos gases.</a:t>
            </a:r>
            <a:endParaRPr lang="pt-PT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6813029" y="0"/>
            <a:ext cx="2312640" cy="32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FontTx/>
              <a:buNone/>
            </a:pPr>
            <a:r>
              <a:rPr lang="pt-PT" sz="1400" b="1" dirty="0" smtClean="0">
                <a:solidFill>
                  <a:schemeClr val="bg1">
                    <a:lumMod val="85000"/>
                  </a:schemeClr>
                </a:solidFill>
              </a:rPr>
              <a:t>Vulcanismo principal</a:t>
            </a:r>
          </a:p>
          <a:p>
            <a:pPr marL="0" indent="0" algn="r">
              <a:buFont typeface="Arial" charset="0"/>
              <a:buNone/>
            </a:pPr>
            <a:endParaRPr lang="pt-PT" sz="1000" dirty="0" smtClean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2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79512" y="1268760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t-PT" dirty="0">
                <a:latin typeface="DINOT-Regular"/>
              </a:rPr>
              <a:t>Emissão tranquila de </a:t>
            </a:r>
            <a:r>
              <a:rPr lang="pt-PT" b="1" dirty="0">
                <a:latin typeface="DINOT-Bold"/>
              </a:rPr>
              <a:t>lavas fluidas </a:t>
            </a:r>
            <a:r>
              <a:rPr lang="pt-PT" dirty="0">
                <a:latin typeface="DINOT-Regular"/>
              </a:rPr>
              <a:t>(de baixa viscosidade e com </a:t>
            </a:r>
            <a:r>
              <a:rPr lang="pt-PT" dirty="0" smtClean="0">
                <a:latin typeface="DINOT-Regular"/>
              </a:rPr>
              <a:t>temperaturas na </a:t>
            </a:r>
            <a:r>
              <a:rPr lang="pt-PT" dirty="0">
                <a:latin typeface="DINOT-Regular"/>
              </a:rPr>
              <a:t>ordem dos 1000 °C), formando </a:t>
            </a:r>
            <a:r>
              <a:rPr lang="pt-PT" b="1" dirty="0">
                <a:latin typeface="DINOT-Bold"/>
              </a:rPr>
              <a:t>rios de lava</a:t>
            </a:r>
            <a:r>
              <a:rPr lang="pt-PT" dirty="0">
                <a:latin typeface="DINOT-Regular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PT" dirty="0">
                <a:latin typeface="DINOT-Regular"/>
              </a:rPr>
              <a:t>Sem projeção de </a:t>
            </a:r>
            <a:r>
              <a:rPr lang="pt-PT" b="1" dirty="0">
                <a:latin typeface="DINOT-Bold"/>
              </a:rPr>
              <a:t>piroclastos</a:t>
            </a:r>
            <a:r>
              <a:rPr lang="pt-PT" dirty="0">
                <a:latin typeface="DINOT-Regular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t-PT" dirty="0">
                <a:latin typeface="DINOT-Regular"/>
              </a:rPr>
              <a:t>Com formação de </a:t>
            </a:r>
            <a:r>
              <a:rPr lang="pt-PT" b="1" dirty="0">
                <a:latin typeface="DINOT-Bold"/>
              </a:rPr>
              <a:t>lagos de lava </a:t>
            </a:r>
            <a:r>
              <a:rPr lang="pt-PT" dirty="0">
                <a:latin typeface="DINOT-Regular"/>
              </a:rPr>
              <a:t>na cratera.</a:t>
            </a:r>
            <a:endParaRPr lang="pt-PT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996952"/>
            <a:ext cx="5561409" cy="3105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5"/>
          <p:cNvSpPr txBox="1">
            <a:spLocks noChangeArrowheads="1"/>
          </p:cNvSpPr>
          <p:nvPr/>
        </p:nvSpPr>
        <p:spPr bwMode="auto">
          <a:xfrm>
            <a:off x="107504" y="188640"/>
            <a:ext cx="8712968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pt-PT" sz="3200" b="1" dirty="0" smtClean="0"/>
              <a:t>Vulcanismo efusivo</a:t>
            </a:r>
          </a:p>
          <a:p>
            <a:pPr marL="0" indent="0" algn="ctr">
              <a:buFont typeface="Arial" charset="0"/>
              <a:buNone/>
            </a:pPr>
            <a:endParaRPr lang="pt-PT" sz="1800" dirty="0" smtClean="0"/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6813029" y="0"/>
            <a:ext cx="2312640" cy="32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FontTx/>
              <a:buNone/>
            </a:pPr>
            <a:r>
              <a:rPr lang="pt-PT" sz="1400" b="1" dirty="0" smtClean="0">
                <a:solidFill>
                  <a:schemeClr val="bg1">
                    <a:lumMod val="85000"/>
                  </a:schemeClr>
                </a:solidFill>
              </a:rPr>
              <a:t>Vulcanismo principal</a:t>
            </a:r>
          </a:p>
          <a:p>
            <a:pPr marL="0" indent="0" algn="r">
              <a:buFont typeface="Arial" charset="0"/>
              <a:buNone/>
            </a:pPr>
            <a:endParaRPr lang="pt-PT" sz="1000" dirty="0" smtClean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24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79512" y="1268760"/>
            <a:ext cx="352839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pt-PT" dirty="0">
                <a:latin typeface="DINOT-Regular"/>
              </a:rPr>
              <a:t>Alternância de </a:t>
            </a:r>
            <a:r>
              <a:rPr lang="pt-PT" b="1" dirty="0">
                <a:latin typeface="DINOT-Bold"/>
              </a:rPr>
              <a:t>fases efusivas</a:t>
            </a:r>
            <a:r>
              <a:rPr lang="pt-PT" dirty="0">
                <a:latin typeface="DINOT-Regular"/>
              </a:rPr>
              <a:t>, com emissão de derrames lávicos, </a:t>
            </a:r>
            <a:r>
              <a:rPr lang="pt-PT" dirty="0" smtClean="0">
                <a:latin typeface="DINOT-Regular"/>
              </a:rPr>
              <a:t>e de </a:t>
            </a:r>
            <a:r>
              <a:rPr lang="pt-PT" b="1" dirty="0">
                <a:latin typeface="DINOT-Bold"/>
              </a:rPr>
              <a:t>fases explosivas</a:t>
            </a:r>
            <a:r>
              <a:rPr lang="pt-PT" dirty="0">
                <a:latin typeface="DINOT-Regular"/>
              </a:rPr>
              <a:t>, pouco violentas, com emissão de piroclastos.</a:t>
            </a:r>
            <a:endParaRPr lang="pt-PT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 bwMode="auto">
          <a:xfrm>
            <a:off x="107504" y="188640"/>
            <a:ext cx="8712968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buFontTx/>
              <a:buNone/>
            </a:pPr>
            <a:r>
              <a:rPr lang="pt-PT" sz="3200" b="1" dirty="0" smtClean="0"/>
              <a:t>Vulcanismo misto</a:t>
            </a:r>
          </a:p>
          <a:p>
            <a:pPr marL="0" indent="0" algn="ctr">
              <a:buFont typeface="Arial" charset="0"/>
              <a:buNone/>
            </a:pPr>
            <a:endParaRPr lang="pt-PT" sz="1800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468763"/>
            <a:ext cx="5211663" cy="5206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6813029" y="0"/>
            <a:ext cx="2312640" cy="32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FontTx/>
              <a:buNone/>
            </a:pPr>
            <a:r>
              <a:rPr lang="pt-PT" sz="1400" b="1" dirty="0" smtClean="0">
                <a:solidFill>
                  <a:schemeClr val="bg1">
                    <a:lumMod val="85000"/>
                  </a:schemeClr>
                </a:solidFill>
              </a:rPr>
              <a:t>Vulcanismo principal</a:t>
            </a:r>
          </a:p>
          <a:p>
            <a:pPr marL="0" indent="0" algn="r">
              <a:buFont typeface="Arial" charset="0"/>
              <a:buNone/>
            </a:pPr>
            <a:endParaRPr lang="pt-PT" sz="1000" dirty="0" smtClean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97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PT" b="1" dirty="0" smtClean="0"/>
              <a:t>Em resumo…</a:t>
            </a:r>
            <a:endParaRPr lang="pt-PT" sz="6000" b="1" dirty="0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555576"/>
            <a:ext cx="8229600" cy="4465712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pt-PT" sz="2800" dirty="0" smtClean="0"/>
              <a:t>O </a:t>
            </a:r>
            <a:r>
              <a:rPr lang="pt-PT" sz="2800" b="1" dirty="0" smtClean="0"/>
              <a:t>vulcanismo principal</a:t>
            </a:r>
            <a:r>
              <a:rPr lang="pt-PT" sz="2800" dirty="0" smtClean="0"/>
              <a:t> (ou </a:t>
            </a:r>
            <a:r>
              <a:rPr lang="pt-PT" sz="2800" b="1" dirty="0" smtClean="0"/>
              <a:t>eruptivo</a:t>
            </a:r>
            <a:r>
              <a:rPr lang="pt-PT" sz="2800" dirty="0" smtClean="0"/>
              <a:t>) pode ser:</a:t>
            </a:r>
          </a:p>
          <a:p>
            <a:pPr algn="ctr" eaLnBrk="1" hangingPunct="1">
              <a:lnSpc>
                <a:spcPct val="80000"/>
              </a:lnSpc>
            </a:pPr>
            <a:endParaRPr lang="pt-PT" sz="2800" dirty="0" smtClean="0"/>
          </a:p>
          <a:p>
            <a:pPr algn="ctr" eaLnBrk="1" hangingPunct="1">
              <a:lnSpc>
                <a:spcPct val="80000"/>
              </a:lnSpc>
            </a:pPr>
            <a:endParaRPr lang="pt-PT" sz="2800" dirty="0" smtClean="0"/>
          </a:p>
          <a:p>
            <a:pPr algn="ctr" eaLnBrk="1" hangingPunct="1">
              <a:lnSpc>
                <a:spcPct val="80000"/>
              </a:lnSpc>
            </a:pPr>
            <a:endParaRPr lang="pt-PT" sz="2800" dirty="0" smtClean="0"/>
          </a:p>
          <a:p>
            <a:pPr algn="ctr" eaLnBrk="1" hangingPunct="1">
              <a:lnSpc>
                <a:spcPct val="80000"/>
              </a:lnSpc>
            </a:pPr>
            <a:endParaRPr lang="pt-PT" sz="2800" dirty="0" smtClean="0"/>
          </a:p>
          <a:p>
            <a:pPr algn="ctr" eaLnBrk="1" hangingPunct="1">
              <a:lnSpc>
                <a:spcPct val="80000"/>
              </a:lnSpc>
            </a:pPr>
            <a:endParaRPr lang="pt-PT" sz="2800" dirty="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pt-PT" sz="2800" dirty="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pt-PT" sz="2800" dirty="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pt-PT" sz="2800" dirty="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pt-PT" sz="2800" dirty="0" smtClean="0"/>
              <a:t>Explosivo                Efusivo                    Misto</a:t>
            </a:r>
          </a:p>
          <a:p>
            <a:pPr lvl="3" algn="ctr" eaLnBrk="1" hangingPunct="1">
              <a:lnSpc>
                <a:spcPct val="80000"/>
              </a:lnSpc>
              <a:buFontTx/>
              <a:buNone/>
            </a:pPr>
            <a:endParaRPr lang="pt-PT" sz="2800" dirty="0" smtClean="0"/>
          </a:p>
          <a:p>
            <a:pPr lvl="3" algn="ctr" eaLnBrk="1" hangingPunct="1">
              <a:lnSpc>
                <a:spcPct val="80000"/>
              </a:lnSpc>
              <a:buFontTx/>
              <a:buNone/>
            </a:pPr>
            <a:r>
              <a:rPr lang="pt-PT" sz="1800" dirty="0" smtClean="0"/>
              <a:t>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75570"/>
            <a:ext cx="2613814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933056"/>
            <a:ext cx="2578995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708920"/>
            <a:ext cx="2528383" cy="252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5"/>
          <p:cNvSpPr txBox="1">
            <a:spLocks noChangeArrowheads="1"/>
          </p:cNvSpPr>
          <p:nvPr/>
        </p:nvSpPr>
        <p:spPr bwMode="auto">
          <a:xfrm>
            <a:off x="6813029" y="0"/>
            <a:ext cx="2312640" cy="32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FontTx/>
              <a:buNone/>
            </a:pPr>
            <a:r>
              <a:rPr lang="pt-PT" sz="1400" b="1" dirty="0" smtClean="0">
                <a:solidFill>
                  <a:schemeClr val="bg1">
                    <a:lumMod val="85000"/>
                  </a:schemeClr>
                </a:solidFill>
              </a:rPr>
              <a:t>Vulcanismo principal</a:t>
            </a:r>
          </a:p>
          <a:p>
            <a:pPr marL="0" indent="0" algn="r">
              <a:buFont typeface="Arial" charset="0"/>
              <a:buNone/>
            </a:pPr>
            <a:endParaRPr lang="pt-PT" sz="1000" dirty="0" smtClean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13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18356" y="1340768"/>
            <a:ext cx="8507288" cy="3140968"/>
          </a:xfrm>
        </p:spPr>
        <p:txBody>
          <a:bodyPr/>
          <a:lstStyle/>
          <a:p>
            <a:pPr eaLnBrk="1" hangingPunct="1">
              <a:defRPr/>
            </a:pPr>
            <a:r>
              <a:rPr lang="pt-PT" sz="5800" b="1" dirty="0" smtClean="0"/>
              <a:t>Vulcanismo secundário</a:t>
            </a:r>
          </a:p>
        </p:txBody>
      </p:sp>
    </p:spTree>
    <p:extLst>
      <p:ext uri="{BB962C8B-B14F-4D97-AF65-F5344CB8AC3E}">
        <p14:creationId xmlns:p14="http://schemas.microsoft.com/office/powerpoint/2010/main" val="124916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 txBox="1">
            <a:spLocks noChangeArrowheads="1"/>
          </p:cNvSpPr>
          <p:nvPr/>
        </p:nvSpPr>
        <p:spPr bwMode="auto">
          <a:xfrm>
            <a:off x="6813029" y="0"/>
            <a:ext cx="2312640" cy="32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FontTx/>
              <a:buNone/>
            </a:pPr>
            <a:r>
              <a:rPr lang="pt-PT" sz="1400" b="1" dirty="0" smtClean="0">
                <a:solidFill>
                  <a:schemeClr val="bg1">
                    <a:lumMod val="85000"/>
                  </a:schemeClr>
                </a:solidFill>
              </a:rPr>
              <a:t>Vulcanismo secundário</a:t>
            </a:r>
          </a:p>
          <a:p>
            <a:pPr marL="0" indent="0" algn="r">
              <a:buFont typeface="Arial" charset="0"/>
              <a:buNone/>
            </a:pPr>
            <a:endParaRPr lang="pt-PT" sz="1000" dirty="0" smtClean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323528" y="1484784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b="1" dirty="0">
                <a:latin typeface="Arial" pitchFamily="34" charset="0"/>
                <a:cs typeface="Arial" pitchFamily="34" charset="0"/>
              </a:rPr>
              <a:t>Libertações de vapor de água, frequentemente </a:t>
            </a:r>
            <a:r>
              <a:rPr lang="pt-PT" b="1" dirty="0" smtClean="0">
                <a:latin typeface="Arial" pitchFamily="34" charset="0"/>
                <a:cs typeface="Arial" pitchFamily="34" charset="0"/>
              </a:rPr>
              <a:t>associadas a </a:t>
            </a:r>
            <a:r>
              <a:rPr lang="pt-PT" b="1" dirty="0">
                <a:latin typeface="Arial" pitchFamily="34" charset="0"/>
                <a:cs typeface="Arial" pitchFamily="34" charset="0"/>
              </a:rPr>
              <a:t>outros </a:t>
            </a:r>
            <a:r>
              <a:rPr lang="pt-PT" b="1" dirty="0" smtClean="0">
                <a:latin typeface="Arial" pitchFamily="34" charset="0"/>
                <a:cs typeface="Arial" pitchFamily="34" charset="0"/>
              </a:rPr>
              <a:t>gases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t-PT" dirty="0">
                <a:latin typeface="Arial" pitchFamily="34" charset="0"/>
                <a:cs typeface="Arial" pitchFamily="34" charset="0"/>
              </a:rPr>
              <a:t>como dióxido de carbono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e compostos </a:t>
            </a:r>
            <a:r>
              <a:rPr lang="pt-PT" dirty="0">
                <a:latin typeface="Arial" pitchFamily="34" charset="0"/>
                <a:cs typeface="Arial" pitchFamily="34" charset="0"/>
              </a:rPr>
              <a:t>sulfurosos.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323528" y="548680"/>
            <a:ext cx="2518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600" b="1" dirty="0" smtClean="0">
                <a:latin typeface="Arial" pitchFamily="34" charset="0"/>
                <a:cs typeface="Arial" pitchFamily="34" charset="0"/>
              </a:rPr>
              <a:t>Fumarolas</a:t>
            </a:r>
            <a:endParaRPr lang="pt-PT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167" y="2492896"/>
            <a:ext cx="5010150" cy="3314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4204624" y="5828298"/>
            <a:ext cx="8899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latin typeface="Arial" pitchFamily="34" charset="0"/>
                <a:cs typeface="Arial" pitchFamily="34" charset="0"/>
              </a:rPr>
              <a:t>Islândia</a:t>
            </a:r>
            <a:endParaRPr lang="pt-PT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24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 txBox="1">
            <a:spLocks noChangeArrowheads="1"/>
          </p:cNvSpPr>
          <p:nvPr/>
        </p:nvSpPr>
        <p:spPr bwMode="auto">
          <a:xfrm>
            <a:off x="6813029" y="0"/>
            <a:ext cx="2312640" cy="32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FontTx/>
              <a:buNone/>
            </a:pPr>
            <a:r>
              <a:rPr lang="pt-PT" sz="1400" b="1" dirty="0" smtClean="0">
                <a:solidFill>
                  <a:schemeClr val="bg1">
                    <a:lumMod val="85000"/>
                  </a:schemeClr>
                </a:solidFill>
              </a:rPr>
              <a:t>Vulcanismo secundário</a:t>
            </a:r>
          </a:p>
          <a:p>
            <a:pPr marL="0" indent="0" algn="r">
              <a:buFont typeface="Arial" charset="0"/>
              <a:buNone/>
            </a:pPr>
            <a:endParaRPr lang="pt-PT" sz="1000" dirty="0" smtClean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323528" y="1484784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b="1" dirty="0">
                <a:latin typeface="Arial" pitchFamily="34" charset="0"/>
                <a:cs typeface="Arial" pitchFamily="34" charset="0"/>
              </a:rPr>
              <a:t>Nascentes de águas quentes, mineralizadas</a:t>
            </a:r>
            <a:r>
              <a:rPr lang="pt-PT" dirty="0">
                <a:latin typeface="Arial" pitchFamily="34" charset="0"/>
                <a:cs typeface="Arial" pitchFamily="34" charset="0"/>
              </a:rPr>
              <a:t>, que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podem ser </a:t>
            </a:r>
            <a:r>
              <a:rPr lang="pt-PT" dirty="0">
                <a:latin typeface="Arial" pitchFamily="34" charset="0"/>
                <a:cs typeface="Arial" pitchFamily="34" charset="0"/>
              </a:rPr>
              <a:t>utilizadas para fins medicinais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.</a:t>
            </a:r>
            <a:endParaRPr lang="pt-PT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23528" y="548680"/>
            <a:ext cx="42627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600" b="1" dirty="0" smtClean="0">
                <a:latin typeface="Arial" pitchFamily="34" charset="0"/>
                <a:cs typeface="Arial" pitchFamily="34" charset="0"/>
              </a:rPr>
              <a:t>Nascentes termais</a:t>
            </a:r>
            <a:endParaRPr lang="pt-PT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775" y="2780928"/>
            <a:ext cx="5124450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3062485" y="5524128"/>
            <a:ext cx="32078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latin typeface="Arial" pitchFamily="34" charset="0"/>
                <a:cs typeface="Arial" pitchFamily="34" charset="0"/>
              </a:rPr>
              <a:t>Furnas, ilha de S. Miguel, Açores</a:t>
            </a:r>
            <a:endParaRPr lang="pt-PT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179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 txBox="1">
            <a:spLocks noChangeArrowheads="1"/>
          </p:cNvSpPr>
          <p:nvPr/>
        </p:nvSpPr>
        <p:spPr bwMode="auto">
          <a:xfrm>
            <a:off x="6813029" y="0"/>
            <a:ext cx="2312640" cy="32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FontTx/>
              <a:buNone/>
            </a:pPr>
            <a:r>
              <a:rPr lang="pt-PT" sz="1400" b="1" dirty="0" smtClean="0">
                <a:solidFill>
                  <a:schemeClr val="bg1">
                    <a:lumMod val="85000"/>
                  </a:schemeClr>
                </a:solidFill>
              </a:rPr>
              <a:t>Vulcanismo secundário</a:t>
            </a:r>
          </a:p>
          <a:p>
            <a:pPr marL="0" indent="0" algn="r">
              <a:buFont typeface="Arial" charset="0"/>
              <a:buNone/>
            </a:pPr>
            <a:endParaRPr lang="pt-PT" sz="1000" dirty="0" smtClean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323528" y="1484784"/>
            <a:ext cx="8640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b="1" dirty="0">
                <a:latin typeface="Arial" pitchFamily="34" charset="0"/>
                <a:cs typeface="Arial" pitchFamily="34" charset="0"/>
              </a:rPr>
              <a:t>Repuxos intermitentes de água em ebulição</a:t>
            </a:r>
            <a:r>
              <a:rPr lang="pt-PT" dirty="0">
                <a:latin typeface="Arial" pitchFamily="34" charset="0"/>
                <a:cs typeface="Arial" pitchFamily="34" charset="0"/>
              </a:rPr>
              <a:t>, em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geral com </a:t>
            </a:r>
            <a:r>
              <a:rPr lang="pt-PT" dirty="0">
                <a:latin typeface="Arial" pitchFamily="34" charset="0"/>
                <a:cs typeface="Arial" pitchFamily="34" charset="0"/>
              </a:rPr>
              <a:t>grande concentração de substâncias minerais, o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que origina </a:t>
            </a:r>
            <a:r>
              <a:rPr lang="pt-PT" dirty="0">
                <a:latin typeface="Arial" pitchFamily="34" charset="0"/>
                <a:cs typeface="Arial" pitchFamily="34" charset="0"/>
              </a:rPr>
              <a:t>a formação de depósitos à superfície.</a:t>
            </a:r>
          </a:p>
          <a:p>
            <a:pPr algn="just"/>
            <a:r>
              <a:rPr lang="pt-PT" dirty="0">
                <a:latin typeface="Arial" pitchFamily="34" charset="0"/>
                <a:cs typeface="Arial" pitchFamily="34" charset="0"/>
              </a:rPr>
              <a:t>São comuns no Parque Nacional de Yellowstone, nos </a:t>
            </a:r>
            <a:r>
              <a:rPr lang="pt-PT" dirty="0" smtClean="0">
                <a:latin typeface="Arial" pitchFamily="34" charset="0"/>
                <a:cs typeface="Arial" pitchFamily="34" charset="0"/>
              </a:rPr>
              <a:t>EUA </a:t>
            </a:r>
            <a:r>
              <a:rPr lang="pt-PT" dirty="0">
                <a:latin typeface="Arial" pitchFamily="34" charset="0"/>
                <a:cs typeface="Arial" pitchFamily="34" charset="0"/>
              </a:rPr>
              <a:t>e na Islândia.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323528" y="548680"/>
            <a:ext cx="2133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600" b="1" dirty="0" err="1" smtClean="0">
                <a:latin typeface="Arial" pitchFamily="34" charset="0"/>
                <a:cs typeface="Arial" pitchFamily="34" charset="0"/>
              </a:rPr>
              <a:t>Géiseres</a:t>
            </a:r>
            <a:endParaRPr lang="pt-PT" sz="36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834" y="2924944"/>
            <a:ext cx="4396333" cy="3035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3242086" y="5945622"/>
            <a:ext cx="2803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latin typeface="Arial" pitchFamily="34" charset="0"/>
                <a:cs typeface="Arial" pitchFamily="34" charset="0"/>
              </a:rPr>
              <a:t>Parque de Yellowstone, EUA</a:t>
            </a:r>
            <a:endParaRPr lang="pt-PT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95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pt-PT" b="1" dirty="0" smtClean="0"/>
              <a:t>Em resumo…</a:t>
            </a:r>
            <a:endParaRPr lang="pt-PT" sz="6000" b="1" dirty="0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555576"/>
            <a:ext cx="8229600" cy="3601616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pt-PT" sz="2700" dirty="0" smtClean="0"/>
              <a:t>O </a:t>
            </a:r>
            <a:r>
              <a:rPr lang="pt-PT" sz="2700" b="1" dirty="0" smtClean="0"/>
              <a:t>vulcanismo secundário</a:t>
            </a:r>
            <a:r>
              <a:rPr lang="pt-PT" sz="2700" dirty="0" smtClean="0"/>
              <a:t> (ou </a:t>
            </a:r>
            <a:r>
              <a:rPr lang="pt-PT" sz="2700" b="1" dirty="0" smtClean="0"/>
              <a:t>atenuado</a:t>
            </a:r>
            <a:r>
              <a:rPr lang="pt-PT" sz="2700" dirty="0" smtClean="0"/>
              <a:t>) pode ser:</a:t>
            </a:r>
          </a:p>
          <a:p>
            <a:pPr algn="ctr" eaLnBrk="1" hangingPunct="1">
              <a:lnSpc>
                <a:spcPct val="80000"/>
              </a:lnSpc>
            </a:pPr>
            <a:endParaRPr lang="pt-PT" sz="1600" dirty="0" smtClean="0"/>
          </a:p>
          <a:p>
            <a:pPr algn="ctr" eaLnBrk="1" hangingPunct="1">
              <a:lnSpc>
                <a:spcPct val="80000"/>
              </a:lnSpc>
            </a:pPr>
            <a:endParaRPr lang="pt-PT" sz="2800" dirty="0" smtClean="0"/>
          </a:p>
          <a:p>
            <a:pPr algn="ctr" eaLnBrk="1" hangingPunct="1">
              <a:lnSpc>
                <a:spcPct val="80000"/>
              </a:lnSpc>
            </a:pPr>
            <a:endParaRPr lang="pt-PT" sz="2800" dirty="0" smtClean="0"/>
          </a:p>
          <a:p>
            <a:pPr algn="ctr" eaLnBrk="1" hangingPunct="1">
              <a:lnSpc>
                <a:spcPct val="80000"/>
              </a:lnSpc>
            </a:pPr>
            <a:endParaRPr lang="pt-PT" sz="2800" dirty="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pt-PT" sz="2800" dirty="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pt-PT" sz="2800" dirty="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pt-PT" sz="2800" dirty="0" smtClean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pt-PT" sz="2000" dirty="0" smtClean="0"/>
              <a:t>Fumarolas                  Nascentes termais                    </a:t>
            </a:r>
            <a:r>
              <a:rPr lang="pt-PT" sz="2000" dirty="0" err="1" smtClean="0"/>
              <a:t>Géiseres</a:t>
            </a:r>
            <a:endParaRPr lang="pt-PT" sz="2000" dirty="0" smtClean="0"/>
          </a:p>
          <a:p>
            <a:pPr lvl="3" algn="ctr" eaLnBrk="1" hangingPunct="1">
              <a:lnSpc>
                <a:spcPct val="80000"/>
              </a:lnSpc>
              <a:buFontTx/>
              <a:buNone/>
            </a:pPr>
            <a:endParaRPr lang="pt-PT" sz="2800" dirty="0" smtClean="0"/>
          </a:p>
          <a:p>
            <a:pPr lvl="3" algn="ctr" eaLnBrk="1" hangingPunct="1">
              <a:lnSpc>
                <a:spcPct val="80000"/>
              </a:lnSpc>
              <a:buFontTx/>
              <a:buNone/>
            </a:pPr>
            <a:r>
              <a:rPr lang="pt-PT" sz="1800" dirty="0" smtClean="0"/>
              <a:t> 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6813029" y="0"/>
            <a:ext cx="2312640" cy="324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eaLnBrk="1" hangingPunct="1">
              <a:buFontTx/>
              <a:buNone/>
            </a:pPr>
            <a:r>
              <a:rPr lang="pt-PT" sz="1400" b="1" dirty="0" smtClean="0">
                <a:solidFill>
                  <a:schemeClr val="bg1">
                    <a:lumMod val="85000"/>
                  </a:schemeClr>
                </a:solidFill>
              </a:rPr>
              <a:t>Vulcanismo secundário</a:t>
            </a:r>
          </a:p>
          <a:p>
            <a:pPr marL="0" indent="0" algn="r">
              <a:buFont typeface="Arial" charset="0"/>
              <a:buNone/>
            </a:pPr>
            <a:endParaRPr lang="pt-PT" sz="1000" dirty="0" smtClean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90986"/>
            <a:ext cx="2833357" cy="1874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71" r="6268"/>
          <a:stretch/>
        </p:blipFill>
        <p:spPr bwMode="auto">
          <a:xfrm>
            <a:off x="3275856" y="2690986"/>
            <a:ext cx="2715993" cy="18745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690986"/>
            <a:ext cx="2737091" cy="18901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976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985</TotalTime>
  <Words>525</Words>
  <Application>Microsoft Office PowerPoint</Application>
  <PresentationFormat>Apresentação no Ecrã (4:3)</PresentationFormat>
  <Paragraphs>110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19</vt:i4>
      </vt:variant>
    </vt:vector>
  </HeadingPairs>
  <TitlesOfParts>
    <vt:vector size="20" baseType="lpstr">
      <vt:lpstr>Office Theme</vt:lpstr>
      <vt:lpstr>Apresentação do PowerPoint</vt:lpstr>
      <vt:lpstr>Como se origina um vulcão?</vt:lpstr>
      <vt:lpstr>Como se origina um vulcão?</vt:lpstr>
      <vt:lpstr>Como se origina um vulcão?</vt:lpstr>
      <vt:lpstr>Como se origina um vulcão?</vt:lpstr>
      <vt:lpstr>Como é que é constituído um vulcão?</vt:lpstr>
      <vt:lpstr>Como é que é constituído um vulcão?</vt:lpstr>
      <vt:lpstr>Exercício</vt:lpstr>
      <vt:lpstr>Como se comportam  os vulcões?</vt:lpstr>
      <vt:lpstr>Vulcanismo principal</vt:lpstr>
      <vt:lpstr>Apresentação do PowerPoint</vt:lpstr>
      <vt:lpstr>Apresentação do PowerPoint</vt:lpstr>
      <vt:lpstr>Apresentação do PowerPoint</vt:lpstr>
      <vt:lpstr>Em resumo…</vt:lpstr>
      <vt:lpstr>Vulcanismo secundário</vt:lpstr>
      <vt:lpstr>Apresentação do PowerPoint</vt:lpstr>
      <vt:lpstr>Apresentação do PowerPoint</vt:lpstr>
      <vt:lpstr>Apresentação do PowerPoint</vt:lpstr>
      <vt:lpstr>Em resumo…</vt:lpstr>
    </vt:vector>
  </TitlesOfParts>
  <Company>Computador Pessoal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Estudo dos  Fundos oceânicos</dc:title>
  <dc:creator>José Pedro Ramos</dc:creator>
  <cp:lastModifiedBy>Maria Lopes Santos</cp:lastModifiedBy>
  <cp:revision>158</cp:revision>
  <dcterms:created xsi:type="dcterms:W3CDTF">2007-02-27T17:41:56Z</dcterms:created>
  <dcterms:modified xsi:type="dcterms:W3CDTF">2014-03-31T14:34:06Z</dcterms:modified>
</cp:coreProperties>
</file>