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7" r:id="rId2"/>
    <p:sldId id="258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</p:sldIdLst>
  <p:sldSz cx="9906000" cy="6858000" type="A4"/>
  <p:notesSz cx="6858000" cy="9144000"/>
  <p:custDataLst>
    <p:tags r:id="rId15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D1D31"/>
    <a:srgbClr val="FF0066"/>
    <a:srgbClr val="555555"/>
    <a:srgbClr val="96C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360" y="-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318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CB3FB-1787-4123-A9DE-E4BE2F8A734E}" type="datetimeFigureOut">
              <a:rPr lang="pt-PT" smtClean="0"/>
              <a:t>16-07-2012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B4EB3-6498-4609-B730-8DE62B452A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5764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1" y="6445766"/>
            <a:ext cx="322877" cy="365166"/>
          </a:xfrm>
          <a:prstGeom prst="rect">
            <a:avLst/>
          </a:prstGeom>
        </p:spPr>
      </p:pic>
      <p:sp>
        <p:nvSpPr>
          <p:cNvPr id="9" name="TextBox 11"/>
          <p:cNvSpPr txBox="1"/>
          <p:nvPr userDrawn="1"/>
        </p:nvSpPr>
        <p:spPr>
          <a:xfrm>
            <a:off x="527902" y="6530185"/>
            <a:ext cx="71834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Ciências Naturais 7  </a:t>
            </a:r>
            <a:r>
              <a:rPr lang="pt-PT" sz="900" b="1" dirty="0" smtClean="0">
                <a:solidFill>
                  <a:srgbClr val="555555"/>
                </a:solidFill>
                <a:latin typeface="Arial"/>
                <a:cs typeface="Arial"/>
              </a:rPr>
              <a:t>• Joana Campos Ramos</a:t>
            </a:r>
            <a:r>
              <a:rPr lang="pt-PT" sz="900" b="1" baseline="0" dirty="0" smtClean="0">
                <a:solidFill>
                  <a:srgbClr val="555555"/>
                </a:solidFill>
                <a:latin typeface="Arial"/>
                <a:cs typeface="Arial"/>
              </a:rPr>
              <a:t> l</a:t>
            </a:r>
            <a:r>
              <a:rPr lang="pt-PT" sz="900" b="1" dirty="0" smtClean="0">
                <a:solidFill>
                  <a:srgbClr val="555555"/>
                </a:solidFill>
                <a:latin typeface="Arial"/>
                <a:cs typeface="Arial"/>
              </a:rPr>
              <a:t> Fernanda Albuquerque</a:t>
            </a:r>
            <a:r>
              <a:rPr lang="pt-PT" sz="900" b="1" baseline="0" dirty="0" smtClean="0">
                <a:solidFill>
                  <a:srgbClr val="555555"/>
                </a:solidFill>
                <a:latin typeface="Arial"/>
                <a:cs typeface="Arial"/>
              </a:rPr>
              <a:t> </a:t>
            </a:r>
            <a:r>
              <a:rPr lang="pt-PT" sz="900" b="1" dirty="0" smtClean="0">
                <a:solidFill>
                  <a:srgbClr val="555555"/>
                </a:solidFill>
                <a:latin typeface="Arial"/>
                <a:cs typeface="Arial"/>
              </a:rPr>
              <a:t>l Helena</a:t>
            </a:r>
            <a:r>
              <a:rPr lang="pt-PT" sz="900" b="1" baseline="0" dirty="0" smtClean="0">
                <a:solidFill>
                  <a:srgbClr val="555555"/>
                </a:solidFill>
                <a:latin typeface="Arial"/>
                <a:cs typeface="Arial"/>
              </a:rPr>
              <a:t> Moita de Deus</a:t>
            </a:r>
            <a:endParaRPr lang="pt-PT" sz="9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38" r="2638"/>
          <a:stretch/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809352" y="188640"/>
            <a:ext cx="597666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400"/>
              </a:lnSpc>
            </a:pPr>
            <a:r>
              <a:rPr lang="pt-PT" sz="8000" b="1" dirty="0" smtClean="0">
                <a:solidFill>
                  <a:srgbClr val="0D1D31"/>
                </a:solidFill>
                <a:latin typeface="Arial" pitchFamily="34" charset="0"/>
                <a:cs typeface="Arial" pitchFamily="34" charset="0"/>
              </a:rPr>
              <a:t>Génese </a:t>
            </a:r>
          </a:p>
          <a:p>
            <a:pPr>
              <a:lnSpc>
                <a:spcPts val="10400"/>
              </a:lnSpc>
            </a:pPr>
            <a:r>
              <a:rPr lang="pt-PT" sz="8000" b="1" dirty="0" smtClean="0">
                <a:solidFill>
                  <a:srgbClr val="0D1D31"/>
                </a:solidFill>
                <a:latin typeface="Arial" pitchFamily="34" charset="0"/>
                <a:cs typeface="Arial" pitchFamily="34" charset="0"/>
              </a:rPr>
              <a:t>     das </a:t>
            </a:r>
          </a:p>
          <a:p>
            <a:pPr>
              <a:lnSpc>
                <a:spcPts val="10400"/>
              </a:lnSpc>
            </a:pPr>
            <a:r>
              <a:rPr lang="pt-PT" sz="8000" b="1" dirty="0" smtClean="0">
                <a:solidFill>
                  <a:srgbClr val="0D1D31"/>
                </a:solidFill>
                <a:latin typeface="Arial" pitchFamily="34" charset="0"/>
                <a:cs typeface="Arial" pitchFamily="34" charset="0"/>
              </a:rPr>
              <a:t>       rochas</a:t>
            </a:r>
            <a:endParaRPr lang="pt-PT" sz="8000" b="1" dirty="0">
              <a:solidFill>
                <a:srgbClr val="0D1D3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86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8964" y="1013240"/>
            <a:ext cx="9145016" cy="4359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4200"/>
              </a:lnSpc>
            </a:pPr>
            <a:r>
              <a:rPr lang="pt-PT" sz="3200" dirty="0">
                <a:latin typeface="Arial" pitchFamily="34" charset="0"/>
                <a:cs typeface="Arial" pitchFamily="34" charset="0"/>
              </a:rPr>
              <a:t>As </a:t>
            </a:r>
            <a:r>
              <a:rPr lang="pt-PT" sz="3200" b="1" dirty="0">
                <a:latin typeface="Arial" pitchFamily="34" charset="0"/>
                <a:cs typeface="Arial" pitchFamily="34" charset="0"/>
              </a:rPr>
              <a:t>rochas magmáticas </a:t>
            </a:r>
            <a:r>
              <a:rPr lang="pt-PT" sz="3200" dirty="0">
                <a:latin typeface="Arial" pitchFamily="34" charset="0"/>
                <a:cs typeface="Arial" pitchFamily="34" charset="0"/>
              </a:rPr>
              <a:t>e as </a:t>
            </a:r>
            <a:r>
              <a:rPr lang="pt-PT" sz="3200" b="1" dirty="0">
                <a:latin typeface="Arial" pitchFamily="34" charset="0"/>
                <a:cs typeface="Arial" pitchFamily="34" charset="0"/>
              </a:rPr>
              <a:t>rochas metamórficas </a:t>
            </a:r>
            <a:r>
              <a:rPr lang="pt-PT" sz="3200" dirty="0">
                <a:latin typeface="Arial" pitchFamily="34" charset="0"/>
                <a:cs typeface="Arial" pitchFamily="34" charset="0"/>
              </a:rPr>
              <a:t>têm uma 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origem associada </a:t>
            </a:r>
            <a:r>
              <a:rPr lang="pt-PT" sz="3200" dirty="0">
                <a:latin typeface="Arial" pitchFamily="34" charset="0"/>
                <a:cs typeface="Arial" pitchFamily="34" charset="0"/>
              </a:rPr>
              <a:t>a fenómenos que ocorrem no interior do 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planeta. Aí </a:t>
            </a:r>
            <a:r>
              <a:rPr lang="pt-PT" sz="3200" dirty="0">
                <a:latin typeface="Arial" pitchFamily="34" charset="0"/>
                <a:cs typeface="Arial" pitchFamily="34" charset="0"/>
              </a:rPr>
              <a:t>as condições de pressão e de temperatura são 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muito diferentes das </a:t>
            </a:r>
            <a:r>
              <a:rPr lang="pt-PT" sz="3200" dirty="0">
                <a:latin typeface="Arial" pitchFamily="34" charset="0"/>
                <a:cs typeface="Arial" pitchFamily="34" charset="0"/>
              </a:rPr>
              <a:t>que existem à superfície. </a:t>
            </a:r>
            <a:endParaRPr lang="pt-PT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ts val="4200"/>
              </a:lnSpc>
            </a:pPr>
            <a:endParaRPr lang="pt-PT" sz="32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ts val="4200"/>
              </a:lnSpc>
            </a:pPr>
            <a:r>
              <a:rPr lang="pt-PT" sz="3200" dirty="0" smtClean="0">
                <a:latin typeface="Arial" pitchFamily="34" charset="0"/>
                <a:cs typeface="Arial" pitchFamily="34" charset="0"/>
              </a:rPr>
              <a:t>Pelo </a:t>
            </a:r>
            <a:r>
              <a:rPr lang="pt-PT" sz="3200" dirty="0">
                <a:latin typeface="Arial" pitchFamily="34" charset="0"/>
                <a:cs typeface="Arial" pitchFamily="34" charset="0"/>
              </a:rPr>
              <a:t>contrário, as </a:t>
            </a:r>
            <a:r>
              <a:rPr lang="pt-PT" sz="3200" b="1" dirty="0">
                <a:latin typeface="Arial" pitchFamily="34" charset="0"/>
                <a:cs typeface="Arial" pitchFamily="34" charset="0"/>
              </a:rPr>
              <a:t>rochas </a:t>
            </a:r>
            <a:r>
              <a:rPr lang="pt-PT" sz="3200" b="1" dirty="0" smtClean="0">
                <a:latin typeface="Arial" pitchFamily="34" charset="0"/>
                <a:cs typeface="Arial" pitchFamily="34" charset="0"/>
              </a:rPr>
              <a:t>sedimentares 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geram- -se </a:t>
            </a:r>
            <a:r>
              <a:rPr lang="pt-PT" sz="3200" dirty="0">
                <a:latin typeface="Arial" pitchFamily="34" charset="0"/>
                <a:cs typeface="Arial" pitchFamily="34" charset="0"/>
              </a:rPr>
              <a:t>à superfície da Terra ou próximo desta</a:t>
            </a:r>
          </a:p>
        </p:txBody>
      </p:sp>
    </p:spTree>
    <p:extLst>
      <p:ext uri="{BB962C8B-B14F-4D97-AF65-F5344CB8AC3E}">
        <p14:creationId xmlns:p14="http://schemas.microsoft.com/office/powerpoint/2010/main" val="142096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MARIA\CAMPANHA 2011-2012\A_PROJETOS 2011-2012\PROJETO CIÊNCIAS NATURAIS 7\MANUAL\5 DOSSIÊ DE IMAGENS\ID\JPEGS\ID07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7" r="15897"/>
          <a:stretch/>
        </p:blipFill>
        <p:spPr bwMode="auto">
          <a:xfrm>
            <a:off x="1384066" y="335340"/>
            <a:ext cx="6114474" cy="618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exão recta 3"/>
          <p:cNvCxnSpPr/>
          <p:nvPr/>
        </p:nvCxnSpPr>
        <p:spPr>
          <a:xfrm flipV="1">
            <a:off x="2536163" y="1700808"/>
            <a:ext cx="3528392" cy="21602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xão recta 5"/>
          <p:cNvCxnSpPr/>
          <p:nvPr/>
        </p:nvCxnSpPr>
        <p:spPr>
          <a:xfrm flipV="1">
            <a:off x="2464155" y="1700808"/>
            <a:ext cx="3600400" cy="9361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xão recta 7"/>
          <p:cNvCxnSpPr/>
          <p:nvPr/>
        </p:nvCxnSpPr>
        <p:spPr>
          <a:xfrm flipV="1">
            <a:off x="4552387" y="2780928"/>
            <a:ext cx="3096344" cy="17281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cta 10"/>
          <p:cNvCxnSpPr/>
          <p:nvPr/>
        </p:nvCxnSpPr>
        <p:spPr>
          <a:xfrm flipV="1">
            <a:off x="2536163" y="4293097"/>
            <a:ext cx="792088" cy="14401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 flipV="1">
            <a:off x="2536163" y="4519953"/>
            <a:ext cx="1512168" cy="12133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5560499" y="1382403"/>
            <a:ext cx="3127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latin typeface="Arial" pitchFamily="34" charset="0"/>
                <a:cs typeface="Arial" pitchFamily="34" charset="0"/>
              </a:rPr>
              <a:t>Génese das rochas magmáticas</a:t>
            </a:r>
            <a:endParaRPr lang="pt-PT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7602592" y="2457762"/>
            <a:ext cx="210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>
                <a:latin typeface="Arial" pitchFamily="34" charset="0"/>
                <a:cs typeface="Arial" pitchFamily="34" charset="0"/>
              </a:rPr>
              <a:t>Génese das </a:t>
            </a:r>
          </a:p>
          <a:p>
            <a:r>
              <a:rPr lang="pt-PT" sz="1600" dirty="0" smtClean="0">
                <a:latin typeface="Arial" pitchFamily="34" charset="0"/>
                <a:cs typeface="Arial" pitchFamily="34" charset="0"/>
              </a:rPr>
              <a:t>rochas sedimentares</a:t>
            </a:r>
            <a:endParaRPr lang="pt-PT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920552" y="5733256"/>
            <a:ext cx="32544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latin typeface="Arial" pitchFamily="34" charset="0"/>
                <a:cs typeface="Arial" pitchFamily="34" charset="0"/>
              </a:rPr>
              <a:t>Génese das rochas metamórficas</a:t>
            </a:r>
            <a:endParaRPr lang="pt-PT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20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00472" y="107921"/>
            <a:ext cx="99990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latin typeface="Arial" pitchFamily="34" charset="0"/>
                <a:cs typeface="Arial" pitchFamily="34" charset="0"/>
              </a:rPr>
              <a:t>Como é que se originam as rochas magmáticas?</a:t>
            </a:r>
            <a:endParaRPr lang="pt-PT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200472" y="2276872"/>
            <a:ext cx="9505056" cy="2955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3200" dirty="0">
                <a:latin typeface="Arial" pitchFamily="34" charset="0"/>
                <a:cs typeface="Arial" pitchFamily="34" charset="0"/>
              </a:rPr>
              <a:t>As </a:t>
            </a:r>
            <a:r>
              <a:rPr lang="pt-PT" sz="3200" b="1" dirty="0">
                <a:latin typeface="Arial" pitchFamily="34" charset="0"/>
                <a:cs typeface="Arial" pitchFamily="34" charset="0"/>
              </a:rPr>
              <a:t>rochas magmáticas </a:t>
            </a:r>
            <a:r>
              <a:rPr lang="pt-PT" sz="3200" dirty="0">
                <a:latin typeface="Arial" pitchFamily="34" charset="0"/>
                <a:cs typeface="Arial" pitchFamily="34" charset="0"/>
              </a:rPr>
              <a:t>ou </a:t>
            </a:r>
            <a:r>
              <a:rPr lang="pt-PT" sz="3200" b="1" dirty="0">
                <a:latin typeface="Arial" pitchFamily="34" charset="0"/>
                <a:cs typeface="Arial" pitchFamily="34" charset="0"/>
              </a:rPr>
              <a:t>rochas ígneas </a:t>
            </a:r>
            <a:r>
              <a:rPr lang="pt-PT" sz="3200" dirty="0">
                <a:latin typeface="Arial" pitchFamily="34" charset="0"/>
                <a:cs typeface="Arial" pitchFamily="34" charset="0"/>
              </a:rPr>
              <a:t>originam-se a partir 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da consolidação </a:t>
            </a:r>
            <a:r>
              <a:rPr lang="pt-PT" sz="3200" dirty="0">
                <a:latin typeface="Arial" pitchFamily="34" charset="0"/>
                <a:cs typeface="Arial" pitchFamily="34" charset="0"/>
              </a:rPr>
              <a:t>de 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um magma</a:t>
            </a:r>
            <a:r>
              <a:rPr lang="pt-PT" sz="3200" dirty="0">
                <a:latin typeface="Arial" pitchFamily="34" charset="0"/>
                <a:cs typeface="Arial" pitchFamily="34" charset="0"/>
              </a:rPr>
              <a:t>, o que pode acontecer à superfície 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do planeta </a:t>
            </a:r>
            <a:r>
              <a:rPr lang="pt-PT" sz="3200" dirty="0">
                <a:latin typeface="Arial" pitchFamily="34" charset="0"/>
                <a:cs typeface="Arial" pitchFamily="34" charset="0"/>
              </a:rPr>
              <a:t>ou em profundidade. </a:t>
            </a:r>
            <a:endParaRPr lang="pt-PT" sz="32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47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961112" y="107921"/>
            <a:ext cx="3826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Como se originam as rochas magmáticas?</a:t>
            </a:r>
            <a:endParaRPr lang="pt-PT" sz="1400" b="1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200472" y="548680"/>
            <a:ext cx="9505056" cy="142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rochas magmáticas originadas 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em profundidade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são as </a:t>
            </a:r>
            <a:r>
              <a:rPr lang="pt-PT" sz="2000" b="1" dirty="0">
                <a:latin typeface="Arial" pitchFamily="34" charset="0"/>
                <a:cs typeface="Arial" pitchFamily="34" charset="0"/>
              </a:rPr>
              <a:t>rochas plutónicas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; as rochas que se 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originam à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superfície, isto é, a partir 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de lava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, são as </a:t>
            </a:r>
            <a:r>
              <a:rPr lang="pt-PT" sz="2000" b="1" dirty="0">
                <a:latin typeface="Arial" pitchFamily="34" charset="0"/>
                <a:cs typeface="Arial" pitchFamily="34" charset="0"/>
              </a:rPr>
              <a:t>rochas </a:t>
            </a:r>
            <a:r>
              <a:rPr lang="pt-PT" sz="2000" b="1" dirty="0" smtClean="0">
                <a:latin typeface="Arial" pitchFamily="34" charset="0"/>
                <a:cs typeface="Arial" pitchFamily="34" charset="0"/>
              </a:rPr>
              <a:t>vulcânicas.</a:t>
            </a:r>
            <a:endParaRPr lang="pt-PT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MARIA\CAMPANHA 2011-2012\A_PROJETOS 2011-2012\PROJETO CIÊNCIAS NATURAIS 7\MANUAL\5 DOSSIÊ DE IMAGENS\ID\JPEGS\ID076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60" y="2348880"/>
            <a:ext cx="6321152" cy="395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xão recta 4"/>
          <p:cNvCxnSpPr/>
          <p:nvPr/>
        </p:nvCxnSpPr>
        <p:spPr>
          <a:xfrm flipV="1">
            <a:off x="4990708" y="2527979"/>
            <a:ext cx="2050524" cy="9159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6632497" y="2179603"/>
            <a:ext cx="30556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latin typeface="Arial" pitchFamily="34" charset="0"/>
                <a:cs typeface="Arial" pitchFamily="34" charset="0"/>
              </a:rPr>
              <a:t>Rochas magmáticas vulcânicas</a:t>
            </a:r>
            <a:endParaRPr lang="pt-PT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Conexão recta 7"/>
          <p:cNvCxnSpPr/>
          <p:nvPr/>
        </p:nvCxnSpPr>
        <p:spPr>
          <a:xfrm flipV="1">
            <a:off x="5143108" y="4006392"/>
            <a:ext cx="2322921" cy="2665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xão recta 8"/>
          <p:cNvCxnSpPr/>
          <p:nvPr/>
        </p:nvCxnSpPr>
        <p:spPr>
          <a:xfrm flipV="1">
            <a:off x="5157989" y="4005064"/>
            <a:ext cx="2315291" cy="11715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7617297" y="3837115"/>
            <a:ext cx="2070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 smtClean="0">
                <a:latin typeface="Arial" pitchFamily="34" charset="0"/>
                <a:cs typeface="Arial" pitchFamily="34" charset="0"/>
              </a:rPr>
              <a:t>Rochas magmáticas plutónicas</a:t>
            </a:r>
            <a:endParaRPr lang="pt-PT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43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00472" y="107921"/>
            <a:ext cx="99990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latin typeface="Arial" pitchFamily="34" charset="0"/>
                <a:cs typeface="Arial" pitchFamily="34" charset="0"/>
              </a:rPr>
              <a:t>Como é que se originam as rochas sedimentares?</a:t>
            </a:r>
            <a:endParaRPr lang="pt-PT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200472" y="2273074"/>
            <a:ext cx="9505056" cy="3244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800" dirty="0">
                <a:latin typeface="Arial" pitchFamily="34" charset="0"/>
                <a:cs typeface="Arial" pitchFamily="34" charset="0"/>
              </a:rPr>
              <a:t>As </a:t>
            </a:r>
            <a:r>
              <a:rPr lang="pt-PT" sz="2800" b="1" dirty="0">
                <a:latin typeface="Arial" pitchFamily="34" charset="0"/>
                <a:cs typeface="Arial" pitchFamily="34" charset="0"/>
              </a:rPr>
              <a:t>rochas sedimentares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formam-se à superfície (ou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próximo dela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). Os materiais que as constituem têm origem na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meteorização de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rochas pré-existentes.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Muitas vezes as rochas sedimentares possuem também restos de organismos na sua composição.</a:t>
            </a:r>
          </a:p>
        </p:txBody>
      </p:sp>
    </p:spTree>
    <p:extLst>
      <p:ext uri="{BB962C8B-B14F-4D97-AF65-F5344CB8AC3E}">
        <p14:creationId xmlns:p14="http://schemas.microsoft.com/office/powerpoint/2010/main" val="376383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747002" y="24879"/>
            <a:ext cx="5966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Como é que se originam as rochas sedimentares?</a:t>
            </a:r>
            <a:endParaRPr lang="pt-PT" sz="1400" b="1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200472" y="836712"/>
            <a:ext cx="9505056" cy="5175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4000"/>
              </a:lnSpc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A meteorização das rochas é feita pelos </a:t>
            </a:r>
            <a:r>
              <a:rPr lang="pt-PT" sz="2800" b="1" dirty="0" smtClean="0">
                <a:latin typeface="Arial" pitchFamily="34" charset="0"/>
                <a:cs typeface="Arial" pitchFamily="34" charset="0"/>
              </a:rPr>
              <a:t>agentes erosivos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– água, vento, temperatura e seres vivos, entre os quais o Homem.</a:t>
            </a:r>
          </a:p>
          <a:p>
            <a:pPr algn="just">
              <a:lnSpc>
                <a:spcPts val="4000"/>
              </a:lnSpc>
            </a:pPr>
            <a:endParaRPr lang="pt-PT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ts val="4000"/>
              </a:lnSpc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Existem dois tipos de meteorização:</a:t>
            </a:r>
          </a:p>
          <a:p>
            <a:pPr marL="457200" indent="-457200" algn="just">
              <a:lnSpc>
                <a:spcPts val="4000"/>
              </a:lnSpc>
              <a:buFont typeface="Arial" pitchFamily="34" charset="0"/>
              <a:buChar char="•"/>
            </a:pPr>
            <a:r>
              <a:rPr lang="pt-PT" sz="2800" b="1" dirty="0" smtClean="0">
                <a:latin typeface="Arial" pitchFamily="34" charset="0"/>
                <a:cs typeface="Arial" pitchFamily="34" charset="0"/>
              </a:rPr>
              <a:t>meteorização física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ou </a:t>
            </a:r>
            <a:r>
              <a:rPr lang="pt-PT" sz="2800" b="1" dirty="0" smtClean="0">
                <a:latin typeface="Arial" pitchFamily="34" charset="0"/>
                <a:cs typeface="Arial" pitchFamily="34" charset="0"/>
              </a:rPr>
              <a:t>mecânica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– provoca a desagregação das rochas;</a:t>
            </a:r>
          </a:p>
          <a:p>
            <a:pPr marL="457200" indent="-457200" algn="just">
              <a:lnSpc>
                <a:spcPts val="4000"/>
              </a:lnSpc>
              <a:buFont typeface="Arial" pitchFamily="34" charset="0"/>
              <a:buChar char="•"/>
            </a:pPr>
            <a:r>
              <a:rPr lang="pt-PT" sz="2800" b="1" dirty="0" smtClean="0">
                <a:latin typeface="Arial" pitchFamily="34" charset="0"/>
                <a:cs typeface="Arial" pitchFamily="34" charset="0"/>
              </a:rPr>
              <a:t>meteorização química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ou </a:t>
            </a:r>
            <a:r>
              <a:rPr lang="pt-PT" sz="2800" b="1" dirty="0" smtClean="0">
                <a:latin typeface="Arial" pitchFamily="34" charset="0"/>
                <a:cs typeface="Arial" pitchFamily="34" charset="0"/>
              </a:rPr>
              <a:t>alteração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– leva à dissolução de alguns minerais e à modificação da composição química das rochas.</a:t>
            </a:r>
          </a:p>
        </p:txBody>
      </p:sp>
    </p:spTree>
    <p:extLst>
      <p:ext uri="{BB962C8B-B14F-4D97-AF65-F5344CB8AC3E}">
        <p14:creationId xmlns:p14="http://schemas.microsoft.com/office/powerpoint/2010/main" val="143791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39281" y="52949"/>
            <a:ext cx="9027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latin typeface="Arial" pitchFamily="34" charset="0"/>
                <a:cs typeface="Arial" pitchFamily="34" charset="0"/>
              </a:rPr>
              <a:t>Etapas da formação das rochas sedimentares</a:t>
            </a:r>
            <a:endParaRPr lang="pt-PT" sz="3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MARIA\CAMPANHA 2011-2012\A_PROJETOS 2011-2012\PROJETO CIÊNCIAS NATURAIS 7\MANUAL\5 DOSSIÊ DE IMAGENS\ID\JPEGS\ID077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6667" y="1187151"/>
            <a:ext cx="6120680" cy="476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2576736" y="1964295"/>
            <a:ext cx="1258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smtClean="0">
                <a:latin typeface="Arial" pitchFamily="34" charset="0"/>
                <a:cs typeface="Arial" pitchFamily="34" charset="0"/>
              </a:rPr>
              <a:t>Meteorização</a:t>
            </a:r>
            <a:endParaRPr lang="pt-PT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584848" y="2920144"/>
            <a:ext cx="1755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smtClean="0">
                <a:latin typeface="Arial" pitchFamily="34" charset="0"/>
                <a:cs typeface="Arial" pitchFamily="34" charset="0"/>
              </a:rPr>
              <a:t>Erosão e transporte</a:t>
            </a:r>
            <a:endParaRPr lang="pt-PT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328270" y="4432312"/>
            <a:ext cx="1755609" cy="307777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none" rtlCol="0">
            <a:spAutoFit/>
          </a:bodyPr>
          <a:lstStyle/>
          <a:p>
            <a:r>
              <a:rPr lang="pt-PT" sz="1400" dirty="0" smtClean="0">
                <a:latin typeface="Arial" pitchFamily="34" charset="0"/>
                <a:cs typeface="Arial" pitchFamily="34" charset="0"/>
              </a:rPr>
              <a:t>Erosão e transporte</a:t>
            </a:r>
            <a:endParaRPr lang="pt-PT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493128" y="3928256"/>
            <a:ext cx="1329210" cy="307777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none" rtlCol="0">
            <a:spAutoFit/>
          </a:bodyPr>
          <a:lstStyle>
            <a:defPPr>
              <a:defRPr lang="pt-PT"/>
            </a:defPPr>
            <a:lvl1pPr>
              <a:defRPr sz="1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PT" sz="1400" dirty="0"/>
              <a:t>Sedimentação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160912" y="4801588"/>
            <a:ext cx="1040670" cy="307777"/>
          </a:xfrm>
          <a:prstGeom prst="rect">
            <a:avLst/>
          </a:prstGeom>
          <a:solidFill>
            <a:srgbClr val="FFFFFF">
              <a:alpha val="72157"/>
            </a:srgbClr>
          </a:solidFill>
        </p:spPr>
        <p:txBody>
          <a:bodyPr wrap="none" rtlCol="0">
            <a:spAutoFit/>
          </a:bodyPr>
          <a:lstStyle>
            <a:defPPr>
              <a:defRPr lang="pt-PT"/>
            </a:defPPr>
            <a:lvl1pPr>
              <a:defRPr sz="1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PT" sz="1400" dirty="0" smtClean="0"/>
              <a:t>Diagénese</a:t>
            </a:r>
            <a:endParaRPr lang="pt-PT" sz="1400" dirty="0"/>
          </a:p>
        </p:txBody>
      </p:sp>
      <p:sp>
        <p:nvSpPr>
          <p:cNvPr id="5" name="Rectângulo 4"/>
          <p:cNvSpPr/>
          <p:nvPr/>
        </p:nvSpPr>
        <p:spPr>
          <a:xfrm>
            <a:off x="5831574" y="962256"/>
            <a:ext cx="395519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Meteorização</a:t>
            </a:r>
            <a:r>
              <a:rPr lang="pt-PT" dirty="0">
                <a:latin typeface="Arial" pitchFamily="34" charset="0"/>
                <a:cs typeface="Arial" pitchFamily="34" charset="0"/>
              </a:rPr>
              <a:t> –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modificação provocada </a:t>
            </a:r>
            <a:r>
              <a:rPr lang="pt-PT" dirty="0">
                <a:latin typeface="Arial" pitchFamily="34" charset="0"/>
                <a:cs typeface="Arial" pitchFamily="34" charset="0"/>
              </a:rPr>
              <a:t>nas rochas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pelos agentes </a:t>
            </a:r>
            <a:r>
              <a:rPr lang="pt-PT" dirty="0">
                <a:latin typeface="Arial" pitchFamily="34" charset="0"/>
                <a:cs typeface="Arial" pitchFamily="34" charset="0"/>
              </a:rPr>
              <a:t>erosivos (água,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vento, temperatura </a:t>
            </a:r>
            <a:r>
              <a:rPr lang="pt-PT" dirty="0">
                <a:latin typeface="Arial" pitchFamily="34" charset="0"/>
                <a:cs typeface="Arial" pitchFamily="34" charset="0"/>
              </a:rPr>
              <a:t>e seres vivos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algn="just"/>
            <a:endParaRPr lang="pt-PT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Erosão</a:t>
            </a:r>
            <a:r>
              <a:rPr lang="pt-PT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dirty="0">
                <a:latin typeface="Arial" pitchFamily="34" charset="0"/>
                <a:cs typeface="Arial" pitchFamily="34" charset="0"/>
              </a:rPr>
              <a:t>– remoção dos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produtos da meteorização.</a:t>
            </a:r>
          </a:p>
          <a:p>
            <a:pPr algn="just"/>
            <a:r>
              <a:rPr lang="pt-PT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pt-PT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Transporte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pt-PT" dirty="0">
                <a:latin typeface="Arial" pitchFamily="34" charset="0"/>
                <a:cs typeface="Arial" pitchFamily="34" charset="0"/>
              </a:rPr>
              <a:t>deslocação das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partículas erodidas </a:t>
            </a:r>
            <a:r>
              <a:rPr lang="pt-PT" dirty="0">
                <a:latin typeface="Arial" pitchFamily="34" charset="0"/>
                <a:cs typeface="Arial" pitchFamily="34" charset="0"/>
              </a:rPr>
              <a:t>para outros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locais, por </a:t>
            </a:r>
            <a:r>
              <a:rPr lang="pt-PT" dirty="0">
                <a:latin typeface="Arial" pitchFamily="34" charset="0"/>
                <a:cs typeface="Arial" pitchFamily="34" charset="0"/>
              </a:rPr>
              <a:t>ação da água e do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vento.</a:t>
            </a:r>
          </a:p>
          <a:p>
            <a:pPr algn="just"/>
            <a:endParaRPr lang="pt-PT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Sedimentação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dirty="0">
                <a:latin typeface="Arial" pitchFamily="34" charset="0"/>
                <a:cs typeface="Arial" pitchFamily="34" charset="0"/>
              </a:rPr>
              <a:t>– deposição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das partículas </a:t>
            </a:r>
            <a:r>
              <a:rPr lang="pt-PT" dirty="0">
                <a:latin typeface="Arial" pitchFamily="34" charset="0"/>
                <a:cs typeface="Arial" pitchFamily="34" charset="0"/>
              </a:rPr>
              <a:t>ou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sedimentos.</a:t>
            </a:r>
          </a:p>
          <a:p>
            <a:pPr algn="just"/>
            <a:endParaRPr lang="pt-PT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Diagénese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pt-PT" dirty="0">
                <a:latin typeface="Arial" pitchFamily="34" charset="0"/>
                <a:cs typeface="Arial" pitchFamily="34" charset="0"/>
              </a:rPr>
              <a:t>conjunto de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transformações que </a:t>
            </a:r>
            <a:r>
              <a:rPr lang="pt-PT" dirty="0">
                <a:latin typeface="Arial" pitchFamily="34" charset="0"/>
                <a:cs typeface="Arial" pitchFamily="34" charset="0"/>
              </a:rPr>
              <a:t>permitem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obter uma </a:t>
            </a:r>
            <a:r>
              <a:rPr lang="pt-PT" dirty="0">
                <a:latin typeface="Arial" pitchFamily="34" charset="0"/>
                <a:cs typeface="Arial" pitchFamily="34" charset="0"/>
              </a:rPr>
              <a:t>rocha consolidada a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partir de </a:t>
            </a:r>
            <a:r>
              <a:rPr lang="pt-PT" dirty="0">
                <a:latin typeface="Arial" pitchFamily="34" charset="0"/>
                <a:cs typeface="Arial" pitchFamily="34" charset="0"/>
              </a:rPr>
              <a:t>sedimentos soltos.</a:t>
            </a:r>
          </a:p>
        </p:txBody>
      </p:sp>
    </p:spTree>
    <p:extLst>
      <p:ext uri="{BB962C8B-B14F-4D97-AF65-F5344CB8AC3E}">
        <p14:creationId xmlns:p14="http://schemas.microsoft.com/office/powerpoint/2010/main" val="378783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00472" y="107921"/>
            <a:ext cx="99990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latin typeface="Arial" pitchFamily="34" charset="0"/>
                <a:cs typeface="Arial" pitchFamily="34" charset="0"/>
              </a:rPr>
              <a:t>Como é que se originam as rochas metamórficas?</a:t>
            </a:r>
            <a:endParaRPr lang="pt-PT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200472" y="2291215"/>
            <a:ext cx="9505056" cy="2865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4400"/>
              </a:lnSpc>
            </a:pPr>
            <a:r>
              <a:rPr lang="pt-PT" sz="3200" dirty="0">
                <a:latin typeface="Arial" pitchFamily="34" charset="0"/>
                <a:cs typeface="Arial" pitchFamily="34" charset="0"/>
              </a:rPr>
              <a:t>As </a:t>
            </a:r>
            <a:r>
              <a:rPr lang="pt-PT" sz="3200" b="1" dirty="0">
                <a:latin typeface="Arial" pitchFamily="34" charset="0"/>
                <a:cs typeface="Arial" pitchFamily="34" charset="0"/>
              </a:rPr>
              <a:t>rochas metamórficas </a:t>
            </a:r>
            <a:r>
              <a:rPr lang="pt-PT" sz="3200" dirty="0">
                <a:latin typeface="Arial" pitchFamily="34" charset="0"/>
                <a:cs typeface="Arial" pitchFamily="34" charset="0"/>
              </a:rPr>
              <a:t>originam-se a partir de outras 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rochas (magmáticas</a:t>
            </a:r>
            <a:r>
              <a:rPr lang="pt-PT" sz="3200" dirty="0">
                <a:latin typeface="Arial" pitchFamily="34" charset="0"/>
                <a:cs typeface="Arial" pitchFamily="34" charset="0"/>
              </a:rPr>
              <a:t>, sedimentares ou metamórficas), quando estas 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são sujeitas </a:t>
            </a:r>
            <a:r>
              <a:rPr lang="pt-PT" sz="3200" dirty="0">
                <a:latin typeface="Arial" pitchFamily="34" charset="0"/>
                <a:cs typeface="Arial" pitchFamily="34" charset="0"/>
              </a:rPr>
              <a:t>ao aumento significativo da pressão e/ou 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da temperatura.</a:t>
            </a:r>
          </a:p>
        </p:txBody>
      </p:sp>
    </p:spTree>
    <p:extLst>
      <p:ext uri="{BB962C8B-B14F-4D97-AF65-F5344CB8AC3E}">
        <p14:creationId xmlns:p14="http://schemas.microsoft.com/office/powerpoint/2010/main" val="225612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808984" y="24879"/>
            <a:ext cx="5102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400" b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Como é que se originam as rochas metamórficas?</a:t>
            </a:r>
            <a:endParaRPr lang="pt-PT" sz="1400" b="1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200472" y="548680"/>
            <a:ext cx="95050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800" dirty="0" smtClean="0">
                <a:latin typeface="Arial" pitchFamily="34" charset="0"/>
                <a:cs typeface="Arial" pitchFamily="34" charset="0"/>
              </a:rPr>
              <a:t>Isso pode acontecer devido:</a:t>
            </a:r>
          </a:p>
          <a:p>
            <a:pPr algn="just"/>
            <a:endParaRPr lang="pt-PT" sz="28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ao afundamento de rochas no interior da Terra, o que é frequente em bacias de sedimentação;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958" y="2852936"/>
            <a:ext cx="4226083" cy="3324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720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808984" y="24879"/>
            <a:ext cx="5102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400" b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Como é que se originam as rochas metamórficas?</a:t>
            </a:r>
            <a:endParaRPr lang="pt-PT" sz="1400" b="1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200472" y="548680"/>
            <a:ext cx="95050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800" dirty="0">
                <a:latin typeface="Arial" pitchFamily="34" charset="0"/>
                <a:cs typeface="Arial" pitchFamily="34" charset="0"/>
              </a:rPr>
              <a:t>Isso pode acontecer devido: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pt-PT" sz="28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à instalação de magma no interior de rochas preexistentes;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069" y="2348880"/>
            <a:ext cx="5011862" cy="3643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59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808984" y="24879"/>
            <a:ext cx="5102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400" b="1" dirty="0" smtClean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Como é que se originam as rochas metamórficas?</a:t>
            </a:r>
            <a:endParaRPr lang="pt-PT" sz="1400" b="1" dirty="0">
              <a:solidFill>
                <a:schemeClr val="bg1">
                  <a:lumMod val="8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200472" y="818709"/>
            <a:ext cx="95050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800" dirty="0">
                <a:latin typeface="Arial" pitchFamily="34" charset="0"/>
                <a:cs typeface="Arial" pitchFamily="34" charset="0"/>
              </a:rPr>
              <a:t>Isso pode acontecer devido:</a:t>
            </a:r>
          </a:p>
          <a:p>
            <a:pPr algn="just"/>
            <a:endParaRPr lang="pt-PT" sz="28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pt-PT" sz="2800" dirty="0" smtClean="0">
                <a:latin typeface="Arial" pitchFamily="34" charset="0"/>
                <a:cs typeface="Arial" pitchFamily="34" charset="0"/>
              </a:rPr>
              <a:t>à circulação de água muito quente, sob pressão, através das fissuras das rochas.</a:t>
            </a:r>
          </a:p>
        </p:txBody>
      </p:sp>
    </p:spTree>
    <p:extLst>
      <p:ext uri="{BB962C8B-B14F-4D97-AF65-F5344CB8AC3E}">
        <p14:creationId xmlns:p14="http://schemas.microsoft.com/office/powerpoint/2010/main" val="290073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479</Words>
  <Application>Microsoft Office PowerPoint</Application>
  <PresentationFormat>Papel A4 (210x297 mm)</PresentationFormat>
  <Paragraphs>53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12</vt:i4>
      </vt:variant>
    </vt:vector>
  </HeadingPairs>
  <TitlesOfParts>
    <vt:vector size="13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73</cp:revision>
  <dcterms:created xsi:type="dcterms:W3CDTF">2011-12-12T15:36:58Z</dcterms:created>
  <dcterms:modified xsi:type="dcterms:W3CDTF">2012-07-16T11:37:29Z</dcterms:modified>
</cp:coreProperties>
</file>