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0" r:id="rId3"/>
    <p:sldId id="257" r:id="rId4"/>
    <p:sldId id="258" r:id="rId5"/>
    <p:sldId id="259" r:id="rId6"/>
    <p:sldId id="261" r:id="rId7"/>
    <p:sldId id="262" r:id="rId8"/>
    <p:sldId id="265" r:id="rId9"/>
    <p:sldId id="264" r:id="rId10"/>
    <p:sldId id="266" r:id="rId11"/>
    <p:sldId id="267" r:id="rId12"/>
  </p:sldIdLst>
  <p:sldSz cx="9144000" cy="6858000" type="screen4x3"/>
  <p:notesSz cx="6858000" cy="9144000"/>
  <p:custDataLst>
    <p:tags r:id="rId13"/>
  </p:custDataLst>
  <p:defaultTextStyle>
    <a:defPPr>
      <a:defRPr lang="pt-P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555555"/>
    <a:srgbClr val="96C832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90" d="100"/>
          <a:sy n="90" d="100"/>
        </p:scale>
        <p:origin x="-420" y="-18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gs" Target="tags/tag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pt-PT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93478637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pt-PT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pt-PT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44624"/>
            <a:ext cx="563810" cy="690794"/>
          </a:xfrm>
          <a:prstGeom prst="rect">
            <a:avLst/>
          </a:prstGeom>
        </p:spPr>
      </p:pic>
      <p:cxnSp>
        <p:nvCxnSpPr>
          <p:cNvPr id="7" name="Straight Connector 6"/>
          <p:cNvCxnSpPr/>
          <p:nvPr userDrawn="1"/>
        </p:nvCxnSpPr>
        <p:spPr>
          <a:xfrm>
            <a:off x="827584" y="476672"/>
            <a:ext cx="7848872" cy="0"/>
          </a:xfrm>
          <a:prstGeom prst="line">
            <a:avLst/>
          </a:prstGeom>
          <a:ln w="12700">
            <a:solidFill>
              <a:srgbClr val="96C83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 userDrawn="1"/>
        </p:nvCxnSpPr>
        <p:spPr>
          <a:xfrm>
            <a:off x="395536" y="908720"/>
            <a:ext cx="0" cy="5616624"/>
          </a:xfrm>
          <a:prstGeom prst="line">
            <a:avLst/>
          </a:prstGeom>
          <a:ln w="12700">
            <a:solidFill>
              <a:srgbClr val="96C83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 userDrawn="1"/>
        </p:nvSpPr>
        <p:spPr>
          <a:xfrm>
            <a:off x="317401" y="6597352"/>
            <a:ext cx="5190703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pt-PT" sz="900" b="1" dirty="0" smtClean="0">
                <a:solidFill>
                  <a:srgbClr val="555555"/>
                </a:solidFill>
                <a:latin typeface="Arial" pitchFamily="34" charset="0"/>
                <a:cs typeface="Arial" pitchFamily="34" charset="0"/>
              </a:rPr>
              <a:t>Novas</a:t>
            </a:r>
            <a:r>
              <a:rPr lang="pt-PT" sz="900" b="1" baseline="0" dirty="0" smtClean="0">
                <a:solidFill>
                  <a:srgbClr val="555555"/>
                </a:solidFill>
                <a:latin typeface="Arial" pitchFamily="34" charset="0"/>
                <a:cs typeface="Arial" pitchFamily="34" charset="0"/>
              </a:rPr>
              <a:t> Coordenadas 7 / Geografia, 7º ano</a:t>
            </a:r>
            <a:endParaRPr lang="pt-PT" sz="900" b="1" dirty="0">
              <a:solidFill>
                <a:srgbClr val="555555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122043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Arial" pitchFamily="34" charset="0"/>
          <a:ea typeface="+mj-ea"/>
          <a:cs typeface="Arial" pitchFamily="34" charset="0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P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27584" y="25077"/>
            <a:ext cx="7772400" cy="506487"/>
          </a:xfrm>
        </p:spPr>
        <p:txBody>
          <a:bodyPr>
            <a:normAutofit/>
          </a:bodyPr>
          <a:lstStyle/>
          <a:p>
            <a:r>
              <a:rPr lang="pt-PT" sz="1800" dirty="0" smtClean="0"/>
              <a:t>M22b – Redes e bacias hidrográficas</a:t>
            </a:r>
            <a:endParaRPr lang="pt-PT" sz="1800" dirty="0"/>
          </a:p>
        </p:txBody>
      </p:sp>
      <p:sp>
        <p:nvSpPr>
          <p:cNvPr id="3" name="TextBox 2"/>
          <p:cNvSpPr txBox="1"/>
          <p:nvPr/>
        </p:nvSpPr>
        <p:spPr>
          <a:xfrm>
            <a:off x="971600" y="836712"/>
            <a:ext cx="571900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PT" dirty="0" smtClean="0"/>
              <a:t>Os rios modelam o relevo terrestre e organizam-se em (?)...</a:t>
            </a:r>
            <a:endParaRPr lang="pt-PT" dirty="0"/>
          </a:p>
        </p:txBody>
      </p:sp>
      <p:sp>
        <p:nvSpPr>
          <p:cNvPr id="5" name="TextBox 4"/>
          <p:cNvSpPr txBox="1"/>
          <p:nvPr/>
        </p:nvSpPr>
        <p:spPr>
          <a:xfrm>
            <a:off x="1043608" y="6093296"/>
            <a:ext cx="51402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PT" dirty="0" smtClean="0"/>
              <a:t>O Rio Colorado serpenteia pelo </a:t>
            </a:r>
            <a:r>
              <a:rPr lang="pt-PT" dirty="0" err="1" smtClean="0"/>
              <a:t>Grand</a:t>
            </a:r>
            <a:r>
              <a:rPr lang="pt-PT" dirty="0" smtClean="0"/>
              <a:t> Canyon (EUA).</a:t>
            </a:r>
            <a:endParaRPr lang="pt-PT" dirty="0"/>
          </a:p>
        </p:txBody>
      </p:sp>
      <p:sp>
        <p:nvSpPr>
          <p:cNvPr id="6" name="TextBox 5"/>
          <p:cNvSpPr txBox="1"/>
          <p:nvPr/>
        </p:nvSpPr>
        <p:spPr>
          <a:xfrm>
            <a:off x="6588224" y="836712"/>
            <a:ext cx="207979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PT" dirty="0" smtClean="0"/>
              <a:t>Redes hidrográficas.</a:t>
            </a:r>
            <a:endParaRPr lang="pt-PT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9727" y="1268760"/>
            <a:ext cx="6640455" cy="43204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081179496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27584" y="25077"/>
            <a:ext cx="7772400" cy="506487"/>
          </a:xfrm>
        </p:spPr>
        <p:txBody>
          <a:bodyPr>
            <a:normAutofit/>
          </a:bodyPr>
          <a:lstStyle/>
          <a:p>
            <a:r>
              <a:rPr lang="pt-PT" sz="1800" dirty="0" smtClean="0"/>
              <a:t>M22b – Redes e bacias hidrográficas</a:t>
            </a:r>
            <a:endParaRPr lang="pt-PT" sz="1800" dirty="0"/>
          </a:p>
        </p:txBody>
      </p:sp>
      <p:sp>
        <p:nvSpPr>
          <p:cNvPr id="3" name="TextBox 2"/>
          <p:cNvSpPr txBox="1"/>
          <p:nvPr/>
        </p:nvSpPr>
        <p:spPr>
          <a:xfrm>
            <a:off x="899592" y="836712"/>
            <a:ext cx="777686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dirty="0" smtClean="0"/>
              <a:t>Por vezes, as águas dos rios correm tumultuosas, e os leitos podem apresentar grandes desníveis, originando-se quedas de água.</a:t>
            </a:r>
            <a:endParaRPr lang="pt-PT" dirty="0"/>
          </a:p>
        </p:txBody>
      </p:sp>
      <p:sp>
        <p:nvSpPr>
          <p:cNvPr id="5" name="TextBox 4"/>
          <p:cNvSpPr txBox="1"/>
          <p:nvPr/>
        </p:nvSpPr>
        <p:spPr>
          <a:xfrm>
            <a:off x="1043608" y="6093296"/>
            <a:ext cx="409236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PT" dirty="0" smtClean="0"/>
              <a:t>Queda de água no rio Amarelo, na China.</a:t>
            </a:r>
            <a:endParaRPr lang="pt-PT" dirty="0"/>
          </a:p>
        </p:txBody>
      </p:sp>
      <p:pic>
        <p:nvPicPr>
          <p:cNvPr id="1026" name="Picture 2" descr="http://n.i.uol.com.br/ultnot/album/110618semana_f_028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4587" y="1628800"/>
            <a:ext cx="7297002" cy="38164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315747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xmlns:p14="http://schemas.microsoft.com/office/powerpoint/2010/main"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7" dur="137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8" dur="137" fill="hold">
                                          <p:stCondLst>
                                            <p:cond delay="137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37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47" decel="50000" autoRev="1" fill="hold">
                                          <p:stCondLst>
                                            <p:cond delay="137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41" fill="hold">
                                          <p:stCondLst>
                                            <p:cond delay="25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27584" y="25077"/>
            <a:ext cx="7772400" cy="506487"/>
          </a:xfrm>
        </p:spPr>
        <p:txBody>
          <a:bodyPr>
            <a:normAutofit/>
          </a:bodyPr>
          <a:lstStyle/>
          <a:p>
            <a:r>
              <a:rPr lang="pt-PT" sz="1800" dirty="0" smtClean="0"/>
              <a:t>M22b – Redes e bacias hidrográficas</a:t>
            </a:r>
            <a:endParaRPr lang="pt-PT" sz="1800" dirty="0"/>
          </a:p>
        </p:txBody>
      </p:sp>
      <p:sp>
        <p:nvSpPr>
          <p:cNvPr id="3" name="TextBox 2"/>
          <p:cNvSpPr txBox="1"/>
          <p:nvPr/>
        </p:nvSpPr>
        <p:spPr>
          <a:xfrm>
            <a:off x="899592" y="836712"/>
            <a:ext cx="777686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dirty="0" smtClean="0"/>
              <a:t>Nas áreas mais planas, águas dos rios escoam calmamente e os rios apresentam, frequentemente, um traçado sinuoso.</a:t>
            </a:r>
            <a:endParaRPr lang="pt-PT" dirty="0"/>
          </a:p>
        </p:txBody>
      </p:sp>
      <p:sp>
        <p:nvSpPr>
          <p:cNvPr id="5" name="TextBox 4"/>
          <p:cNvSpPr txBox="1"/>
          <p:nvPr/>
        </p:nvSpPr>
        <p:spPr>
          <a:xfrm>
            <a:off x="1043608" y="6093296"/>
            <a:ext cx="539575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PT" dirty="0" smtClean="0"/>
              <a:t>O rio Amarelo, na China central, atravessando a estepe.</a:t>
            </a:r>
            <a:endParaRPr lang="pt-PT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592" y="1464138"/>
            <a:ext cx="6912768" cy="46247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458178354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27584" y="25077"/>
            <a:ext cx="7772400" cy="506487"/>
          </a:xfrm>
        </p:spPr>
        <p:txBody>
          <a:bodyPr>
            <a:normAutofit/>
          </a:bodyPr>
          <a:lstStyle/>
          <a:p>
            <a:r>
              <a:rPr lang="pt-PT" sz="1800" dirty="0" smtClean="0"/>
              <a:t>M22b – Redes e bacias hidrográficas</a:t>
            </a:r>
            <a:endParaRPr lang="pt-PT" sz="1800" dirty="0"/>
          </a:p>
        </p:txBody>
      </p:sp>
      <p:sp>
        <p:nvSpPr>
          <p:cNvPr id="3" name="TextBox 2"/>
          <p:cNvSpPr txBox="1"/>
          <p:nvPr/>
        </p:nvSpPr>
        <p:spPr>
          <a:xfrm>
            <a:off x="971601" y="836712"/>
            <a:ext cx="770485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dirty="0" smtClean="0"/>
              <a:t>Nas regiões desérticas, ou quando há uma estação seca prolongada, muitos rios quase não apresentam escoamento à superfície.</a:t>
            </a:r>
            <a:endParaRPr lang="pt-PT" dirty="0"/>
          </a:p>
        </p:txBody>
      </p:sp>
      <p:sp>
        <p:nvSpPr>
          <p:cNvPr id="5" name="TextBox 4"/>
          <p:cNvSpPr txBox="1"/>
          <p:nvPr/>
        </p:nvSpPr>
        <p:spPr>
          <a:xfrm>
            <a:off x="1043608" y="6093296"/>
            <a:ext cx="728197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PT" dirty="0" smtClean="0"/>
              <a:t>Rio quase seco, durante a estação seca, em região montanhosa da Austrália.</a:t>
            </a:r>
            <a:endParaRPr lang="pt-PT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608" y="1483043"/>
            <a:ext cx="6664226" cy="44272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776740742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27584" y="25077"/>
            <a:ext cx="7772400" cy="506487"/>
          </a:xfrm>
        </p:spPr>
        <p:txBody>
          <a:bodyPr>
            <a:normAutofit/>
          </a:bodyPr>
          <a:lstStyle/>
          <a:p>
            <a:r>
              <a:rPr lang="pt-PT" sz="1800" dirty="0" smtClean="0"/>
              <a:t>M22b – Redes e bacias hidrográficas</a:t>
            </a:r>
            <a:endParaRPr lang="pt-PT" sz="1800" dirty="0"/>
          </a:p>
        </p:txBody>
      </p:sp>
      <p:sp>
        <p:nvSpPr>
          <p:cNvPr id="3" name="TextBox 2"/>
          <p:cNvSpPr txBox="1"/>
          <p:nvPr/>
        </p:nvSpPr>
        <p:spPr>
          <a:xfrm>
            <a:off x="971601" y="836712"/>
            <a:ext cx="770485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dirty="0" smtClean="0"/>
              <a:t>Em muitas regiões, os rios significam vida, como quando atravessam desertos, sendo quase o único recurso hídrico disponível para as populações.</a:t>
            </a:r>
            <a:endParaRPr lang="pt-PT" dirty="0"/>
          </a:p>
        </p:txBody>
      </p:sp>
      <p:sp>
        <p:nvSpPr>
          <p:cNvPr id="5" name="TextBox 4"/>
          <p:cNvSpPr txBox="1"/>
          <p:nvPr/>
        </p:nvSpPr>
        <p:spPr>
          <a:xfrm>
            <a:off x="1043608" y="6093296"/>
            <a:ext cx="573659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PT" dirty="0" smtClean="0"/>
              <a:t>Rio serpenteando no planalto do Tibete (Ali, Tibete, China).</a:t>
            </a:r>
            <a:endParaRPr lang="pt-PT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608" y="1469124"/>
            <a:ext cx="6984776" cy="4629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3859269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xmlns:p14="http://schemas.microsoft.com/office/powerpoint/2010/main"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" dur="3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8" dur="35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9" dur="7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0" dur="7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27584" y="25077"/>
            <a:ext cx="7772400" cy="506487"/>
          </a:xfrm>
        </p:spPr>
        <p:txBody>
          <a:bodyPr>
            <a:normAutofit/>
          </a:bodyPr>
          <a:lstStyle/>
          <a:p>
            <a:r>
              <a:rPr lang="pt-PT" sz="1800" dirty="0" smtClean="0"/>
              <a:t>M22b – Redes e bacias hidrográficas</a:t>
            </a:r>
            <a:endParaRPr lang="pt-PT" sz="1800" dirty="0"/>
          </a:p>
        </p:txBody>
      </p:sp>
      <p:sp>
        <p:nvSpPr>
          <p:cNvPr id="3" name="TextBox 2"/>
          <p:cNvSpPr txBox="1"/>
          <p:nvPr/>
        </p:nvSpPr>
        <p:spPr>
          <a:xfrm>
            <a:off x="971601" y="836712"/>
            <a:ext cx="770485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dirty="0" smtClean="0"/>
              <a:t>Os rios também são importantes vias de comunicação, permitindo a ligação de regiões muito para o interior dos continentes com as regiões litorais. Por vezes são considerados “águas internacionais”, como é o caso do rio Reno, permitindo à Suíça, país continental, o acesso ao mar.</a:t>
            </a:r>
            <a:endParaRPr lang="pt-PT" dirty="0"/>
          </a:p>
        </p:txBody>
      </p:sp>
      <p:sp>
        <p:nvSpPr>
          <p:cNvPr id="5" name="TextBox 4"/>
          <p:cNvSpPr txBox="1"/>
          <p:nvPr/>
        </p:nvSpPr>
        <p:spPr>
          <a:xfrm>
            <a:off x="1043608" y="6093296"/>
            <a:ext cx="40338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PT" dirty="0" smtClean="0"/>
              <a:t>O </a:t>
            </a:r>
            <a:r>
              <a:rPr lang="pt-PT" dirty="0" smtClean="0"/>
              <a:t>vale </a:t>
            </a:r>
            <a:r>
              <a:rPr lang="pt-PT" dirty="0" smtClean="0"/>
              <a:t>do rio Reno, em </a:t>
            </a:r>
            <a:r>
              <a:rPr lang="pt-PT" dirty="0" err="1" smtClean="0"/>
              <a:t>Lorch</a:t>
            </a:r>
            <a:r>
              <a:rPr lang="pt-PT" dirty="0" smtClean="0"/>
              <a:t>, Alemanha.</a:t>
            </a:r>
            <a:endParaRPr lang="pt-PT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7992" y="2025868"/>
            <a:ext cx="6182895" cy="41122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9915067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xmlns:p14="http://schemas.microsoft.com/office/powerpoint/2010/main"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27584" y="25077"/>
            <a:ext cx="7772400" cy="506487"/>
          </a:xfrm>
        </p:spPr>
        <p:txBody>
          <a:bodyPr>
            <a:normAutofit/>
          </a:bodyPr>
          <a:lstStyle/>
          <a:p>
            <a:r>
              <a:rPr lang="pt-PT" sz="1800" dirty="0" smtClean="0"/>
              <a:t>M22b – Redes e bacias hidrográficas</a:t>
            </a:r>
            <a:endParaRPr lang="pt-PT" sz="1800" dirty="0"/>
          </a:p>
        </p:txBody>
      </p:sp>
      <p:sp>
        <p:nvSpPr>
          <p:cNvPr id="3" name="TextBox 2"/>
          <p:cNvSpPr txBox="1"/>
          <p:nvPr/>
        </p:nvSpPr>
        <p:spPr>
          <a:xfrm>
            <a:off x="971601" y="836712"/>
            <a:ext cx="770485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dirty="0" smtClean="0"/>
              <a:t>Alguns rios atravessam cidades importantes, como Paris, capital de França, atravessada pelo rio Sena.</a:t>
            </a:r>
            <a:endParaRPr lang="pt-PT" dirty="0"/>
          </a:p>
        </p:txBody>
      </p:sp>
      <p:sp>
        <p:nvSpPr>
          <p:cNvPr id="5" name="TextBox 4"/>
          <p:cNvSpPr txBox="1"/>
          <p:nvPr/>
        </p:nvSpPr>
        <p:spPr>
          <a:xfrm>
            <a:off x="1043608" y="6093296"/>
            <a:ext cx="284645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PT" dirty="0" smtClean="0"/>
              <a:t>O rio Sena em Paris, França.</a:t>
            </a:r>
            <a:endParaRPr lang="pt-PT" dirty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5616" y="1483043"/>
            <a:ext cx="6789192" cy="453144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3066518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honeycomb/>
      </p:transition>
    </mc:Choice>
    <mc:Fallback xmlns="">
      <p:transition xmlns:p14="http://schemas.microsoft.com/office/powerpoint/2010/main"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27584" y="25077"/>
            <a:ext cx="7772400" cy="506487"/>
          </a:xfrm>
        </p:spPr>
        <p:txBody>
          <a:bodyPr>
            <a:normAutofit/>
          </a:bodyPr>
          <a:lstStyle/>
          <a:p>
            <a:r>
              <a:rPr lang="pt-PT" sz="1800" dirty="0" smtClean="0"/>
              <a:t>M22b – Redes e bacias hidrográficas</a:t>
            </a:r>
            <a:endParaRPr lang="pt-PT" sz="1800" dirty="0"/>
          </a:p>
        </p:txBody>
      </p:sp>
      <p:sp>
        <p:nvSpPr>
          <p:cNvPr id="3" name="TextBox 2"/>
          <p:cNvSpPr txBox="1"/>
          <p:nvPr/>
        </p:nvSpPr>
        <p:spPr>
          <a:xfrm>
            <a:off x="971601" y="836712"/>
            <a:ext cx="770485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dirty="0" smtClean="0"/>
              <a:t>Por vezes, os rios são represados por grandes barragens, criando-se grandes lagos artificiais, ou albufeiras, constituindo importantes reservas de água doce.</a:t>
            </a:r>
            <a:endParaRPr lang="pt-PT" dirty="0"/>
          </a:p>
        </p:txBody>
      </p:sp>
      <p:sp>
        <p:nvSpPr>
          <p:cNvPr id="5" name="TextBox 4"/>
          <p:cNvSpPr txBox="1"/>
          <p:nvPr/>
        </p:nvSpPr>
        <p:spPr>
          <a:xfrm>
            <a:off x="1043608" y="6093296"/>
            <a:ext cx="451976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PT" dirty="0" smtClean="0"/>
              <a:t>A barragem de </a:t>
            </a:r>
            <a:r>
              <a:rPr lang="pt-PT" dirty="0" err="1" smtClean="0"/>
              <a:t>Hoover</a:t>
            </a:r>
            <a:r>
              <a:rPr lang="pt-PT" dirty="0" smtClean="0"/>
              <a:t>, no rio Colorado (EUA).</a:t>
            </a:r>
            <a:endParaRPr lang="pt-PT" dirty="0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608" y="1483044"/>
            <a:ext cx="6264696" cy="465752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1246498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xmlns:p14="http://schemas.microsoft.com/office/powerpoint/2010/main"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27584" y="25077"/>
            <a:ext cx="7772400" cy="506487"/>
          </a:xfrm>
        </p:spPr>
        <p:txBody>
          <a:bodyPr>
            <a:normAutofit/>
          </a:bodyPr>
          <a:lstStyle/>
          <a:p>
            <a:r>
              <a:rPr lang="pt-PT" sz="1800" dirty="0" smtClean="0"/>
              <a:t>M22b – Redes e bacias hidrográficas</a:t>
            </a:r>
            <a:endParaRPr lang="pt-PT" sz="1800" dirty="0"/>
          </a:p>
        </p:txBody>
      </p:sp>
      <p:sp>
        <p:nvSpPr>
          <p:cNvPr id="3" name="TextBox 2"/>
          <p:cNvSpPr txBox="1"/>
          <p:nvPr/>
        </p:nvSpPr>
        <p:spPr>
          <a:xfrm>
            <a:off x="683568" y="836712"/>
            <a:ext cx="3384375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dirty="0" smtClean="0"/>
              <a:t>Na parte terminal dos rios, onde os vales costumam ser mais planos e se desenvolvem importantes planícies, vive a maior parte da população mundial, aproveitando as melhores condições naturais, que os rios ajudaram a criar.</a:t>
            </a:r>
            <a:endParaRPr lang="pt-PT" dirty="0"/>
          </a:p>
        </p:txBody>
      </p:sp>
      <p:sp>
        <p:nvSpPr>
          <p:cNvPr id="6" name="TextBox 5"/>
          <p:cNvSpPr txBox="1"/>
          <p:nvPr/>
        </p:nvSpPr>
        <p:spPr>
          <a:xfrm>
            <a:off x="827584" y="5602014"/>
            <a:ext cx="338437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dirty="0" smtClean="0"/>
              <a:t>O </a:t>
            </a:r>
            <a:r>
              <a:rPr lang="pt-PT" dirty="0" smtClean="0"/>
              <a:t>estuário </a:t>
            </a:r>
            <a:r>
              <a:rPr lang="pt-PT" dirty="0" smtClean="0"/>
              <a:t>do rio </a:t>
            </a:r>
            <a:r>
              <a:rPr lang="pt-PT" dirty="0" err="1" smtClean="0"/>
              <a:t>Swan</a:t>
            </a:r>
            <a:r>
              <a:rPr lang="pt-PT" dirty="0" smtClean="0"/>
              <a:t> (cisne), na cidade de Perth, no sudoeste da Austrália.</a:t>
            </a:r>
            <a:endParaRPr lang="pt-PT" dirty="0"/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6015" y="803088"/>
            <a:ext cx="4183679" cy="55782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1954729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xmlns:p14="http://schemas.microsoft.com/office/powerpoint/2010/main"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27584" y="25077"/>
            <a:ext cx="7772400" cy="506487"/>
          </a:xfrm>
        </p:spPr>
        <p:txBody>
          <a:bodyPr>
            <a:normAutofit/>
          </a:bodyPr>
          <a:lstStyle/>
          <a:p>
            <a:r>
              <a:rPr lang="pt-PT" sz="1800" dirty="0" smtClean="0"/>
              <a:t>M22b – Redes e bacias hidrográficas</a:t>
            </a:r>
            <a:endParaRPr lang="pt-PT" sz="1800" dirty="0"/>
          </a:p>
        </p:txBody>
      </p:sp>
      <p:sp>
        <p:nvSpPr>
          <p:cNvPr id="3" name="TextBox 2"/>
          <p:cNvSpPr txBox="1"/>
          <p:nvPr/>
        </p:nvSpPr>
        <p:spPr>
          <a:xfrm>
            <a:off x="683568" y="836712"/>
            <a:ext cx="806489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dirty="0" smtClean="0"/>
              <a:t>Os rios principais desaguam nos oceanos ou em mares interiores ou lagos. À sua parte terminal chamamos foz, a qual pode ser em forma de estuário quando...</a:t>
            </a:r>
            <a:endParaRPr lang="pt-PT" dirty="0"/>
          </a:p>
        </p:txBody>
      </p:sp>
      <p:sp>
        <p:nvSpPr>
          <p:cNvPr id="7" name="TextBox 6"/>
          <p:cNvSpPr txBox="1"/>
          <p:nvPr/>
        </p:nvSpPr>
        <p:spPr>
          <a:xfrm>
            <a:off x="683568" y="1403484"/>
            <a:ext cx="79208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dirty="0" smtClean="0"/>
              <a:t>o rio desagua num único canal.</a:t>
            </a:r>
            <a:endParaRPr lang="pt-PT" dirty="0"/>
          </a:p>
        </p:txBody>
      </p:sp>
      <p:sp>
        <p:nvSpPr>
          <p:cNvPr id="6" name="TextBox 5"/>
          <p:cNvSpPr txBox="1"/>
          <p:nvPr/>
        </p:nvSpPr>
        <p:spPr>
          <a:xfrm>
            <a:off x="755576" y="5805264"/>
            <a:ext cx="792088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dirty="0" smtClean="0"/>
              <a:t>O rio Venta desaguando no mar Báltico, em forma de estuário, cidade </a:t>
            </a:r>
            <a:r>
              <a:rPr lang="pt-PT" dirty="0"/>
              <a:t>de </a:t>
            </a:r>
            <a:r>
              <a:rPr lang="pt-PT" dirty="0" err="1" smtClean="0"/>
              <a:t>Ventspils</a:t>
            </a:r>
            <a:r>
              <a:rPr lang="pt-PT" dirty="0" smtClean="0"/>
              <a:t>, na Letónia.</a:t>
            </a:r>
            <a:endParaRPr lang="pt-PT" dirty="0"/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2083" y="1772816"/>
            <a:ext cx="6124173" cy="40732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8035799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xmlns:p14="http://schemas.microsoft.com/office/powerpoint/2010/main"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6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9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2697016"/>
            <a:ext cx="5521543" cy="36724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27584" y="25077"/>
            <a:ext cx="7772400" cy="506487"/>
          </a:xfrm>
        </p:spPr>
        <p:txBody>
          <a:bodyPr>
            <a:normAutofit/>
          </a:bodyPr>
          <a:lstStyle/>
          <a:p>
            <a:r>
              <a:rPr lang="pt-PT" sz="1800" dirty="0" smtClean="0"/>
              <a:t>M22b – Redes e bacias hidrográficas</a:t>
            </a:r>
            <a:endParaRPr lang="pt-PT" sz="1800" dirty="0"/>
          </a:p>
        </p:txBody>
      </p:sp>
      <p:sp>
        <p:nvSpPr>
          <p:cNvPr id="3" name="TextBox 2"/>
          <p:cNvSpPr txBox="1"/>
          <p:nvPr/>
        </p:nvSpPr>
        <p:spPr>
          <a:xfrm>
            <a:off x="611560" y="836712"/>
            <a:ext cx="446449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dirty="0" smtClean="0"/>
              <a:t>Chama-se delta à foz dos rios quando desaguam...</a:t>
            </a:r>
            <a:endParaRPr lang="pt-PT" dirty="0"/>
          </a:p>
        </p:txBody>
      </p:sp>
      <p:sp>
        <p:nvSpPr>
          <p:cNvPr id="7" name="TextBox 6"/>
          <p:cNvSpPr txBox="1"/>
          <p:nvPr/>
        </p:nvSpPr>
        <p:spPr>
          <a:xfrm>
            <a:off x="611560" y="1484784"/>
            <a:ext cx="439248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dirty="0"/>
              <a:t>e</a:t>
            </a:r>
            <a:r>
              <a:rPr lang="pt-PT" dirty="0" smtClean="0"/>
              <a:t>m múltiplos canais, gerando-se ilhas de sedimentos, depositados pelo rio.</a:t>
            </a:r>
            <a:endParaRPr lang="pt-PT" dirty="0"/>
          </a:p>
        </p:txBody>
      </p:sp>
      <p:sp>
        <p:nvSpPr>
          <p:cNvPr id="6" name="TextBox 5"/>
          <p:cNvSpPr txBox="1"/>
          <p:nvPr/>
        </p:nvSpPr>
        <p:spPr>
          <a:xfrm>
            <a:off x="6444208" y="3933056"/>
            <a:ext cx="230425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dirty="0" smtClean="0"/>
              <a:t>O </a:t>
            </a:r>
            <a:r>
              <a:rPr lang="pt-PT" dirty="0" smtClean="0"/>
              <a:t>delta </a:t>
            </a:r>
            <a:r>
              <a:rPr lang="pt-PT" dirty="0" smtClean="0"/>
              <a:t>do rio Fraser, perto de Vancouver, na costa ocidental do Canadá.</a:t>
            </a:r>
            <a:endParaRPr lang="pt-PT" dirty="0"/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01999" y="764704"/>
            <a:ext cx="3958909" cy="26330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5946612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xmlns:p14="http://schemas.microsoft.com/office/powerpoint/2010/main"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6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RESOURCE_PATHS_HASH_2" val="41c6ec2da5cd1b1647881a98f79862b7b216cb47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259</TotalTime>
  <Words>509</Words>
  <Application>Microsoft Office PowerPoint</Application>
  <PresentationFormat>On-screen Show (4:3)</PresentationFormat>
  <Paragraphs>36</Paragraphs>
  <Slides>11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2" baseType="lpstr">
      <vt:lpstr>Office Theme</vt:lpstr>
      <vt:lpstr>M22b – Redes e bacias hidrográficas</vt:lpstr>
      <vt:lpstr>M22b – Redes e bacias hidrográficas</vt:lpstr>
      <vt:lpstr>M22b – Redes e bacias hidrográficas</vt:lpstr>
      <vt:lpstr>M22b – Redes e bacias hidrográficas</vt:lpstr>
      <vt:lpstr>M22b – Redes e bacias hidrográficas</vt:lpstr>
      <vt:lpstr>M22b – Redes e bacias hidrográficas</vt:lpstr>
      <vt:lpstr>M22b – Redes e bacias hidrográficas</vt:lpstr>
      <vt:lpstr>M22b – Redes e bacias hidrográficas</vt:lpstr>
      <vt:lpstr>M22b – Redes e bacias hidrográficas</vt:lpstr>
      <vt:lpstr>M22b – Redes e bacias hidrográficas</vt:lpstr>
      <vt:lpstr>M22b – Redes e bacias hidrográficas</vt:lpstr>
    </vt:vector>
  </TitlesOfParts>
  <Company>Bloco Gráfico, Lda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csmartins</dc:creator>
  <cp:lastModifiedBy>Cristina Henrique</cp:lastModifiedBy>
  <cp:revision>38</cp:revision>
  <dcterms:created xsi:type="dcterms:W3CDTF">2011-12-12T15:36:58Z</dcterms:created>
  <dcterms:modified xsi:type="dcterms:W3CDTF">2014-06-23T15:13:45Z</dcterms:modified>
</cp:coreProperties>
</file>