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7" r:id="rId2"/>
    <p:sldId id="256" r:id="rId3"/>
    <p:sldId id="258" r:id="rId4"/>
    <p:sldId id="261" r:id="rId5"/>
    <p:sldId id="260" r:id="rId6"/>
    <p:sldId id="262" r:id="rId7"/>
    <p:sldId id="263" r:id="rId8"/>
    <p:sldId id="259" r:id="rId9"/>
  </p:sldIdLst>
  <p:sldSz cx="9144000" cy="6858000" type="screen4x3"/>
  <p:notesSz cx="6858000" cy="9144000"/>
  <p:custDataLst>
    <p:tags r:id="rId11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6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133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D36F2E-55A0-4061-B7E7-8DCB1A6BA5E3}" type="datetimeFigureOut">
              <a:rPr lang="pt-PT" smtClean="0"/>
              <a:t>01-07-2014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5C9665-3338-4747-B230-D9C34F9C743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95975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5C9665-3338-4747-B230-D9C34F9C7433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02572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5C9665-3338-4747-B230-D9C34F9C7433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10688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5C9665-3338-4747-B230-D9C34F9C7433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144347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5C9665-3338-4747-B230-D9C34F9C7433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615593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5C9665-3338-4747-B230-D9C34F9C7433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899608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5C9665-3338-4747-B230-D9C34F9C7433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44317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5C9665-3338-4747-B230-D9C34F9C7433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827638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5C9665-3338-4747-B230-D9C34F9C7433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9238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3B8377-BBDD-4833-8E6B-67F0A3A4FDBD}" type="datetimeFigureOut">
              <a:rPr lang="pt-PT" smtClean="0"/>
              <a:pPr/>
              <a:t>01-07-2014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C4D1A2-41D5-40C2-8113-56E8BF50D662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4067944" y="35170"/>
            <a:ext cx="493318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pt-PT" sz="1400" dirty="0" smtClean="0">
                <a:solidFill>
                  <a:srgbClr val="7F7F7F"/>
                </a:solidFill>
                <a:latin typeface="Arial Rounded MT Bold" pitchFamily="34" charset="0"/>
              </a:rPr>
              <a:t>Expansão dos fundos oceânicos</a:t>
            </a:r>
            <a:endParaRPr lang="pt-PT" sz="1400" dirty="0">
              <a:solidFill>
                <a:srgbClr val="7F7F7F"/>
              </a:solidFill>
              <a:latin typeface="Arial Rounded MT Bold" pitchFamily="34" charset="0"/>
            </a:endParaRPr>
          </a:p>
        </p:txBody>
      </p:sp>
      <p:sp>
        <p:nvSpPr>
          <p:cNvPr id="9" name="Fluxograma: atraso 8"/>
          <p:cNvSpPr/>
          <p:nvPr/>
        </p:nvSpPr>
        <p:spPr>
          <a:xfrm rot="5400000">
            <a:off x="357188" y="0"/>
            <a:ext cx="642938" cy="642937"/>
          </a:xfrm>
          <a:prstGeom prst="flowChartDelay">
            <a:avLst/>
          </a:prstGeom>
          <a:solidFill>
            <a:srgbClr val="D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57188" y="214313"/>
            <a:ext cx="64293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/>
                </a:solidFill>
                <a:latin typeface="Arial Rounded MT Bold" pitchFamily="34" charset="0"/>
              </a:rPr>
              <a:t>D3</a:t>
            </a:r>
            <a:endParaRPr lang="pt-PT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cxnSp>
        <p:nvCxnSpPr>
          <p:cNvPr id="11" name="Conexão recta 10"/>
          <p:cNvCxnSpPr/>
          <p:nvPr/>
        </p:nvCxnSpPr>
        <p:spPr>
          <a:xfrm>
            <a:off x="1000125" y="285750"/>
            <a:ext cx="8143875" cy="1588"/>
          </a:xfrm>
          <a:prstGeom prst="line">
            <a:avLst/>
          </a:prstGeom>
          <a:ln>
            <a:solidFill>
              <a:srgbClr val="D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ângulo 11"/>
          <p:cNvSpPr/>
          <p:nvPr/>
        </p:nvSpPr>
        <p:spPr>
          <a:xfrm rot="5400000">
            <a:off x="4357687" y="2071688"/>
            <a:ext cx="4286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3" name="CaixaDeTexto 12"/>
          <p:cNvSpPr txBox="1"/>
          <p:nvPr/>
        </p:nvSpPr>
        <p:spPr>
          <a:xfrm>
            <a:off x="0" y="6327775"/>
            <a:ext cx="9144000" cy="4873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/>
            <a:r>
              <a:rPr lang="pt-PT" sz="2000" b="1">
                <a:solidFill>
                  <a:srgbClr val="262626"/>
                </a:solidFill>
                <a:latin typeface="Arial Rounded MT Bold" pitchFamily="34" charset="0"/>
              </a:rPr>
              <a:t>CienTIC 7</a:t>
            </a:r>
            <a:r>
              <a:rPr lang="pt-PT" sz="3200" b="1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1400">
                <a:solidFill>
                  <a:srgbClr val="262626"/>
                </a:solidFill>
                <a:latin typeface="Arial Rounded MT Bold" pitchFamily="34" charset="0"/>
              </a:rPr>
              <a:t>Ciências Naturais  - 7.</a:t>
            </a:r>
            <a:r>
              <a:rPr lang="pt-PT" sz="1400" baseline="30000">
                <a:solidFill>
                  <a:srgbClr val="262626"/>
                </a:solidFill>
                <a:latin typeface="Arial Rounded MT Bold" pitchFamily="34" charset="0"/>
              </a:rPr>
              <a:t>o</a:t>
            </a:r>
            <a:r>
              <a:rPr lang="pt-PT" sz="1400">
                <a:solidFill>
                  <a:srgbClr val="262626"/>
                </a:solidFill>
                <a:latin typeface="Arial Rounded MT Bold" pitchFamily="34" charset="0"/>
              </a:rPr>
              <a:t> ano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uxograma: atraso 5"/>
          <p:cNvSpPr/>
          <p:nvPr/>
        </p:nvSpPr>
        <p:spPr>
          <a:xfrm>
            <a:off x="0" y="500063"/>
            <a:ext cx="1000125" cy="785812"/>
          </a:xfrm>
          <a:prstGeom prst="flowChartDelay">
            <a:avLst/>
          </a:prstGeom>
          <a:solidFill>
            <a:srgbClr val="D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051" name="CaixaDeTexto 6"/>
          <p:cNvSpPr txBox="1">
            <a:spLocks noChangeArrowheads="1"/>
          </p:cNvSpPr>
          <p:nvPr/>
        </p:nvSpPr>
        <p:spPr bwMode="auto">
          <a:xfrm>
            <a:off x="0" y="630238"/>
            <a:ext cx="857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3200" b="1" dirty="0" smtClean="0">
                <a:solidFill>
                  <a:schemeClr val="bg1"/>
                </a:solidFill>
                <a:latin typeface="Arial Rounded MT Bold" pitchFamily="34" charset="0"/>
              </a:rPr>
              <a:t>D3</a:t>
            </a:r>
            <a:endParaRPr lang="pt-PT" sz="32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052" name="CaixaDeTexto 7"/>
          <p:cNvSpPr txBox="1">
            <a:spLocks noChangeArrowheads="1"/>
          </p:cNvSpPr>
          <p:nvPr/>
        </p:nvSpPr>
        <p:spPr bwMode="auto">
          <a:xfrm>
            <a:off x="0" y="1725613"/>
            <a:ext cx="9144000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PT" sz="5400" b="1" dirty="0" smtClean="0">
                <a:solidFill>
                  <a:srgbClr val="7F7F7F"/>
                </a:solidFill>
              </a:rPr>
              <a:t>Expansão</a:t>
            </a:r>
          </a:p>
          <a:p>
            <a:pPr algn="ctr"/>
            <a:r>
              <a:rPr lang="pt-PT" sz="5400" b="1" dirty="0" smtClean="0">
                <a:solidFill>
                  <a:srgbClr val="7F7F7F"/>
                </a:solidFill>
              </a:rPr>
              <a:t>dos fundos oceânicos</a:t>
            </a:r>
            <a:endParaRPr lang="pt-PT" sz="5400" dirty="0">
              <a:solidFill>
                <a:srgbClr val="7F7F7F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 rot="5400000">
            <a:off x="3500437" y="1214438"/>
            <a:ext cx="21431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2054" name="CaixaDeTexto 9"/>
          <p:cNvSpPr txBox="1">
            <a:spLocks noChangeArrowheads="1"/>
          </p:cNvSpPr>
          <p:nvPr/>
        </p:nvSpPr>
        <p:spPr bwMode="auto">
          <a:xfrm>
            <a:off x="0" y="493395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PT" sz="3600" b="1" dirty="0" err="1">
                <a:solidFill>
                  <a:schemeClr val="bg1"/>
                </a:solidFill>
              </a:rPr>
              <a:t>CienTIC</a:t>
            </a:r>
            <a:r>
              <a:rPr lang="pt-PT" sz="3600" b="1" dirty="0">
                <a:solidFill>
                  <a:schemeClr val="bg1"/>
                </a:solidFill>
              </a:rPr>
              <a:t> 7</a:t>
            </a:r>
          </a:p>
          <a:p>
            <a:pPr algn="ctr"/>
            <a:r>
              <a:rPr lang="pt-PT" sz="2400" dirty="0">
                <a:solidFill>
                  <a:schemeClr val="bg1"/>
                </a:solidFill>
              </a:rPr>
              <a:t>Ciências Naturais  – </a:t>
            </a:r>
            <a:r>
              <a:rPr lang="pt-PT" sz="2400" dirty="0" smtClean="0">
                <a:solidFill>
                  <a:schemeClr val="bg1"/>
                </a:solidFill>
              </a:rPr>
              <a:t>7.</a:t>
            </a:r>
            <a:r>
              <a:rPr lang="pt-P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º</a:t>
            </a:r>
            <a:r>
              <a:rPr lang="pt-PT" sz="2400" dirty="0" smtClean="0">
                <a:solidFill>
                  <a:schemeClr val="bg1"/>
                </a:solidFill>
              </a:rPr>
              <a:t> </a:t>
            </a:r>
            <a:r>
              <a:rPr lang="pt-PT" sz="2400" dirty="0">
                <a:solidFill>
                  <a:schemeClr val="bg1"/>
                </a:solidFill>
              </a:rPr>
              <a:t>ano</a:t>
            </a:r>
          </a:p>
        </p:txBody>
      </p:sp>
      <p:pic>
        <p:nvPicPr>
          <p:cNvPr id="2055" name="Picture 10" descr="LOGO.pdf"/>
          <p:cNvPicPr>
            <a:picLocks noChangeAspect="1"/>
          </p:cNvPicPr>
          <p:nvPr/>
        </p:nvPicPr>
        <p:blipFill>
          <a:blip r:embed="rId3" cstate="print"/>
          <a:srcRect l="12044" t="34444" r="12578" b="48026"/>
          <a:stretch>
            <a:fillRect/>
          </a:stretch>
        </p:blipFill>
        <p:spPr bwMode="auto">
          <a:xfrm>
            <a:off x="3686175" y="5940425"/>
            <a:ext cx="17716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47338" y="4487907"/>
            <a:ext cx="8634334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0975" algn="l"/>
              </a:tabLst>
            </a:pPr>
            <a:r>
              <a:rPr kumimoji="0" lang="pt-P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 desenvolvimento da Ciência e da Tecnologia permitiu estudar os fundos oceânicos e descobrir que a litosfera está fragmentada em </a:t>
            </a:r>
            <a:r>
              <a:rPr kumimoji="0" lang="pt-PT" sz="2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placas litosféricas</a:t>
            </a:r>
            <a:r>
              <a:rPr kumimoji="0" lang="pt-PT" sz="2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P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que se movem e interagem entre si. Estes movimentos são explicados pela </a:t>
            </a:r>
            <a:r>
              <a:rPr lang="pt-PT" sz="2200" b="1" dirty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</a:t>
            </a:r>
            <a:r>
              <a:rPr kumimoji="0" lang="pt-PT" sz="2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eoria da tectónica de placas</a:t>
            </a:r>
            <a:r>
              <a:rPr kumimoji="0" lang="pt-P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pt-PT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634" y="577051"/>
            <a:ext cx="7315403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/>
          <p:cNvSpPr txBox="1"/>
          <p:nvPr/>
        </p:nvSpPr>
        <p:spPr>
          <a:xfrm>
            <a:off x="8136294" y="6450013"/>
            <a:ext cx="8648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2/8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087245" y="3601387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Submersível tripulado</a:t>
            </a:r>
            <a:endParaRPr lang="pt-PT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2311381" y="3653650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ROV</a:t>
            </a:r>
            <a:endParaRPr lang="pt-PT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607525" y="3582223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Mapeamento por sonar</a:t>
            </a:r>
            <a:endParaRPr lang="pt-PT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5191701" y="3725658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Perfuração</a:t>
            </a:r>
            <a:endParaRPr lang="pt-PT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6559853" y="3601387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Observatório permanente</a:t>
            </a:r>
            <a:endParaRPr lang="pt-PT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/>
      <p:bldP spid="8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692695"/>
            <a:ext cx="7632848" cy="5289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755576" y="828001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Continente</a:t>
            </a:r>
            <a:endParaRPr lang="pt-PT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Conexão recta unidireccional 10"/>
          <p:cNvCxnSpPr/>
          <p:nvPr/>
        </p:nvCxnSpPr>
        <p:spPr>
          <a:xfrm flipH="1">
            <a:off x="3059832" y="1412776"/>
            <a:ext cx="792089" cy="504056"/>
          </a:xfrm>
          <a:prstGeom prst="straightConnector1">
            <a:avLst/>
          </a:prstGeom>
          <a:ln w="12700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xão recta unidireccional 15"/>
          <p:cNvCxnSpPr/>
          <p:nvPr/>
        </p:nvCxnSpPr>
        <p:spPr>
          <a:xfrm flipH="1" flipV="1">
            <a:off x="1907705" y="2420888"/>
            <a:ext cx="432047" cy="432048"/>
          </a:xfrm>
          <a:prstGeom prst="straightConnector1">
            <a:avLst/>
          </a:prstGeom>
          <a:ln w="12700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upo 44"/>
          <p:cNvGrpSpPr>
            <a:grpSpLocks/>
          </p:cNvGrpSpPr>
          <p:nvPr/>
        </p:nvGrpSpPr>
        <p:grpSpPr bwMode="auto">
          <a:xfrm>
            <a:off x="1337802" y="905777"/>
            <a:ext cx="300038" cy="300037"/>
            <a:chOff x="449705" y="2668249"/>
            <a:chExt cx="299803" cy="299803"/>
          </a:xfrm>
        </p:grpSpPr>
        <p:sp>
          <p:nvSpPr>
            <p:cNvPr id="4" name="Oval 4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5" name="CaixaDeTexto 41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21" name="CaixaDeTexto 20"/>
          <p:cNvSpPr txBox="1"/>
          <p:nvPr/>
        </p:nvSpPr>
        <p:spPr>
          <a:xfrm>
            <a:off x="3923928" y="1188041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Plataforma</a:t>
            </a:r>
          </a:p>
          <a:p>
            <a:r>
              <a:rPr lang="pt-PT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continental</a:t>
            </a:r>
            <a:endParaRPr lang="pt-PT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Grupo 44"/>
          <p:cNvGrpSpPr>
            <a:grpSpLocks/>
          </p:cNvGrpSpPr>
          <p:nvPr/>
        </p:nvGrpSpPr>
        <p:grpSpPr bwMode="auto">
          <a:xfrm>
            <a:off x="3851920" y="1184747"/>
            <a:ext cx="300038" cy="300037"/>
            <a:chOff x="449705" y="2668249"/>
            <a:chExt cx="299803" cy="299803"/>
          </a:xfrm>
        </p:grpSpPr>
        <p:sp>
          <p:nvSpPr>
            <p:cNvPr id="8" name="Oval 4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9" name="CaixaDeTexto 41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22" name="CaixaDeTexto 21"/>
          <p:cNvSpPr txBox="1"/>
          <p:nvPr/>
        </p:nvSpPr>
        <p:spPr>
          <a:xfrm>
            <a:off x="2339752" y="2780928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Talude</a:t>
            </a:r>
          </a:p>
          <a:p>
            <a:r>
              <a:rPr lang="pt-PT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continental</a:t>
            </a:r>
            <a:endParaRPr lang="pt-PT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8" name="Grupo 44"/>
          <p:cNvGrpSpPr>
            <a:grpSpLocks/>
          </p:cNvGrpSpPr>
          <p:nvPr/>
        </p:nvGrpSpPr>
        <p:grpSpPr bwMode="auto">
          <a:xfrm>
            <a:off x="2339752" y="2780928"/>
            <a:ext cx="300038" cy="300037"/>
            <a:chOff x="449705" y="2668249"/>
            <a:chExt cx="299803" cy="299803"/>
          </a:xfrm>
        </p:grpSpPr>
        <p:sp>
          <p:nvSpPr>
            <p:cNvPr id="19" name="Oval 4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0" name="CaixaDeTexto 41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cxnSp>
        <p:nvCxnSpPr>
          <p:cNvPr id="23" name="Conexão recta unidireccional 22"/>
          <p:cNvCxnSpPr>
            <a:stCxn id="25" idx="3"/>
          </p:cNvCxnSpPr>
          <p:nvPr/>
        </p:nvCxnSpPr>
        <p:spPr>
          <a:xfrm flipV="1">
            <a:off x="4788024" y="2348880"/>
            <a:ext cx="648072" cy="118755"/>
          </a:xfrm>
          <a:prstGeom prst="straightConnector1">
            <a:avLst/>
          </a:prstGeom>
          <a:ln w="12700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3995936" y="2298358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Rifte</a:t>
            </a:r>
            <a:endParaRPr lang="pt-PT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0" name="Grupo 44"/>
          <p:cNvGrpSpPr>
            <a:grpSpLocks/>
          </p:cNvGrpSpPr>
          <p:nvPr/>
        </p:nvGrpSpPr>
        <p:grpSpPr bwMode="auto">
          <a:xfrm>
            <a:off x="4355976" y="2336875"/>
            <a:ext cx="300038" cy="300037"/>
            <a:chOff x="449705" y="2668249"/>
            <a:chExt cx="299803" cy="299803"/>
          </a:xfrm>
        </p:grpSpPr>
        <p:sp>
          <p:nvSpPr>
            <p:cNvPr id="31" name="Oval 4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32" name="CaixaDeTexto 41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grpSp>
        <p:nvGrpSpPr>
          <p:cNvPr id="42" name="Grupo 41"/>
          <p:cNvGrpSpPr/>
          <p:nvPr/>
        </p:nvGrpSpPr>
        <p:grpSpPr>
          <a:xfrm>
            <a:off x="3203848" y="3861048"/>
            <a:ext cx="1512168" cy="792088"/>
            <a:chOff x="3275856" y="3933056"/>
            <a:chExt cx="1512168" cy="792088"/>
          </a:xfrm>
        </p:grpSpPr>
        <p:cxnSp>
          <p:nvCxnSpPr>
            <p:cNvPr id="36" name="Conexão recta 35"/>
            <p:cNvCxnSpPr/>
            <p:nvPr/>
          </p:nvCxnSpPr>
          <p:spPr>
            <a:xfrm flipV="1">
              <a:off x="3275856" y="3933056"/>
              <a:ext cx="72008" cy="144016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exão recta 36"/>
            <p:cNvCxnSpPr/>
            <p:nvPr/>
          </p:nvCxnSpPr>
          <p:spPr>
            <a:xfrm flipV="1">
              <a:off x="4716016" y="4581128"/>
              <a:ext cx="72008" cy="144016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exão recta 37"/>
            <p:cNvCxnSpPr/>
            <p:nvPr/>
          </p:nvCxnSpPr>
          <p:spPr>
            <a:xfrm>
              <a:off x="3347864" y="3933056"/>
              <a:ext cx="1440160" cy="64807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3" name="Conexão recta 42"/>
          <p:cNvCxnSpPr/>
          <p:nvPr/>
        </p:nvCxnSpPr>
        <p:spPr>
          <a:xfrm flipH="1">
            <a:off x="4067944" y="4077072"/>
            <a:ext cx="720080" cy="14401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CaixaDeTexto 45"/>
          <p:cNvSpPr txBox="1"/>
          <p:nvPr/>
        </p:nvSpPr>
        <p:spPr>
          <a:xfrm>
            <a:off x="4788024" y="3789040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Dorsal</a:t>
            </a:r>
          </a:p>
          <a:p>
            <a:r>
              <a:rPr lang="pt-PT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oceânica</a:t>
            </a:r>
            <a:endParaRPr lang="pt-PT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7" name="Grupo 44"/>
          <p:cNvGrpSpPr>
            <a:grpSpLocks/>
          </p:cNvGrpSpPr>
          <p:nvPr/>
        </p:nvGrpSpPr>
        <p:grpSpPr bwMode="auto">
          <a:xfrm>
            <a:off x="4848026" y="3921051"/>
            <a:ext cx="300038" cy="300037"/>
            <a:chOff x="449705" y="2668249"/>
            <a:chExt cx="299803" cy="299803"/>
          </a:xfrm>
        </p:grpSpPr>
        <p:sp>
          <p:nvSpPr>
            <p:cNvPr id="48" name="Oval 4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49" name="CaixaDeTexto 41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50" name="CaixaDeTexto 49"/>
          <p:cNvSpPr txBox="1"/>
          <p:nvPr/>
        </p:nvSpPr>
        <p:spPr>
          <a:xfrm>
            <a:off x="1187624" y="4581128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Planície</a:t>
            </a:r>
          </a:p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abissal</a:t>
            </a:r>
            <a:endParaRPr lang="pt-PT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1" name="Grupo 44"/>
          <p:cNvGrpSpPr>
            <a:grpSpLocks/>
          </p:cNvGrpSpPr>
          <p:nvPr/>
        </p:nvGrpSpPr>
        <p:grpSpPr bwMode="auto">
          <a:xfrm>
            <a:off x="1763688" y="4713139"/>
            <a:ext cx="300038" cy="300037"/>
            <a:chOff x="449705" y="2668249"/>
            <a:chExt cx="299803" cy="299803"/>
          </a:xfrm>
        </p:grpSpPr>
        <p:sp>
          <p:nvSpPr>
            <p:cNvPr id="52" name="Oval 4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53" name="CaixaDeTexto 41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54" name="CaixaDeTexto 53"/>
          <p:cNvSpPr txBox="1"/>
          <p:nvPr/>
        </p:nvSpPr>
        <p:spPr>
          <a:xfrm>
            <a:off x="8136294" y="6450013"/>
            <a:ext cx="8648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3/8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39" name="CaixaDeTexto 23"/>
          <p:cNvSpPr txBox="1">
            <a:spLocks noChangeArrowheads="1"/>
          </p:cNvSpPr>
          <p:nvPr/>
        </p:nvSpPr>
        <p:spPr bwMode="auto">
          <a:xfrm>
            <a:off x="1008350" y="5919473"/>
            <a:ext cx="712381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pt-PT" sz="1600" b="1" dirty="0" smtClean="0"/>
              <a:t>Morfologia do fundo oceânico do Atlântico Norte</a:t>
            </a:r>
            <a:endParaRPr lang="pt-PT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21" grpId="0"/>
      <p:bldP spid="22" grpId="0"/>
      <p:bldP spid="25" grpId="0"/>
      <p:bldP spid="46" grpId="0"/>
      <p:bldP spid="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85225"/>
            <a:ext cx="9092659" cy="188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1" name="Conexão recta unidireccional 10"/>
          <p:cNvCxnSpPr/>
          <p:nvPr/>
        </p:nvCxnSpPr>
        <p:spPr>
          <a:xfrm rot="5400000">
            <a:off x="946256" y="2623244"/>
            <a:ext cx="1092372" cy="402895"/>
          </a:xfrm>
          <a:prstGeom prst="straightConnector1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xão recta unidireccional 15"/>
          <p:cNvCxnSpPr/>
          <p:nvPr/>
        </p:nvCxnSpPr>
        <p:spPr>
          <a:xfrm rot="5400000">
            <a:off x="1947328" y="2966556"/>
            <a:ext cx="355162" cy="667167"/>
          </a:xfrm>
          <a:prstGeom prst="straightConnector1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/>
          <p:cNvSpPr txBox="1"/>
          <p:nvPr/>
        </p:nvSpPr>
        <p:spPr>
          <a:xfrm>
            <a:off x="993351" y="1690211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Plataforma</a:t>
            </a:r>
          </a:p>
          <a:p>
            <a:pPr algn="ctr"/>
            <a:r>
              <a:rPr lang="pt-P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continental</a:t>
            </a:r>
            <a:endParaRPr lang="pt-PT" sz="16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upo 44"/>
          <p:cNvGrpSpPr>
            <a:grpSpLocks/>
          </p:cNvGrpSpPr>
          <p:nvPr/>
        </p:nvGrpSpPr>
        <p:grpSpPr bwMode="auto">
          <a:xfrm>
            <a:off x="1565920" y="1979226"/>
            <a:ext cx="300038" cy="300037"/>
            <a:chOff x="449705" y="2668249"/>
            <a:chExt cx="299803" cy="299803"/>
          </a:xfrm>
        </p:grpSpPr>
        <p:sp>
          <p:nvSpPr>
            <p:cNvPr id="8" name="Oval 4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9" name="CaixaDeTexto 41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22" name="CaixaDeTexto 21"/>
          <p:cNvSpPr txBox="1"/>
          <p:nvPr/>
        </p:nvSpPr>
        <p:spPr>
          <a:xfrm>
            <a:off x="1695174" y="2593551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Talude</a:t>
            </a:r>
          </a:p>
          <a:p>
            <a:pPr algn="ctr"/>
            <a:r>
              <a:rPr lang="pt-P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continental</a:t>
            </a:r>
            <a:endParaRPr lang="pt-PT" sz="16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Grupo 44"/>
          <p:cNvGrpSpPr>
            <a:grpSpLocks/>
          </p:cNvGrpSpPr>
          <p:nvPr/>
        </p:nvGrpSpPr>
        <p:grpSpPr bwMode="auto">
          <a:xfrm>
            <a:off x="2302276" y="2840888"/>
            <a:ext cx="300038" cy="300037"/>
            <a:chOff x="449705" y="2668249"/>
            <a:chExt cx="299803" cy="299803"/>
          </a:xfrm>
        </p:grpSpPr>
        <p:sp>
          <p:nvSpPr>
            <p:cNvPr id="19" name="Oval 4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0" name="CaixaDeTexto 41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cxnSp>
        <p:nvCxnSpPr>
          <p:cNvPr id="23" name="Conexão recta unidireccional 22"/>
          <p:cNvCxnSpPr>
            <a:stCxn id="31" idx="4"/>
          </p:cNvCxnSpPr>
          <p:nvPr/>
        </p:nvCxnSpPr>
        <p:spPr>
          <a:xfrm rot="5400000">
            <a:off x="5887437" y="3412608"/>
            <a:ext cx="406090" cy="1118215"/>
          </a:xfrm>
          <a:prstGeom prst="straightConnector1">
            <a:avLst/>
          </a:prstGeom>
          <a:ln w="12700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198433" y="3445106"/>
            <a:ext cx="8905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Rifte</a:t>
            </a:r>
            <a:endParaRPr lang="pt-PT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" name="Grupo 44"/>
          <p:cNvGrpSpPr>
            <a:grpSpLocks/>
          </p:cNvGrpSpPr>
          <p:nvPr/>
        </p:nvGrpSpPr>
        <p:grpSpPr bwMode="auto">
          <a:xfrm>
            <a:off x="6499570" y="3468633"/>
            <a:ext cx="300038" cy="300037"/>
            <a:chOff x="449705" y="2668249"/>
            <a:chExt cx="299803" cy="299803"/>
          </a:xfrm>
        </p:grpSpPr>
        <p:sp>
          <p:nvSpPr>
            <p:cNvPr id="31" name="Oval 4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32" name="CaixaDeTexto 41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grpSp>
        <p:nvGrpSpPr>
          <p:cNvPr id="12" name="Grupo 41"/>
          <p:cNvGrpSpPr/>
          <p:nvPr/>
        </p:nvGrpSpPr>
        <p:grpSpPr>
          <a:xfrm rot="20048104">
            <a:off x="3956871" y="3227302"/>
            <a:ext cx="1942288" cy="1055467"/>
            <a:chOff x="3275856" y="3933056"/>
            <a:chExt cx="1512168" cy="792088"/>
          </a:xfrm>
        </p:grpSpPr>
        <p:cxnSp>
          <p:nvCxnSpPr>
            <p:cNvPr id="36" name="Conexão recta 35"/>
            <p:cNvCxnSpPr/>
            <p:nvPr/>
          </p:nvCxnSpPr>
          <p:spPr>
            <a:xfrm flipV="1">
              <a:off x="3275856" y="3933056"/>
              <a:ext cx="72008" cy="144016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exão recta 36"/>
            <p:cNvCxnSpPr/>
            <p:nvPr/>
          </p:nvCxnSpPr>
          <p:spPr>
            <a:xfrm flipV="1">
              <a:off x="4716016" y="4581128"/>
              <a:ext cx="72008" cy="144016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exão recta 37"/>
            <p:cNvCxnSpPr/>
            <p:nvPr/>
          </p:nvCxnSpPr>
          <p:spPr>
            <a:xfrm>
              <a:off x="3347864" y="3933056"/>
              <a:ext cx="1440160" cy="64807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3" name="Conexão recta 42"/>
          <p:cNvCxnSpPr/>
          <p:nvPr/>
        </p:nvCxnSpPr>
        <p:spPr>
          <a:xfrm rot="16200000" flipH="1">
            <a:off x="4643205" y="3346554"/>
            <a:ext cx="592108" cy="1499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CaixaDeTexto 45"/>
          <p:cNvSpPr txBox="1"/>
          <p:nvPr/>
        </p:nvSpPr>
        <p:spPr>
          <a:xfrm>
            <a:off x="4203408" y="2597321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Dorsal</a:t>
            </a:r>
          </a:p>
          <a:p>
            <a:pPr algn="ctr"/>
            <a:r>
              <a:rPr lang="pt-P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oceânica</a:t>
            </a:r>
            <a:endParaRPr lang="pt-PT" sz="16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" name="Grupo 44"/>
          <p:cNvGrpSpPr>
            <a:grpSpLocks/>
          </p:cNvGrpSpPr>
          <p:nvPr/>
        </p:nvGrpSpPr>
        <p:grpSpPr bwMode="auto">
          <a:xfrm>
            <a:off x="4780569" y="2871740"/>
            <a:ext cx="300038" cy="300037"/>
            <a:chOff x="449705" y="2668249"/>
            <a:chExt cx="299803" cy="299803"/>
          </a:xfrm>
        </p:grpSpPr>
        <p:sp>
          <p:nvSpPr>
            <p:cNvPr id="48" name="Oval 4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49" name="CaixaDeTexto 41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50" name="CaixaDeTexto 49"/>
          <p:cNvSpPr txBox="1"/>
          <p:nvPr/>
        </p:nvSpPr>
        <p:spPr>
          <a:xfrm>
            <a:off x="2214450" y="3629253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Planície</a:t>
            </a:r>
          </a:p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abissal</a:t>
            </a:r>
            <a:endParaRPr lang="pt-PT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" name="Grupo 44"/>
          <p:cNvGrpSpPr>
            <a:grpSpLocks/>
          </p:cNvGrpSpPr>
          <p:nvPr/>
        </p:nvGrpSpPr>
        <p:grpSpPr bwMode="auto">
          <a:xfrm>
            <a:off x="2790514" y="3761264"/>
            <a:ext cx="300038" cy="300037"/>
            <a:chOff x="449705" y="2668249"/>
            <a:chExt cx="299803" cy="299803"/>
          </a:xfrm>
        </p:grpSpPr>
        <p:sp>
          <p:nvSpPr>
            <p:cNvPr id="52" name="Oval 4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53" name="CaixaDeTexto 41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54" name="CaixaDeTexto 53"/>
          <p:cNvSpPr txBox="1"/>
          <p:nvPr/>
        </p:nvSpPr>
        <p:spPr>
          <a:xfrm>
            <a:off x="8136294" y="6450013"/>
            <a:ext cx="8648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4/8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39" name="CaixaDeTexto 23"/>
          <p:cNvSpPr txBox="1">
            <a:spLocks noChangeArrowheads="1"/>
          </p:cNvSpPr>
          <p:nvPr/>
        </p:nvSpPr>
        <p:spPr bwMode="auto">
          <a:xfrm>
            <a:off x="1008350" y="4915132"/>
            <a:ext cx="712381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pt-PT" sz="1600" b="1" dirty="0" smtClean="0"/>
              <a:t>Morfologia do fundo oceânico</a:t>
            </a:r>
            <a:endParaRPr lang="pt-PT" sz="1600" b="1" dirty="0"/>
          </a:p>
        </p:txBody>
      </p:sp>
      <p:cxnSp>
        <p:nvCxnSpPr>
          <p:cNvPr id="60" name="Conexão recta unidireccional 59"/>
          <p:cNvCxnSpPr/>
          <p:nvPr/>
        </p:nvCxnSpPr>
        <p:spPr>
          <a:xfrm rot="16200000" flipH="1">
            <a:off x="6498237" y="3087977"/>
            <a:ext cx="1431563" cy="7492"/>
          </a:xfrm>
          <a:prstGeom prst="straightConnector1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CaixaDeTexto 60"/>
          <p:cNvSpPr txBox="1"/>
          <p:nvPr/>
        </p:nvSpPr>
        <p:spPr>
          <a:xfrm>
            <a:off x="6509733" y="1787647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Fossa</a:t>
            </a:r>
          </a:p>
          <a:p>
            <a:pPr algn="ctr"/>
            <a:r>
              <a:rPr lang="pt-P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oceânica</a:t>
            </a:r>
            <a:endParaRPr lang="pt-PT" sz="16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2" name="Grupo 44"/>
          <p:cNvGrpSpPr>
            <a:grpSpLocks/>
          </p:cNvGrpSpPr>
          <p:nvPr/>
        </p:nvGrpSpPr>
        <p:grpSpPr bwMode="auto">
          <a:xfrm>
            <a:off x="7059817" y="2076662"/>
            <a:ext cx="300038" cy="300037"/>
            <a:chOff x="449705" y="2668249"/>
            <a:chExt cx="299803" cy="299803"/>
          </a:xfrm>
        </p:grpSpPr>
        <p:sp>
          <p:nvSpPr>
            <p:cNvPr id="63" name="Oval 4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64" name="CaixaDeTexto 41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5" grpId="0"/>
      <p:bldP spid="46" grpId="0"/>
      <p:bldP spid="50" grpId="0"/>
      <p:bldP spid="6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6744" y="1106535"/>
            <a:ext cx="8805239" cy="3334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8539935" y="4023730"/>
            <a:ext cx="3600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500" b="1" dirty="0" smtClean="0">
                <a:latin typeface="Arial" pitchFamily="34" charset="0"/>
                <a:cs typeface="Arial" pitchFamily="34" charset="0"/>
              </a:rPr>
              <a:t>0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8035879" y="4023730"/>
            <a:ext cx="4320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latin typeface="Arial" pitchFamily="34" charset="0"/>
                <a:cs typeface="Arial" pitchFamily="34" charset="0"/>
              </a:rPr>
              <a:t>10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7603831" y="4023730"/>
            <a:ext cx="4320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latin typeface="Arial" pitchFamily="34" charset="0"/>
                <a:cs typeface="Arial" pitchFamily="34" charset="0"/>
              </a:rPr>
              <a:t>20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667727" y="4023730"/>
            <a:ext cx="4320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latin typeface="Arial" pitchFamily="34" charset="0"/>
                <a:cs typeface="Arial" pitchFamily="34" charset="0"/>
              </a:rPr>
              <a:t>40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235679" y="4023730"/>
            <a:ext cx="4320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latin typeface="Arial" pitchFamily="34" charset="0"/>
                <a:cs typeface="Arial" pitchFamily="34" charset="0"/>
              </a:rPr>
              <a:t>50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5515599" y="4023730"/>
            <a:ext cx="4320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latin typeface="Arial" pitchFamily="34" charset="0"/>
                <a:cs typeface="Arial" pitchFamily="34" charset="0"/>
              </a:rPr>
              <a:t>65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4867527" y="4023730"/>
            <a:ext cx="4320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latin typeface="Arial" pitchFamily="34" charset="0"/>
                <a:cs typeface="Arial" pitchFamily="34" charset="0"/>
              </a:rPr>
              <a:t>80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2995319" y="4023730"/>
            <a:ext cx="576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latin typeface="Arial" pitchFamily="34" charset="0"/>
                <a:cs typeface="Arial" pitchFamily="34" charset="0"/>
              </a:rPr>
              <a:t>120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491263" y="4023730"/>
            <a:ext cx="576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latin typeface="Arial" pitchFamily="34" charset="0"/>
                <a:cs typeface="Arial" pitchFamily="34" charset="0"/>
              </a:rPr>
              <a:t>130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555159" y="4023730"/>
            <a:ext cx="576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latin typeface="Arial" pitchFamily="34" charset="0"/>
                <a:cs typeface="Arial" pitchFamily="34" charset="0"/>
              </a:rPr>
              <a:t>150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187007" y="4023730"/>
            <a:ext cx="576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latin typeface="Arial" pitchFamily="34" charset="0"/>
                <a:cs typeface="Arial" pitchFamily="34" charset="0"/>
              </a:rPr>
              <a:t>180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Conexão recta 14"/>
          <p:cNvCxnSpPr/>
          <p:nvPr/>
        </p:nvCxnSpPr>
        <p:spPr>
          <a:xfrm>
            <a:off x="475039" y="3770831"/>
            <a:ext cx="86409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/>
          <p:cNvSpPr txBox="1"/>
          <p:nvPr/>
        </p:nvSpPr>
        <p:spPr>
          <a:xfrm>
            <a:off x="339407" y="3482799"/>
            <a:ext cx="10717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smtClean="0">
                <a:latin typeface="Arial" pitchFamily="34" charset="0"/>
                <a:cs typeface="Arial" pitchFamily="34" charset="0"/>
              </a:rPr>
              <a:t>2000 km</a:t>
            </a:r>
            <a:endParaRPr lang="pt-PT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7684223" y="4346895"/>
            <a:ext cx="121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latin typeface="Arial" pitchFamily="34" charset="0"/>
                <a:cs typeface="Arial" pitchFamily="34" charset="0"/>
              </a:rPr>
              <a:t>Idade (</a:t>
            </a:r>
            <a:r>
              <a:rPr lang="pt-PT" sz="1400" b="1" dirty="0" err="1" smtClean="0">
                <a:latin typeface="Arial" pitchFamily="34" charset="0"/>
                <a:cs typeface="Arial" pitchFamily="34" charset="0"/>
              </a:rPr>
              <a:t>M.a</a:t>
            </a:r>
            <a:r>
              <a:rPr lang="pt-PT" sz="1400" b="1" dirty="0" smtClean="0">
                <a:latin typeface="Arial" pitchFamily="34" charset="0"/>
                <a:cs typeface="Arial" pitchFamily="34" charset="0"/>
              </a:rPr>
              <a:t>.)</a:t>
            </a:r>
            <a:endParaRPr lang="pt-PT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251520" y="4818028"/>
            <a:ext cx="86301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200" dirty="0" smtClean="0">
                <a:latin typeface="Arial" pitchFamily="34" charset="0"/>
                <a:cs typeface="Arial" pitchFamily="34" charset="0"/>
              </a:rPr>
              <a:t>As rochas mais recentes estão localizadas junto ao rifte.</a:t>
            </a:r>
          </a:p>
          <a:p>
            <a:pPr algn="just"/>
            <a:r>
              <a:rPr lang="pt-PT" sz="22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idade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das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rochas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aumenta à medida que aumenta a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distância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ao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rifte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.</a:t>
            </a:r>
            <a:endParaRPr lang="pt-PT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8136294" y="6450013"/>
            <a:ext cx="8648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5/8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 descr="Captura de ecrã - 2014-06-13, 10.13.31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7279" y="338065"/>
            <a:ext cx="8036774" cy="5815397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1397762" y="5732608"/>
            <a:ext cx="576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latin typeface="Arial" pitchFamily="34" charset="0"/>
                <a:cs typeface="Arial" pitchFamily="34" charset="0"/>
              </a:rPr>
              <a:t>4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824090" y="5732608"/>
            <a:ext cx="576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latin typeface="Arial" pitchFamily="34" charset="0"/>
                <a:cs typeface="Arial" pitchFamily="34" charset="0"/>
              </a:rPr>
              <a:t>5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7601777" y="5747996"/>
            <a:ext cx="121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latin typeface="Arial" pitchFamily="34" charset="0"/>
                <a:cs typeface="Arial" pitchFamily="34" charset="0"/>
              </a:rPr>
              <a:t>Idade (</a:t>
            </a:r>
            <a:r>
              <a:rPr lang="pt-PT" sz="1400" b="1" dirty="0" err="1" smtClean="0">
                <a:latin typeface="Arial" pitchFamily="34" charset="0"/>
                <a:cs typeface="Arial" pitchFamily="34" charset="0"/>
              </a:rPr>
              <a:t>M.a</a:t>
            </a:r>
            <a:r>
              <a:rPr lang="pt-PT" sz="1400" b="1" dirty="0" smtClean="0">
                <a:latin typeface="Arial" pitchFamily="34" charset="0"/>
                <a:cs typeface="Arial" pitchFamily="34" charset="0"/>
              </a:rPr>
              <a:t>.)</a:t>
            </a:r>
            <a:endParaRPr lang="pt-PT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8136294" y="6450013"/>
            <a:ext cx="8648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6/8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2244706" y="5732608"/>
            <a:ext cx="576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latin typeface="Arial" pitchFamily="34" charset="0"/>
                <a:cs typeface="Arial" pitchFamily="34" charset="0"/>
              </a:rPr>
              <a:t>2,5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2994214" y="5732608"/>
            <a:ext cx="576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latin typeface="Arial" pitchFamily="34" charset="0"/>
                <a:cs typeface="Arial" pitchFamily="34" charset="0"/>
              </a:rPr>
              <a:t>2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3871139" y="5732608"/>
            <a:ext cx="576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latin typeface="Arial" pitchFamily="34" charset="0"/>
                <a:cs typeface="Arial" pitchFamily="34" charset="0"/>
              </a:rPr>
              <a:t>0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4830509" y="5732608"/>
            <a:ext cx="576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latin typeface="Arial" pitchFamily="34" charset="0"/>
                <a:cs typeface="Arial" pitchFamily="34" charset="0"/>
              </a:rPr>
              <a:t>2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5550037" y="5732608"/>
            <a:ext cx="576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latin typeface="Arial" pitchFamily="34" charset="0"/>
                <a:cs typeface="Arial" pitchFamily="34" charset="0"/>
              </a:rPr>
              <a:t>2,5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6621834" y="5732608"/>
            <a:ext cx="576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latin typeface="Arial" pitchFamily="34" charset="0"/>
                <a:cs typeface="Arial" pitchFamily="34" charset="0"/>
              </a:rPr>
              <a:t>4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7059998" y="5732608"/>
            <a:ext cx="576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latin typeface="Arial" pitchFamily="34" charset="0"/>
                <a:cs typeface="Arial" pitchFamily="34" charset="0"/>
              </a:rPr>
              <a:t>5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CaixaDeTexto 27"/>
          <p:cNvSpPr txBox="1"/>
          <p:nvPr/>
        </p:nvSpPr>
        <p:spPr>
          <a:xfrm rot="18551360">
            <a:off x="89570" y="4660811"/>
            <a:ext cx="132699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err="1" smtClean="0">
                <a:latin typeface="Arial" pitchFamily="34" charset="0"/>
                <a:cs typeface="Arial" pitchFamily="34" charset="0"/>
              </a:rPr>
              <a:t>Atualidade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CaixaDeTexto 28"/>
          <p:cNvSpPr txBox="1"/>
          <p:nvPr/>
        </p:nvSpPr>
        <p:spPr>
          <a:xfrm rot="18551360">
            <a:off x="2030797" y="3409133"/>
            <a:ext cx="132699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latin typeface="Arial" pitchFamily="34" charset="0"/>
                <a:cs typeface="Arial" pitchFamily="34" charset="0"/>
              </a:rPr>
              <a:t>Há 2 </a:t>
            </a:r>
            <a:r>
              <a:rPr lang="pt-PT" sz="1500" b="1" dirty="0" err="1" smtClean="0">
                <a:latin typeface="Arial" pitchFamily="34" charset="0"/>
                <a:cs typeface="Arial" pitchFamily="34" charset="0"/>
              </a:rPr>
              <a:t>M.a</a:t>
            </a:r>
            <a:r>
              <a:rPr lang="pt-PT" sz="1500" b="1" dirty="0" smtClean="0">
                <a:latin typeface="Arial" pitchFamily="34" charset="0"/>
                <a:cs typeface="Arial" pitchFamily="34" charset="0"/>
              </a:rPr>
              <a:t>.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CaixaDeTexto 29"/>
          <p:cNvSpPr txBox="1"/>
          <p:nvPr/>
        </p:nvSpPr>
        <p:spPr>
          <a:xfrm rot="18551360">
            <a:off x="3035138" y="2075009"/>
            <a:ext cx="132699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latin typeface="Arial" pitchFamily="34" charset="0"/>
                <a:cs typeface="Arial" pitchFamily="34" charset="0"/>
              </a:rPr>
              <a:t>Há 3 </a:t>
            </a:r>
            <a:r>
              <a:rPr lang="pt-PT" sz="1500" b="1" dirty="0" err="1" smtClean="0">
                <a:latin typeface="Arial" pitchFamily="34" charset="0"/>
                <a:cs typeface="Arial" pitchFamily="34" charset="0"/>
              </a:rPr>
              <a:t>M.a</a:t>
            </a:r>
            <a:r>
              <a:rPr lang="pt-PT" sz="1500" b="1" dirty="0" smtClean="0">
                <a:latin typeface="Arial" pitchFamily="34" charset="0"/>
                <a:cs typeface="Arial" pitchFamily="34" charset="0"/>
              </a:rPr>
              <a:t>.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CaixaDeTexto 30"/>
          <p:cNvSpPr txBox="1"/>
          <p:nvPr/>
        </p:nvSpPr>
        <p:spPr>
          <a:xfrm rot="18551360">
            <a:off x="3619754" y="695913"/>
            <a:ext cx="132699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latin typeface="Arial" pitchFamily="34" charset="0"/>
                <a:cs typeface="Arial" pitchFamily="34" charset="0"/>
              </a:rPr>
              <a:t>Há 4 </a:t>
            </a:r>
            <a:r>
              <a:rPr lang="pt-PT" sz="1500" b="1" dirty="0" err="1" smtClean="0">
                <a:latin typeface="Arial" pitchFamily="34" charset="0"/>
                <a:cs typeface="Arial" pitchFamily="34" charset="0"/>
              </a:rPr>
              <a:t>M.a</a:t>
            </a:r>
            <a:r>
              <a:rPr lang="pt-PT" sz="1500" b="1" dirty="0" smtClean="0">
                <a:latin typeface="Arial" pitchFamily="34" charset="0"/>
                <a:cs typeface="Arial" pitchFamily="34" charset="0"/>
              </a:rPr>
              <a:t>.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CaixaDeTexto 31"/>
          <p:cNvSpPr txBox="1"/>
          <p:nvPr/>
        </p:nvSpPr>
        <p:spPr>
          <a:xfrm>
            <a:off x="3582278" y="5402824"/>
            <a:ext cx="132699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Magma</a:t>
            </a:r>
            <a:endParaRPr lang="pt-PT" sz="15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CaixaDeTexto 32"/>
          <p:cNvSpPr txBox="1"/>
          <p:nvPr/>
        </p:nvSpPr>
        <p:spPr>
          <a:xfrm>
            <a:off x="4444213" y="4173631"/>
            <a:ext cx="132699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Magma</a:t>
            </a:r>
            <a:endParaRPr lang="pt-PT" sz="15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CaixaDeTexto 33"/>
          <p:cNvSpPr txBox="1"/>
          <p:nvPr/>
        </p:nvSpPr>
        <p:spPr>
          <a:xfrm>
            <a:off x="4646580" y="2869487"/>
            <a:ext cx="132699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Magma</a:t>
            </a:r>
            <a:endParaRPr lang="pt-PT" sz="15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CaixaDeTexto 34"/>
          <p:cNvSpPr txBox="1"/>
          <p:nvPr/>
        </p:nvSpPr>
        <p:spPr>
          <a:xfrm>
            <a:off x="4916403" y="1497887"/>
            <a:ext cx="132699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Magma</a:t>
            </a:r>
            <a:endParaRPr lang="pt-PT" sz="15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CaixaDeTexto 35"/>
          <p:cNvSpPr txBox="1"/>
          <p:nvPr/>
        </p:nvSpPr>
        <p:spPr>
          <a:xfrm>
            <a:off x="4759007" y="763369"/>
            <a:ext cx="132699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Rifte</a:t>
            </a:r>
            <a:endParaRPr lang="pt-PT" sz="15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7" name="Conexão recta unidireccional 36"/>
          <p:cNvCxnSpPr>
            <a:stCxn id="36" idx="2"/>
          </p:cNvCxnSpPr>
          <p:nvPr/>
        </p:nvCxnSpPr>
        <p:spPr>
          <a:xfrm rot="16200000" flipH="1">
            <a:off x="5423968" y="1085072"/>
            <a:ext cx="228026" cy="230950"/>
          </a:xfrm>
          <a:prstGeom prst="straightConnector1">
            <a:avLst/>
          </a:prstGeom>
          <a:ln w="12700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xão recta unidireccional 39"/>
          <p:cNvCxnSpPr/>
          <p:nvPr/>
        </p:nvCxnSpPr>
        <p:spPr>
          <a:xfrm>
            <a:off x="6029607" y="756750"/>
            <a:ext cx="356203" cy="253"/>
          </a:xfrm>
          <a:prstGeom prst="straightConnector1">
            <a:avLst/>
          </a:prstGeom>
          <a:ln w="28575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xão recta unidireccional 43"/>
          <p:cNvCxnSpPr/>
          <p:nvPr/>
        </p:nvCxnSpPr>
        <p:spPr>
          <a:xfrm flipH="1">
            <a:off x="5497456" y="756750"/>
            <a:ext cx="356203" cy="253"/>
          </a:xfrm>
          <a:prstGeom prst="straightConnector1">
            <a:avLst/>
          </a:prstGeom>
          <a:ln w="28575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xão recta unidireccional 44"/>
          <p:cNvCxnSpPr/>
          <p:nvPr/>
        </p:nvCxnSpPr>
        <p:spPr>
          <a:xfrm>
            <a:off x="5602387" y="2330718"/>
            <a:ext cx="356203" cy="253"/>
          </a:xfrm>
          <a:prstGeom prst="straightConnector1">
            <a:avLst/>
          </a:prstGeom>
          <a:ln w="28575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xão recta unidireccional 45"/>
          <p:cNvCxnSpPr/>
          <p:nvPr/>
        </p:nvCxnSpPr>
        <p:spPr>
          <a:xfrm flipH="1">
            <a:off x="5070236" y="2330718"/>
            <a:ext cx="356203" cy="253"/>
          </a:xfrm>
          <a:prstGeom prst="straightConnector1">
            <a:avLst/>
          </a:prstGeom>
          <a:ln w="28575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xão recta unidireccional 46"/>
          <p:cNvCxnSpPr/>
          <p:nvPr/>
        </p:nvCxnSpPr>
        <p:spPr>
          <a:xfrm>
            <a:off x="5452485" y="3664842"/>
            <a:ext cx="356203" cy="253"/>
          </a:xfrm>
          <a:prstGeom prst="straightConnector1">
            <a:avLst/>
          </a:prstGeom>
          <a:ln w="28575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xão recta unidireccional 47"/>
          <p:cNvCxnSpPr/>
          <p:nvPr/>
        </p:nvCxnSpPr>
        <p:spPr>
          <a:xfrm flipH="1">
            <a:off x="4920334" y="3664842"/>
            <a:ext cx="356203" cy="253"/>
          </a:xfrm>
          <a:prstGeom prst="straightConnector1">
            <a:avLst/>
          </a:prstGeom>
          <a:ln w="28575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xão recta unidireccional 48"/>
          <p:cNvCxnSpPr/>
          <p:nvPr/>
        </p:nvCxnSpPr>
        <p:spPr>
          <a:xfrm>
            <a:off x="4448144" y="4916521"/>
            <a:ext cx="356203" cy="253"/>
          </a:xfrm>
          <a:prstGeom prst="straightConnector1">
            <a:avLst/>
          </a:prstGeom>
          <a:ln w="28575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xão recta unidireccional 49"/>
          <p:cNvCxnSpPr/>
          <p:nvPr/>
        </p:nvCxnSpPr>
        <p:spPr>
          <a:xfrm flipH="1">
            <a:off x="3915993" y="4916521"/>
            <a:ext cx="356203" cy="253"/>
          </a:xfrm>
          <a:prstGeom prst="straightConnector1">
            <a:avLst/>
          </a:prstGeom>
          <a:ln w="28575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xão recta unidireccional 50"/>
          <p:cNvCxnSpPr/>
          <p:nvPr/>
        </p:nvCxnSpPr>
        <p:spPr>
          <a:xfrm rot="5400000" flipH="1" flipV="1">
            <a:off x="4736892" y="5388964"/>
            <a:ext cx="127417" cy="127417"/>
          </a:xfrm>
          <a:prstGeom prst="straightConnector1">
            <a:avLst/>
          </a:prstGeom>
          <a:ln w="28575"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xão recta unidireccional 53"/>
          <p:cNvCxnSpPr/>
          <p:nvPr/>
        </p:nvCxnSpPr>
        <p:spPr>
          <a:xfrm rot="5400000" flipH="1" flipV="1">
            <a:off x="3590144" y="5403955"/>
            <a:ext cx="127417" cy="127417"/>
          </a:xfrm>
          <a:prstGeom prst="straightConnector1">
            <a:avLst/>
          </a:prstGeom>
          <a:ln w="28575"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xão recta unidireccional 54"/>
          <p:cNvCxnSpPr/>
          <p:nvPr/>
        </p:nvCxnSpPr>
        <p:spPr>
          <a:xfrm rot="5400000" flipH="1" flipV="1">
            <a:off x="6333344" y="5426440"/>
            <a:ext cx="127417" cy="127417"/>
          </a:xfrm>
          <a:prstGeom prst="straightConnector1">
            <a:avLst/>
          </a:prstGeom>
          <a:ln w="28575"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exão recta unidireccional 55"/>
          <p:cNvCxnSpPr/>
          <p:nvPr/>
        </p:nvCxnSpPr>
        <p:spPr>
          <a:xfrm rot="5400000" flipH="1" flipV="1">
            <a:off x="2098623" y="5456420"/>
            <a:ext cx="127417" cy="127417"/>
          </a:xfrm>
          <a:prstGeom prst="straightConnector1">
            <a:avLst/>
          </a:prstGeom>
          <a:ln w="28575"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xão recta unidireccional 56"/>
          <p:cNvCxnSpPr/>
          <p:nvPr/>
        </p:nvCxnSpPr>
        <p:spPr>
          <a:xfrm rot="5400000" flipH="1" flipV="1">
            <a:off x="3844977" y="4167266"/>
            <a:ext cx="127417" cy="127417"/>
          </a:xfrm>
          <a:prstGeom prst="straightConnector1">
            <a:avLst/>
          </a:prstGeom>
          <a:ln w="28575"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xão recta unidireccional 57"/>
          <p:cNvCxnSpPr/>
          <p:nvPr/>
        </p:nvCxnSpPr>
        <p:spPr>
          <a:xfrm rot="5400000" flipH="1" flipV="1">
            <a:off x="6265889" y="4152276"/>
            <a:ext cx="127417" cy="127417"/>
          </a:xfrm>
          <a:prstGeom prst="straightConnector1">
            <a:avLst/>
          </a:prstGeom>
          <a:ln w="28575"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xão recta unidireccional 58"/>
          <p:cNvCxnSpPr/>
          <p:nvPr/>
        </p:nvCxnSpPr>
        <p:spPr>
          <a:xfrm rot="5400000" flipH="1" flipV="1">
            <a:off x="5591332" y="2795666"/>
            <a:ext cx="127417" cy="127417"/>
          </a:xfrm>
          <a:prstGeom prst="straightConnector1">
            <a:avLst/>
          </a:prstGeom>
          <a:ln w="28575"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xão recta unidireccional 59"/>
          <p:cNvCxnSpPr/>
          <p:nvPr/>
        </p:nvCxnSpPr>
        <p:spPr>
          <a:xfrm rot="5400000" flipH="1" flipV="1">
            <a:off x="4909280" y="2780676"/>
            <a:ext cx="127417" cy="127417"/>
          </a:xfrm>
          <a:prstGeom prst="straightConnector1">
            <a:avLst/>
          </a:prstGeom>
          <a:ln w="28575"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xão recta unidireccional 60"/>
          <p:cNvCxnSpPr/>
          <p:nvPr/>
        </p:nvCxnSpPr>
        <p:spPr>
          <a:xfrm rot="5400000">
            <a:off x="5299024" y="1454047"/>
            <a:ext cx="127417" cy="127417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exão recta unidireccional 61"/>
          <p:cNvCxnSpPr/>
          <p:nvPr/>
        </p:nvCxnSpPr>
        <p:spPr>
          <a:xfrm rot="5400000">
            <a:off x="5801194" y="1461542"/>
            <a:ext cx="127417" cy="127417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xão recta unidireccional 62"/>
          <p:cNvCxnSpPr/>
          <p:nvPr/>
        </p:nvCxnSpPr>
        <p:spPr>
          <a:xfrm rot="5400000">
            <a:off x="4272198" y="2803161"/>
            <a:ext cx="127417" cy="127417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exão recta unidireccional 63"/>
          <p:cNvCxnSpPr/>
          <p:nvPr/>
        </p:nvCxnSpPr>
        <p:spPr>
          <a:xfrm rot="5400000">
            <a:off x="6415792" y="2818151"/>
            <a:ext cx="127417" cy="127417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exão recta unidireccional 64"/>
          <p:cNvCxnSpPr/>
          <p:nvPr/>
        </p:nvCxnSpPr>
        <p:spPr>
          <a:xfrm rot="5400000">
            <a:off x="3245372" y="4174760"/>
            <a:ext cx="127417" cy="127417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exão recta unidireccional 65"/>
          <p:cNvCxnSpPr/>
          <p:nvPr/>
        </p:nvCxnSpPr>
        <p:spPr>
          <a:xfrm rot="5400000">
            <a:off x="4572002" y="4122295"/>
            <a:ext cx="127417" cy="127417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exão recta unidireccional 66"/>
          <p:cNvCxnSpPr/>
          <p:nvPr/>
        </p:nvCxnSpPr>
        <p:spPr>
          <a:xfrm rot="5400000">
            <a:off x="5523877" y="4137285"/>
            <a:ext cx="127417" cy="127417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exão recta unidireccional 67"/>
          <p:cNvCxnSpPr/>
          <p:nvPr/>
        </p:nvCxnSpPr>
        <p:spPr>
          <a:xfrm rot="5400000">
            <a:off x="6955437" y="4144780"/>
            <a:ext cx="127417" cy="127417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exão recta unidireccional 68"/>
          <p:cNvCxnSpPr/>
          <p:nvPr/>
        </p:nvCxnSpPr>
        <p:spPr>
          <a:xfrm rot="5400000">
            <a:off x="7082854" y="5403954"/>
            <a:ext cx="127417" cy="127417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exão recta unidireccional 69"/>
          <p:cNvCxnSpPr/>
          <p:nvPr/>
        </p:nvCxnSpPr>
        <p:spPr>
          <a:xfrm rot="5400000">
            <a:off x="5441431" y="5426439"/>
            <a:ext cx="127417" cy="127417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exão recta unidireccional 70"/>
          <p:cNvCxnSpPr/>
          <p:nvPr/>
        </p:nvCxnSpPr>
        <p:spPr>
          <a:xfrm rot="5400000">
            <a:off x="2863123" y="5456419"/>
            <a:ext cx="127417" cy="127417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exão recta unidireccional 71"/>
          <p:cNvCxnSpPr/>
          <p:nvPr/>
        </p:nvCxnSpPr>
        <p:spPr>
          <a:xfrm rot="5400000">
            <a:off x="1319136" y="5456419"/>
            <a:ext cx="127417" cy="127417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ângulo arredondado 72"/>
          <p:cNvSpPr/>
          <p:nvPr/>
        </p:nvSpPr>
        <p:spPr>
          <a:xfrm>
            <a:off x="794479" y="1281659"/>
            <a:ext cx="2465882" cy="809469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74" name="Conexão recta unidireccional 73"/>
          <p:cNvCxnSpPr/>
          <p:nvPr/>
        </p:nvCxnSpPr>
        <p:spPr>
          <a:xfrm rot="5400000" flipH="1" flipV="1">
            <a:off x="936887" y="1446551"/>
            <a:ext cx="127417" cy="127417"/>
          </a:xfrm>
          <a:prstGeom prst="straightConnector1">
            <a:avLst/>
          </a:prstGeom>
          <a:ln w="28575"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exão recta unidireccional 74"/>
          <p:cNvCxnSpPr/>
          <p:nvPr/>
        </p:nvCxnSpPr>
        <p:spPr>
          <a:xfrm rot="5400000">
            <a:off x="914402" y="1798820"/>
            <a:ext cx="127417" cy="127417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CaixaDeTexto 77"/>
          <p:cNvSpPr txBox="1"/>
          <p:nvPr/>
        </p:nvSpPr>
        <p:spPr>
          <a:xfrm>
            <a:off x="1138881" y="1355480"/>
            <a:ext cx="190412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500" b="1" dirty="0" smtClean="0">
                <a:latin typeface="Arial" pitchFamily="34" charset="0"/>
                <a:cs typeface="Arial" pitchFamily="34" charset="0"/>
              </a:rPr>
              <a:t>Polaridade normal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CaixaDeTexto 78"/>
          <p:cNvSpPr txBox="1"/>
          <p:nvPr/>
        </p:nvSpPr>
        <p:spPr>
          <a:xfrm>
            <a:off x="1131386" y="1692759"/>
            <a:ext cx="190412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500" b="1" dirty="0" smtClean="0">
                <a:latin typeface="Arial" pitchFamily="34" charset="0"/>
                <a:cs typeface="Arial" pitchFamily="34" charset="0"/>
              </a:rPr>
              <a:t>Polaridade inversa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17"/>
          <p:cNvSpPr txBox="1"/>
          <p:nvPr/>
        </p:nvSpPr>
        <p:spPr>
          <a:xfrm>
            <a:off x="251520" y="3041693"/>
            <a:ext cx="863015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2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PT" sz="2200" dirty="0" err="1" smtClean="0">
                <a:latin typeface="Arial" pitchFamily="34" charset="0"/>
                <a:cs typeface="Arial" pitchFamily="34" charset="0"/>
              </a:rPr>
              <a:t>direção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do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campo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magnético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terrestre pode ser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normal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ou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inversa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, mudando regularmente ao longo do tempo geológico.</a:t>
            </a:r>
          </a:p>
          <a:p>
            <a:pPr algn="just"/>
            <a:endParaRPr lang="pt-PT" sz="22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PT" sz="2200" dirty="0" smtClean="0">
                <a:latin typeface="Arial" pitchFamily="34" charset="0"/>
                <a:cs typeface="Arial" pitchFamily="34" charset="0"/>
              </a:rPr>
              <a:t>A orientação de minerais de ferro, no basalto, fica alinhada com a </a:t>
            </a:r>
            <a:r>
              <a:rPr lang="pt-PT" sz="2200" dirty="0" err="1" smtClean="0">
                <a:latin typeface="Arial" pitchFamily="34" charset="0"/>
                <a:cs typeface="Arial" pitchFamily="34" charset="0"/>
              </a:rPr>
              <a:t>direção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do campo magnético terrestre existente na altura da formação da rocha.</a:t>
            </a:r>
          </a:p>
          <a:p>
            <a:pPr algn="just"/>
            <a:endParaRPr lang="pt-PT" sz="22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PT" sz="2200" dirty="0" smtClean="0">
                <a:latin typeface="Arial" pitchFamily="34" charset="0"/>
                <a:cs typeface="Arial" pitchFamily="34" charset="0"/>
              </a:rPr>
              <a:t>Esta característica permitiu descobrir um padrão simétrico de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inversões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de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polaridade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, para ambos os lados a partir do </a:t>
            </a:r>
            <a:r>
              <a:rPr lang="pt-PT" sz="2200" dirty="0" err="1" smtClean="0">
                <a:latin typeface="Arial" pitchFamily="34" charset="0"/>
                <a:cs typeface="Arial" pitchFamily="34" charset="0"/>
              </a:rPr>
              <a:t>rifte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.  </a:t>
            </a:r>
            <a:endParaRPr lang="pt-PT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8136294" y="6450013"/>
            <a:ext cx="8648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7/8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8061" y="758878"/>
            <a:ext cx="8218857" cy="1885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CaixaDeTexto 20"/>
          <p:cNvSpPr txBox="1"/>
          <p:nvPr/>
        </p:nvSpPr>
        <p:spPr>
          <a:xfrm>
            <a:off x="1442733" y="2217415"/>
            <a:ext cx="576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latin typeface="Arial" pitchFamily="34" charset="0"/>
                <a:cs typeface="Arial" pitchFamily="34" charset="0"/>
              </a:rPr>
              <a:t>4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869061" y="2217415"/>
            <a:ext cx="576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latin typeface="Arial" pitchFamily="34" charset="0"/>
                <a:cs typeface="Arial" pitchFamily="34" charset="0"/>
              </a:rPr>
              <a:t>5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7646748" y="2232803"/>
            <a:ext cx="121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latin typeface="Arial" pitchFamily="34" charset="0"/>
                <a:cs typeface="Arial" pitchFamily="34" charset="0"/>
              </a:rPr>
              <a:t>Idade (</a:t>
            </a:r>
            <a:r>
              <a:rPr lang="pt-PT" sz="1400" b="1" dirty="0" err="1" smtClean="0">
                <a:latin typeface="Arial" pitchFamily="34" charset="0"/>
                <a:cs typeface="Arial" pitchFamily="34" charset="0"/>
              </a:rPr>
              <a:t>M.a</a:t>
            </a:r>
            <a:r>
              <a:rPr lang="pt-PT" sz="1400" b="1" dirty="0" smtClean="0">
                <a:latin typeface="Arial" pitchFamily="34" charset="0"/>
                <a:cs typeface="Arial" pitchFamily="34" charset="0"/>
              </a:rPr>
              <a:t>.)</a:t>
            </a:r>
            <a:endParaRPr lang="pt-PT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2289677" y="2217415"/>
            <a:ext cx="576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latin typeface="Arial" pitchFamily="34" charset="0"/>
                <a:cs typeface="Arial" pitchFamily="34" charset="0"/>
              </a:rPr>
              <a:t>2,5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3039185" y="2217415"/>
            <a:ext cx="576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latin typeface="Arial" pitchFamily="34" charset="0"/>
                <a:cs typeface="Arial" pitchFamily="34" charset="0"/>
              </a:rPr>
              <a:t>2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3916110" y="2217415"/>
            <a:ext cx="576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latin typeface="Arial" pitchFamily="34" charset="0"/>
                <a:cs typeface="Arial" pitchFamily="34" charset="0"/>
              </a:rPr>
              <a:t>0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4875480" y="2217415"/>
            <a:ext cx="576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latin typeface="Arial" pitchFamily="34" charset="0"/>
                <a:cs typeface="Arial" pitchFamily="34" charset="0"/>
              </a:rPr>
              <a:t>2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5595008" y="2217415"/>
            <a:ext cx="576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latin typeface="Arial" pitchFamily="34" charset="0"/>
                <a:cs typeface="Arial" pitchFamily="34" charset="0"/>
              </a:rPr>
              <a:t>2,5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CaixaDeTexto 28"/>
          <p:cNvSpPr txBox="1"/>
          <p:nvPr/>
        </p:nvSpPr>
        <p:spPr>
          <a:xfrm>
            <a:off x="6666805" y="2217415"/>
            <a:ext cx="576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latin typeface="Arial" pitchFamily="34" charset="0"/>
                <a:cs typeface="Arial" pitchFamily="34" charset="0"/>
              </a:rPr>
              <a:t>4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CaixaDeTexto 29"/>
          <p:cNvSpPr txBox="1"/>
          <p:nvPr/>
        </p:nvSpPr>
        <p:spPr>
          <a:xfrm>
            <a:off x="7104969" y="2217415"/>
            <a:ext cx="576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latin typeface="Arial" pitchFamily="34" charset="0"/>
                <a:cs typeface="Arial" pitchFamily="34" charset="0"/>
              </a:rPr>
              <a:t>5</a:t>
            </a:r>
            <a:endParaRPr lang="pt-PT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CaixaDeTexto 30"/>
          <p:cNvSpPr txBox="1"/>
          <p:nvPr/>
        </p:nvSpPr>
        <p:spPr>
          <a:xfrm>
            <a:off x="3627249" y="1887631"/>
            <a:ext cx="132699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Magma</a:t>
            </a:r>
            <a:endParaRPr lang="pt-PT" sz="15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2" name="Conexão recta unidireccional 31"/>
          <p:cNvCxnSpPr/>
          <p:nvPr/>
        </p:nvCxnSpPr>
        <p:spPr>
          <a:xfrm>
            <a:off x="4493115" y="1401328"/>
            <a:ext cx="356203" cy="253"/>
          </a:xfrm>
          <a:prstGeom prst="straightConnector1">
            <a:avLst/>
          </a:prstGeom>
          <a:ln w="28575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xão recta unidireccional 32"/>
          <p:cNvCxnSpPr/>
          <p:nvPr/>
        </p:nvCxnSpPr>
        <p:spPr>
          <a:xfrm flipH="1">
            <a:off x="3960964" y="1401328"/>
            <a:ext cx="356203" cy="253"/>
          </a:xfrm>
          <a:prstGeom prst="straightConnector1">
            <a:avLst/>
          </a:prstGeom>
          <a:ln w="28575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xão recta unidireccional 33"/>
          <p:cNvCxnSpPr/>
          <p:nvPr/>
        </p:nvCxnSpPr>
        <p:spPr>
          <a:xfrm rot="5400000" flipH="1" flipV="1">
            <a:off x="4781863" y="1873771"/>
            <a:ext cx="127417" cy="127417"/>
          </a:xfrm>
          <a:prstGeom prst="straightConnector1">
            <a:avLst/>
          </a:prstGeom>
          <a:ln w="28575"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xão recta unidireccional 34"/>
          <p:cNvCxnSpPr/>
          <p:nvPr/>
        </p:nvCxnSpPr>
        <p:spPr>
          <a:xfrm rot="5400000" flipH="1" flipV="1">
            <a:off x="3635115" y="1888762"/>
            <a:ext cx="127417" cy="127417"/>
          </a:xfrm>
          <a:prstGeom prst="straightConnector1">
            <a:avLst/>
          </a:prstGeom>
          <a:ln w="28575"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xão recta unidireccional 35"/>
          <p:cNvCxnSpPr/>
          <p:nvPr/>
        </p:nvCxnSpPr>
        <p:spPr>
          <a:xfrm rot="5400000" flipH="1" flipV="1">
            <a:off x="6378315" y="1911247"/>
            <a:ext cx="127417" cy="127417"/>
          </a:xfrm>
          <a:prstGeom prst="straightConnector1">
            <a:avLst/>
          </a:prstGeom>
          <a:ln w="28575"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xão recta unidireccional 36"/>
          <p:cNvCxnSpPr/>
          <p:nvPr/>
        </p:nvCxnSpPr>
        <p:spPr>
          <a:xfrm rot="5400000" flipH="1" flipV="1">
            <a:off x="2143594" y="1941227"/>
            <a:ext cx="127417" cy="127417"/>
          </a:xfrm>
          <a:prstGeom prst="straightConnector1">
            <a:avLst/>
          </a:prstGeom>
          <a:ln w="28575"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xão recta unidireccional 37"/>
          <p:cNvCxnSpPr/>
          <p:nvPr/>
        </p:nvCxnSpPr>
        <p:spPr>
          <a:xfrm rot="5400000">
            <a:off x="7127825" y="1888761"/>
            <a:ext cx="127417" cy="127417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xão recta unidireccional 38"/>
          <p:cNvCxnSpPr/>
          <p:nvPr/>
        </p:nvCxnSpPr>
        <p:spPr>
          <a:xfrm rot="5400000">
            <a:off x="5486402" y="1911246"/>
            <a:ext cx="127417" cy="127417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xão recta unidireccional 39"/>
          <p:cNvCxnSpPr/>
          <p:nvPr/>
        </p:nvCxnSpPr>
        <p:spPr>
          <a:xfrm rot="5400000">
            <a:off x="2908094" y="1941226"/>
            <a:ext cx="127417" cy="127417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xão recta unidireccional 40"/>
          <p:cNvCxnSpPr/>
          <p:nvPr/>
        </p:nvCxnSpPr>
        <p:spPr>
          <a:xfrm rot="5400000">
            <a:off x="1364107" y="1941226"/>
            <a:ext cx="127417" cy="127417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403" y="332656"/>
            <a:ext cx="8335069" cy="4681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Conexão recta unidireccional 4"/>
          <p:cNvCxnSpPr/>
          <p:nvPr/>
        </p:nvCxnSpPr>
        <p:spPr>
          <a:xfrm>
            <a:off x="2137608" y="1914255"/>
            <a:ext cx="724059" cy="434625"/>
          </a:xfrm>
          <a:prstGeom prst="straightConnector1">
            <a:avLst/>
          </a:prstGeom>
          <a:ln w="12700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xão recta unidireccional 6"/>
          <p:cNvCxnSpPr/>
          <p:nvPr/>
        </p:nvCxnSpPr>
        <p:spPr>
          <a:xfrm flipV="1">
            <a:off x="2933675" y="3284984"/>
            <a:ext cx="576064" cy="216024"/>
          </a:xfrm>
          <a:prstGeom prst="straightConnector1">
            <a:avLst/>
          </a:prstGeom>
          <a:ln w="12700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xão recta unidireccional 9"/>
          <p:cNvCxnSpPr/>
          <p:nvPr/>
        </p:nvCxnSpPr>
        <p:spPr>
          <a:xfrm flipH="1" flipV="1">
            <a:off x="4157811" y="2780928"/>
            <a:ext cx="144016" cy="792088"/>
          </a:xfrm>
          <a:prstGeom prst="straightConnector1">
            <a:avLst/>
          </a:prstGeom>
          <a:ln w="12700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unidireccional 12"/>
          <p:cNvCxnSpPr/>
          <p:nvPr/>
        </p:nvCxnSpPr>
        <p:spPr>
          <a:xfrm flipH="1" flipV="1">
            <a:off x="5381947" y="2564904"/>
            <a:ext cx="432048" cy="1008112"/>
          </a:xfrm>
          <a:prstGeom prst="straightConnector1">
            <a:avLst/>
          </a:prstGeom>
          <a:ln w="12700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xão recta unidireccional 14"/>
          <p:cNvCxnSpPr/>
          <p:nvPr/>
        </p:nvCxnSpPr>
        <p:spPr>
          <a:xfrm>
            <a:off x="5381947" y="1556792"/>
            <a:ext cx="576064" cy="936104"/>
          </a:xfrm>
          <a:prstGeom prst="straightConnector1">
            <a:avLst/>
          </a:prstGeom>
          <a:ln w="12700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xão recta unidireccional 19"/>
          <p:cNvCxnSpPr/>
          <p:nvPr/>
        </p:nvCxnSpPr>
        <p:spPr>
          <a:xfrm flipH="1">
            <a:off x="6894115" y="1628800"/>
            <a:ext cx="360040" cy="864096"/>
          </a:xfrm>
          <a:prstGeom prst="straightConnector1">
            <a:avLst/>
          </a:prstGeom>
          <a:ln w="12700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21"/>
          <p:cNvSpPr txBox="1"/>
          <p:nvPr/>
        </p:nvSpPr>
        <p:spPr>
          <a:xfrm>
            <a:off x="254833" y="5157192"/>
            <a:ext cx="86376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200" dirty="0" smtClean="0">
                <a:latin typeface="Arial" pitchFamily="34" charset="0"/>
                <a:cs typeface="Arial" pitchFamily="34" charset="0"/>
              </a:rPr>
              <a:t>O conhecimento dos fundos oceânicos foi fundamental para compreender a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mobilidade dos continentes 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e a formação das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cadeias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montanhosas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.</a:t>
            </a:r>
            <a:endParaRPr lang="pt-PT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8136294" y="6450013"/>
            <a:ext cx="8648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8/8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B5B6ED94-8785-4F6D-9AFB-9E0AD1B5EB77"/>
  <p:tag name="ISPRING_SCORM_RATE_SLIDES" val="1"/>
  <p:tag name="ISPRING_SCORM_RATE_QUIZZES" val="0"/>
  <p:tag name="ISPRING_SCORM_PASSING_SCORE" val="100.0000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IVgzURLqMujywMAAPMNAAAdAAAAdW5pdmVyc2FsL2NvbW1vbl9tZXNzYWdlcy5sbmetV9tu2zYYvi/QdyAEFNgulrYDWhSDo4C2GFuILLkiHSc7QGAkxiFCka4ObrOrPc0ebE+yX5Sd2GkHS/UuDJi0v+8/fyQHZ19yhdaiKKXRp87bkzcOEjo1mdTLU2fOzn/64KCy4jrjymhx6mjjoDP35YuB4npZ86WA7y9fIDTIRVnCsnSb1dMayezUmQ2TUTSd4fA6CaJxlAz9seOOTL7i+gEFZml+L374+f2HL2/fvf9x8HqD7EJEpzgI9qmQZXr3pgNRyOIoSICNBElIrpjj9sNEcxb4IXHczZd+6FlMLjtYnMcxCVlCA98jiU+TMGI2BwFhxHPca1OjO74WqDJoLcVnVN0JqGAlC4FKJTP7Q2pgQ9fikDEvxgs/HCcsigKakNDb7jgu0RnyCv4Z+qInS4wpiYGg4KUovgOb2BJbOMJK9WOY+ONJAB/WuDCRyzsFn6qvHzMSOu5M6EOoKaEUj0kyjK6gTo4bRn0Q0QV00kUfxDWh0AGEHsKE+NIfY+ZHYdNBMaEs9keP7ZNyjYxWD4inKeDQqhBraeoSdpqOElnbSGU/K5R8nEPj+jj4RpO2hEhq265LuRbgQpEdrgsMzYh4TWU+zv1fk3PsB8RLoFRetEiYneHGGIfu16ZCXCnTBAB2ebbmOhXoRqS8hlZ6gL9lMrN/W3EIu/HkUy3/RLzaTM6rzdCFHrl6dXKcaz4LQCgWvNAdJugZ1d7Ifx1sXpcQaVWJfFUdimInEyf/ixfHxjXDlP5nUF3qcmREz+z3DYdCi5MYDjSY9qE03RFkCv0BspZzqbqj/PAcDM0KUYLEiwL5+raHzUvI2h78ErLZA78gQ+qzJj/ippTVwePEJrmt1bfrm8K5rUQlnmp8I24NzK4SfA0FgH1ZtkU/+Q5jvYq5VcVGvnY1dsMSgkNLXsEtCYFLSuYQf9aBcz4l2wy20riXiYWpVWalSMl7K49QmzpvE7Jq69QavS1MbncVL7dz0Krz2TFetMHFrdHZjsFDpJTgeDSBEbL0AaNJgIcEOjo0KOdVegfyfmtqnXUkau9EHjnHQLbJDhW8SO/++evvjhzPPGl30Wb3l14kMGmNPJBHst9CU4nyj0MkDA/3cXbRBbW5Q25xHa+UtoCb5GHG8GgyhRpTW1JTF+nhU3uXYYrjC5hze+lx3Ckv7kEkmDGqF4sNuWmEqp/1p+t0XSmpRR/scRLZBMz8WYI9z74r4EWhZHrfHi0Z4laomgeGggdGV7LRBIegIc/4RCarnoRWtrcTCwPXrp/Gbf21ij+uSvs8G7zeea39C1BLAwQUAAIACACFYM1EEpqdhvQCAADbCgAAJwAAAHVuaXZlcnNhbC9mbGFzaF9wdWJsaXNoaW5nX3NldHRpbmdzLnhtbNVWwU4bMRC95yssVxzJAqWFRrtBiCQqApKIpKKc0GTtZC289tb2JoRTv6Yf1i/p7JqERFC0QJGKckg8nnnzxjN+cXhwk0oy5cYKrSK6Xd+ihKtYM6EmEf027GzuU2IdKAZSKx5RpSk5aNbCLB9JYZMBdw5dLUEYZRuZi2jiXNYIgtlsVhc2M8WulrlDfFuPdRpkhluuHDdBJmGOX26ecUubtRohoTedaZZLTgRDCkoU7EB2JNiEBt5tBPH1xOhcsSMttSFmMoroh/3D4rPw8VAtkXJVFGebaCzMrgGMiYIPyIG45SThYpIg8b1dSmaCuSSiO7sFCnoHD1FKbF8DFChHGotR7g4+5Q4YOPBLn8/xG2cXBm9icwWpiIe4Q4r6I9oaXn297LfPT4+7J1fDXu90eNz3JMqYYB0nDNYThUhI5ybmyzwhOAdxgrwxZgzS8jBYNS3cxlqtkSvWZKQlnn0ZhfOQjjjrQspXujG4FqqDntuUjLEQOY/ooREgKREOpIiXwTYfWSdc2f/OqidBLJwzTs4G9D69P504AWP5Kq3Fji3OPG5e6FwyMtc5keKaE6cJ1p+n+CvhZLU5ZGx0WlpxfByxUmDGqeAzzg7KM70D/FuiS0yR5hiJk5tJ7nyGH7m4JSM+1gZxOUxxxtEurMevPws4A2vvQWHBcWNwetxqXx13W+3vG0WBwKag4meCY8N5mrm3wAesXWlMIaXG01yBwJOJIbe87A8TrHSrUmbl3AlMy6YXjSxBsd0C+XhM3IhxNIXKeVXAGBTRSs4JxHiFbDFCU6FzixY/LB7avoigDyVClVQneIMwmWHcVEHb2t75uPvp897+l0Y9+P3z1+aTQXey0pdQZPO6cvSksCzF5eGdC4NCCx6XBmfy/1MZLtuDKsfa7VXx6p1U8Tr30tNfkZ0qYRdgFArHu3DtosZNvKCiykmRCsfZvxzfF4zgq/6d/Py+zQi+Yc2vuXbvpmS/Wj501l42YfDo06uG9vUHabP2B1BLAwQUAAIACACFYM1EeRu/DLgCAABZCgAAIQAAAHVuaXZlcnNhbC9mbGFzaF9za2luX3NldHRpbmdzLnhtbJVWbU/bMBD+vl9Rdd8b9lommUpQOgmpG2ggvjvJNbHq2JF9Keu/n+04xG6bNssJCd89j33vQPSWicWHyYRkkkv1DIhMFNpqOt2E5TfTtEGUYpZJgSBwJqSqKJ8uPv50H0kc8hJL7kCN5WxoBv0zc/eNofg3vs2tDBEyWdVU7NeykLOUZttCyUbkF10r9zUozsTWIK9+zJerwQc40/iAUEU+ra6tjKPUCrQG69L3lZWLLE5T4N1LV+4byemfOh/9AW3HNENHu/1kZYhW0wLiJF/fWhnGC3N7XJW5lfMEhL9ooF8+WxmEcroHFV9+/9XKIEPWTf0/PVIrWdiExpzzRXzncElzM37WqysrFwk2IPvQxSr49LhY7wOQ/zWce2LHVUn+ZPN6sBBs0VMOC1QNkKQ7tTZdyrfHBs18wGJDuTaAUNWDnozTT7TR3TWxrsf9gTcm8vAur+khr5I3FSxbh0NkbOgJy+WdWxYh9l0XuKhg55WBj72yR/42iT1CBsoe+cxZDo+C7489ODS1pK7Kd9TX83wBjBUENcfcW7tTZ7Uvre3s6sBVr+gwlcxhYTeC2dcUmRQvrAJbP5I4U+tZcuQaEXTHCsf4ZXHp/hmh1iQ50PuWO91gBBlyONV3zlOzrcOkuXPclt4a92X716EPsT1P0CzzmylFpFlZmWj1dOJ5ZlpMeqbJaYZPDqgHsZEjORVVW1AvUvKxrwiJEGJdZENg2Y7YEJwkQQpIcjrJxF9yKvuiqVJQK1M0Bl3vxLoWV7Ki5OYHXxm8QR4TBowtE0tznaDsvTUDhe8AoCoru8ZtD62lajgyDjvg3hooXMBDkRFtpm6o225xDRsM+81rRjWkXxd9o4S42HCC8Gr8kvHiCQ0jeh5pql1k0fB3q7i/OVrO3UazrRcuM3f2nRRdbOzHGTRK+y/lP1BLAwQUAAIACACFYM1EThB9Rt4CAAAiCgAAJgAAAHVuaXZlcnNhbC9odG1sX3B1Ymxpc2hpbmdfc2V0dGluZ3MueG1s1VZRUxoxEH7nV2TS8VFOra2WOXAcwZGpBUboWJ+c5RK4jLnkmuRAfOqv6Q/rL+nmIgijZdDRTjs8QDa7337fZrMkPrrNJJlwY4VWdbpb3aGEq0QzocZ1+nVwun1IiXWgGEiteJ0qTclRoxLnxVAKm/a5c+hqCcIoW8tdnabO5bUomk6nVWFz43e1LBzi22qisyg33HLluIlyCTP8crOcW9qoVAiJg+mLZoXkRDCkoIRnB/LMZZJGwWsIyc3Y6EKxEy21IWY8rNN3h8f+M/cJSE2RceW12QYavdnVgDHh6YDsiztOUi7GKfI+2KdkKphL63Rv36Ogd/QYpcQOEsCjnGjUotw9fMYdMHAQliGf47fOzg3BxGYKMpEMcId4+XXaHFyfXfVaF+ftzufrQbd7Pmj3AokyJlrFiaPVRDES0oVJ+CJPDM5BkiJvjBmBtDyOlk1zt5FWK+T8mgy1xNKXUZSMkKmc1emxESApEQ6kSBa7DsyYu1MhUYOP3a2OlKMPgEFvkoKxfDnRfMf6KiaNS11IRma6IFLccOI0QUVFhr9STpbLTUZGZ6VVgnXESsE4mQg+5eyorNI94J8SXWGKrMBIbMVcchcyfC/EHRnykTaIy2GCTYt2YQN+9VnAOVj7AApzjlv983azdd3uNFvftrxAYBNQyTPB8Qh5lru3wAfUrjSmkFJjNZcgsDIJFJaX58MEK902kblx7hQm5aH7gyxB8bgF8gmYuJFgawlV8E0BE1BEKzkjkOClsL6FJkIXFi2hWQK0fRHBEEqEKqmOcUBhMsO42QRtZ3fv/f6HjweHn2rV6NePn9trg+4HRU+CzxYmxcnaUbEYF4/vXBz5G/r0ZXem+Ft3/arV36RQne4mXt3Pm3hdhGHSWxokm4RdglE4Cv4L1w5OrXEYkTi3pMiE4+w1G/IFTbX+HyS03Cs11RuqWHs1/l0RYbV4MKy8EOLoySdMBe2r77pG5TdQSwMEFAACAAgAhWDNRGy04nelAQAANgYAAB8AAAB1bml2ZXJzYWwvaHRtbF9za2luX3NldHRpbmdzLmpzjZRNb8IwDIbv/Ioqu06IfbLthgaTkDhMGrdph1BMqUjjKE07GOK/rw5fTZqOxZfm5eF17DbedqJqsZhFL9HWPtv9u7u3GpBmdAHXri5a9Ix0pjTkIA03KcppmoFIJTCPLI8OJ3l3JkL+TFrv2ebDgMprdgzphwUXeZ1WAQcd0PLQn8sA+B0C1yHx5yR2anXta6r1e1YYg7IbozRVs7oSdcYtw67e7KrX6MFYgr6ALngMjmnfrjby7PjQp6hzMWaKy80EE+zOeLxKNBZy3pZ/uVGgq1e+2gO95/7ryLETaW7GBjI/8eiJop2kzyqHQ97HEUUQFnwGoubbs+sP1DFuFuTRZZqn5kgPbijqtOIJNLr0NKBwMVl5NbrZp2hyBtZmT9zdUjiE4BvQDavhPYUDoirUP16g0phQRxpos+cnVCCfpzI5pO5RBDk6LNm2de9cqD3+kDlXCL0rtAzc06xtdIQuvqcZZygds+Ze1kno0ouQGMqLAU21DqHmGDH+GKH9Z8S4MTxeZtV0qIbjaQaDHssFkpBxvQI9RRRVPV+XTu4n7+x+AVBLAwQUAAIACACFYM1EGtrqO6oAAAAfAQAAGgAAAHVuaXZlcnNhbC9pMThuX3ByZXNldHMueG1snY8xD8IgEIV3fgW5XbBb0wDdTNwcdDYVUUno0XDU+vOF1Bhnh0vuXd73Xk71rzHwp0vkI2poxBa4QxuvHu8aTsfdpgVOecDrECI6DRiB94Yp37R4SI5cJl4ikDQ8cp46KZdlEZ6mVBIohjmXYBI2jrLMGFFWUk4rCivb+b/ozw0MY5yry+xD3qMpe1GrhVOyGipzdig83iLIalDy667KzpRLRRFK/jxm2BtQSwMEFAACAAgAhWDNRJQTsyJpAAAAbgAAABwAAAB1bml2ZXJzYWwvbG9jYWxfc2V0dGluZ3MueG1sDcwxDoMwDEDRnVNY3int1oHAxlaW0gNYxEWRHBuRgOD2ZPvD02/7MwocvKVg6vD1eCKwzuaDLg5/01C/EVIm9SSm7FANoe+qVmwm+XLOBSZYhS7eJo4lMo8Uixx2EajhU17/wB6brroBUEsDBBQAAgAIADmTX0OzDXeu7AIAAIgIAAAUAAAAdW5pdmVyc2FsL3BsYXllci54bWytVU1vnDAQPW+k/Afke/Bu0nytTKI0UtRDU0Xapu1t5cAsuAuY2iZk8+s75hvKpo3UAxKM570Zz5sZ2PVLEjvPoLSQqUcW7pw4kPoyEGnokcevd0cX5Prq8IBlMd+BckTgkTwVFsBj4gSgfSUyg+AHbiKP9AwuMhMnU0IqYXbIfYrcXaQzcngwQ5dUeyQyJltSWhSFKzQi0lDLOLck2vVlQjMFGlIDilZpEKfBLs3f0fgkMqVml4HuITPz/sA1ScvxosWApDhxpQrp8Xy+oD/uP6/8CBJ+JFJteOoDcbCSs7KUT9zf3ssgj0Fb24xVSa7AGJtEaZsxsxSLi9TRyvdI5bBOQGsegnbjNCS0wtIJMNvEXEc1jx7QWl69FTVv6be23+vGrVSOds5Z/hQLHeFRH9JZJ4GMDqOypLxu2UGPTQfdWSbiKPiVCwVB+fmtbZH5glQB244r83R14eMBvt1x30i1u0UYdlGtoNuK5laiuSWo5XDb6KuOgjS33QA3uYKmVDP2LAKQX7hS3LbFlVE5MDoy1lg6BDNaXbkWqROERSaJT/9BG+s3kuanfkuZEvA/hPmERG1NRBrAy51AHwMJ1tQAFtvaXJPFro3Z5aTzp6TX1wNTlWMtCl7EMVyFgGMYcMNpZ6f7oKC4Rhc/VyNs72AvOBJhFONjJhnGp3tpEq62kwy9g73gWPrbCWhrbstIx3UcNVPbQYxOrBPm59rIRLyW7TnYM2ZZ9uFbI9cc3WSiPTif/zGKgxjNYG7IxOqyb7191Rw+2Dk1uvNZZ5Vl0K04D2DyrPJqZiHPRj4BbHgem9t+Ts0+7EFHOU9NxzTXd+x3WazEKziFCOyfbnFiaxKB7RmPnF2c9BhQT9wug/ClaSoio7UklZr7lGNYm2cBRYWpZuUjqh4qmafBSBs3634OOsZddaOAOzFsMNPFMTafzDzyAV/qu1yeXnZXOV9cNtgyr4cqcJXLO1Z1nXDXGbTu1/YirJ55fP0NUEsDBBQAAgAIAIVgzUQ129mtaAEAAPMCAAApAAAAdW5pdmVyc2FsL3NraW5fY3VzdG9taXphdGlvbl9zZXR0aW5ncy54bWyNUttqGzEQfc9XiPyAJY1uC1uDrsWQh0IT8rz1qmGJoy0rhYSij682rXHcurSap5lz5gwzOn1+nJJ9zmV+mr4PZZrT51jKlB7y9gqhfj8f5uXTEnMseXOq3E9pnF926eu81lo1lyGNwzLaFc1bjMLbQ0pq5VTLmGEUSeapV8h5bhvWgevANsxRYvvNbxI/dZe4j6lcVu03Z+ifDbuU41J2aYyvWzhnv4fON/i4DOPUeHkr2Br1OLU6tgZihEvuK9UAIJDljjhcpeykJshjxjFUoyhQQIRz0olKJOXQstCJpsJ8JxCTjFFXqaetG2ltHLVVQkeIbtO86mwNwUiMESEEmKtcQDAYNTY0DQ1qPSA4MCCqNpooQMEGE1j1zgvLkaJeYFyZMYDx6bin7d6f61T973WO5/yH4MUvuIiu3tpcMFe/f16WRr6NT98OQ4noy5DjbvxwHe5ubq5/efLNv0fGatS28V99/QNQSwMEFAACAAgAhWDNROPV7innCQAAdyMAABcAAAB1bml2ZXJzYWwvdW5pdmVyc2FsLnBuZ+2aa1ySWRrAydScmqKmmZqLps1sOmWTo3mJNLG2xumCM12UUgfzBul4SU3TUCi7WFliU4kKajuX3BkCAgI1bk6WOF5gZwsRQZiJAU1AckkQQZj3rd2d3a/7cX98eH//c877O+d5zvM853k+nHPp84T4pYvfXQyBQJbu/nTnAQjEsw8CWSj28QZG5j7+ExnAgpID8TsgNLHvM6DjidmO2A6BMAhLHOleQP+1458eKYFAlvWA3wJR4V+zIJAPXt+9c/uhcpRxDFG7DjPW/attHw4CP53y4/nOa/JLE3vO+3jfrO+sf3t59Y7PkSt2vl9Q7YP+ZifyWoDniq8Qx+P+Zngy+2DaFnWodfI6F3Pf/mIfeu6kX+fE5vZJGneSl4c7JFXCDGvwLrsaahLYp341dqhjzTVwxwJAH0hreYqp2RKxNM81G1A/b5PgUcvAvZxWoJNHLFuWZOHtCnVDsAcw1J0fgTBsrOe7nPaBt8Cpv3BIkWUYGjf1I8+XMwpGR1rgzmnCwHnw73EF4j0uKxlsQt7yeAdEjhtuuOGGG2644YYbbrjhhhtuuOGGG2644YYbbrjhxv8zTjqnCXhfsHlrT8BCAAGI/xHG5DMGvlUVzZubpNSsTqucfm5gSdYI/nGTHlOGFqJdaDgGjxSBtz3dowLXndEBdAMBiarQ7lmKHm4JVcxKOVEsR3pka/AiJtY65deKm3umFcfS0HiMECkCJXRXmHhmMTvhcrP35kykQkkqpT0mots2seYp94sDsDYtkRg920maR/lJvsfNPW5rPfJRtEVKx808tygK8RMzaocuqsaEs3IxuNkef9wxGFRCKhTYfsS6atMcT5XM+fEwvZFoHMJwqFai0KFVMo0zAzja6qr4goy62mGFcFGm8HUI5HQr7KeJG8He+Odn/Td2cKP0d3pRvQYFos2nVBtn+bZlG6cJVGF9YHilIdOfe+JQJ7CdGhSpM5L+2ZV32mYfBomda+iinlDT/DlGhUQ4+ygEt/ynwB35bY9mn7THlqYryUXmk73iUwqmDRVjVZZgBjjjdkYwxdSHGCz6+VTJvhKyeZtS16QVaQBrHmvc+3Yb3mnLTum6LOVYkzJpGZbpwJAOXnFAivHJ9YzSGFnE2vQdj7LPPjh3MZHXuPlC4L48V2v+a28Senkm+0g45gBiY/O4/WJ44AUxJkLS0Rgu6ejmUKPUNcYrDy6121n8WCBGQj5Q6L429ZWON2aOtKbdU/nKnFeYMFrit4BnbqVPmdm5G5DsUYsqdzBxSEDjVPl5yCPyicovIo8hzo3E19VuOWv4uUny2yyLVB+OJ/RoY30RD0c9pOdu57cwqvwDY/1qbtus87GKWsEHspbMVon1xQZ7mIgPRQOOPzHI5ydt025NUqhTrnb9MKAyGcI8mSvzGRnsvELxHExw8gnj0krFkT0xlRRJwZIs0YIc/z4LZyZKEYnUp735XSTgwoQWDVOPeKFo278IAokTpdLK+6tEdVTdCLBiXdeTYvY85Y2+hHuPLkuZfE0cI2p/VkNtJmF4kmX/cKE8167Z78mEBReIUZWfP/SCQH4p26q9bQumwCyAvfU3kagj4qK3POSXOIcZyZymAd2mZEz1QzKbdd/6JlRGDmUTvrJj64f0iuwbmZuiU70Gj+C5EtnIFDSSnq8YVZrWZFntdeStorPDJE3z0cA6wK3hfOecfqCu+LI0BksJbS/XXI1qMKcOx6/qq/MnflF2WTpNngw7k/dUViZhZq4MCqwfkseQNN0/AmFlPve1kdUkyag9qtBeWHmVc7HLi2XjtlSx/Tcr5DXtlw7YQ0XXck3b1df0g6HqgUXUKAkGu3KCY1LvsgOSu40lJhWfha2gbu1fn1RipPaSM+rS67IjZNk+WUHN3XfP19T6pqk4Tc/DBuq2HcMqyRX08Td6GV6MfPnO7/PlZDabLxDudq2ScGYsbWOrWLoZG3cX+6ZNiaQT9OJQhTJDtks/FDolxPbIrwDu9SuB0hP/DJPm0vjSxoMtxfCwM6+DCeXY1Bh7MigqPUINRBWic2q+zzMMvOFt7FCd+lKeUNCfKwYmkMJEnGYz7p+/SM60YAJVpwS8ur4kjwIzxb9MThePlF4n3WsuKYzQBVJ1PP8zhljni3a4n8A1b2obu1dZiCJlU0LBLEjgJkZ17abAgINU8PdcsX1F36pAHMLH/mC14PjscIegtPzX86vFFbomzLI2u3JcPLyiHxQcNMSSxHLzgqKyI8ZBbZsyU4Yq4B7ya0LnDL0mpOrZXswKQzx87ufzqFPPvmOVosfeYY2uApOaZoItQ6VwrpOYL9W7Pch4pWAfea3lycHPPvpmpP9OdGaSArz7Lk/lzz6tHcAVr0wyA35RnoPdllZC36838mw6EoaYQNsxMl+p29wGcxgw8GiH0yocf818vc3xm+FA8iZLi6kSY8MCHv7lJ4sKa3qZYbNBuwtAuw8xBkOpOuzyM3mYAgHc6hu97CiQA0Og4AYkg2aNFkyf0DTXnIy44IJIvWFxkWrSCijVfd1E7VAlR944SNWNplyFSd8r5DHI+rBYZpxl/2E/iWoc7rL1WAVWfsm0HmzXVPfzOGmYBLUd8MD8X2bKw+5ULx+n4kKADSqX0QVzk8xvyBkREsCM61E4m1YbQ1xXb1TysdbU2Xcpt8LqZPbfguBdqQRACZ9/KWGcdpglISn9pa9ONM2WFkzH5mg/CVCs6GtO2n7RnCRcDaxfQABy8djEfF9SiYHamyqLNvFYZM0GT2aLdF1DiYShuVVc6R9GPBwr/485xK4a2Q/tqaJcO3ASZdNzenpIBz7RQy5eEsK7y9vtAioMBZrRHwNHxUY9w09+3y7etbrVlxLwsIKiXgIs0CFRDnwpPUTLZRsBQ1O2zggyschlWVC90FU5ggaKG8uqUDstG719F91dZAM8h50FajLvSkiMCihW6qoPvYtUYD3SmrzA9w05tBsp7JsDzdhqKudV9Rk2aHK5MqD6lB1cN72fm5foGJUJysqBGG1Ym5cNFFdKPlh2Y3IS+P7y7HcH11flWPItRewxPVA3uc9InG2LkRUaVZV1jIW9VqV5T33YmzG0N4R/giP+I/TeGLpqoj/Gb1IcpSmI6EGE8oZr5OZCeaMfbOYENz7bYv6hUOlJ7/KXpyZH4gmakQ7hvJG1V4Ju2gI+5FB+gjTCkfkfQ7F2ZBE1Lml69Eu6Xyt2qqtnjHtS0iRDy3PBMw/5bNXLs386/L9wL9rlGIcTl/z7ucc4GIfFa8G+suxx75TDKnR9semP9x89rm3kXaDcuKFwRgXZi1nhsKtdKJoPOKNj6N5d4/T2AJII7zS39dhNQqGv50vh93PSHnc7XUVbHNDsp0MNGf6MA+D47l0JO2k7jlb/DlBLAwQUAAIACACFYM1EoaTC/0gAAABrAAAAGwAAAHVuaXZlcnNhbC91bml2ZXJzYWwucG5nLnhtbLOxr8jNUShLLSrOzM+zVTLUM1Cyt+PlsikoSi3LTC1XqACKAQUhQEmhEsg1QnDLM1NKMkBCBgYIwYzUzPSMElslSyRBfaCZAFBLAQIAABQAAgAIAIVgzURLqMujywMAAPMNAAAdAAAAAAAAAAEAAAAAAAAAAAB1bml2ZXJzYWwvY29tbW9uX21lc3NhZ2VzLmxuZ1BLAQIAABQAAgAIAIVgzUQSmp2G9AIAANsKAAAnAAAAAAAAAAEAAAAAAAYEAAB1bml2ZXJzYWwvZmxhc2hfcHVibGlzaGluZ19zZXR0aW5ncy54bWxQSwECAAAUAAIACACFYM1EeRu/DLgCAABZCgAAIQAAAAAAAAABAAAAAAA/BwAAdW5pdmVyc2FsL2ZsYXNoX3NraW5fc2V0dGluZ3MueG1sUEsBAgAAFAACAAgAhWDNRE4QfUbeAgAAIgoAACYAAAAAAAAAAQAAAAAANgoAAHVuaXZlcnNhbC9odG1sX3B1Ymxpc2hpbmdfc2V0dGluZ3MueG1sUEsBAgAAFAACAAgAhWDNRGy04nelAQAANgYAAB8AAAAAAAAAAQAAAAAAWA0AAHVuaXZlcnNhbC9odG1sX3NraW5fc2V0dGluZ3MuanNQSwECAAAUAAIACACFYM1EGtrqO6oAAAAfAQAAGgAAAAAAAAABAAAAAAA6DwAAdW5pdmVyc2FsL2kxOG5fcHJlc2V0cy54bWxQSwECAAAUAAIACACFYM1ElBOzImkAAABuAAAAHAAAAAAAAAABAAAAAAAcEAAAdW5pdmVyc2FsL2xvY2FsX3NldHRpbmdzLnhtbFBLAQIAABQAAgAIADmTX0OzDXeu7AIAAIgIAAAUAAAAAAAAAAEAAAAAAL8QAAB1bml2ZXJzYWwvcGxheWVyLnhtbFBLAQIAABQAAgAIAIVgzUQ129mtaAEAAPMCAAApAAAAAAAAAAEAAAAAAN0TAAB1bml2ZXJzYWwvc2tpbl9jdXN0b21pemF0aW9uX3NldHRpbmdzLnhtbFBLAQIAABQAAgAIAIVgzUTj1e4p5wkAAHcjAAAXAAAAAAAAAAAAAAAAAIwVAAB1bml2ZXJzYWwvdW5pdmVyc2FsLnBuZ1BLAQIAABQAAgAIAIVgzUShpML/SAAAAGsAAAAbAAAAAAAAAAEAAAAAAKgfAAB1bml2ZXJzYWwvdW5pdmVyc2FsLnBuZy54bWxQSwUGAAAAAAsACwBJAwAAKSAAAAAA"/>
  <p:tag name="ISPRING_PRESENTATION_TITLE" val="ctic7_d3"/>
  <p:tag name="ISPRING_RESOURCE_PATHS_HASH_PRESENTER" val="8c837df26fbfc96f67a5f255f73f3c9b22f06"/>
</p:tagLst>
</file>

<file path=ppt/theme/theme1.xml><?xml version="1.0" encoding="utf-8"?>
<a:theme xmlns:a="http://schemas.openxmlformats.org/drawingml/2006/main" name="Tema cienti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cientic</Template>
  <TotalTime>389</TotalTime>
  <Words>299</Words>
  <Application>Microsoft Office PowerPoint</Application>
  <PresentationFormat>On-screen Show (4:3)</PresentationFormat>
  <Paragraphs>114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ＭＳ Ｐゴシック</vt:lpstr>
      <vt:lpstr>Arial</vt:lpstr>
      <vt:lpstr>Arial Rounded MT Bold</vt:lpstr>
      <vt:lpstr>Calibri</vt:lpstr>
      <vt:lpstr>Tema cientic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-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ctic7_d3</dc:title>
  <dc:creator>User</dc:creator>
  <cp:lastModifiedBy>Mariana Pereira Teixeira</cp:lastModifiedBy>
  <cp:revision>32</cp:revision>
  <dcterms:created xsi:type="dcterms:W3CDTF">2012-06-04T11:39:55Z</dcterms:created>
  <dcterms:modified xsi:type="dcterms:W3CDTF">2014-07-01T14:56:50Z</dcterms:modified>
</cp:coreProperties>
</file>