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59" r:id="rId4"/>
    <p:sldId id="260" r:id="rId5"/>
    <p:sldId id="261" r:id="rId6"/>
    <p:sldId id="262" r:id="rId7"/>
    <p:sldId id="258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0000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695" autoAdjust="0"/>
  </p:normalViewPr>
  <p:slideViewPr>
    <p:cSldViewPr snapToGrid="0">
      <p:cViewPr varScale="1">
        <p:scale>
          <a:sx n="125" d="100"/>
          <a:sy n="125" d="100"/>
        </p:scale>
        <p:origin x="136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3905D87-5B66-49D1-AA24-C2760769430D}" type="datetimeFigureOut">
              <a:rPr lang="pt-PT"/>
              <a:pPr>
                <a:defRPr/>
              </a:pPr>
              <a:t>01-07-2014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2BD8263-8854-46ED-8CA6-328E5829495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1615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BD8263-8854-46ED-8CA6-328E58294954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829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3379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739061-E6D9-4689-948F-2FCE568C617E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4071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3584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D687A8-AB32-4EBC-92A2-222EE433D2E0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9626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3789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535D05-7BAD-48B5-A837-56DE7F742368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60438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3993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B264DB-E122-4149-AE72-1559FC8582B0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311202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4198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CE094-162D-4040-BEC1-16ADDF03D2E1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6804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BD8263-8854-46ED-8CA6-328E5829495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0111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 userDrawn="1"/>
        </p:nvSpPr>
        <p:spPr>
          <a:xfrm>
            <a:off x="6072188" y="38100"/>
            <a:ext cx="2928937" cy="2127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pt-PT" sz="1400">
                <a:solidFill>
                  <a:srgbClr val="7F7F7F"/>
                </a:solidFill>
                <a:latin typeface="Arial Rounded MT Bold" pitchFamily="34" charset="0"/>
              </a:rPr>
              <a:t>A teoria da tectónica de placas</a:t>
            </a:r>
          </a:p>
        </p:txBody>
      </p:sp>
      <p:sp>
        <p:nvSpPr>
          <p:cNvPr id="9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/>
                </a:solidFill>
                <a:latin typeface="Arial Rounded MT Bold" pitchFamily="34" charset="0"/>
              </a:rPr>
              <a:t>D</a:t>
            </a: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4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D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 userDrawn="1"/>
        </p:nvSpPr>
        <p:spPr>
          <a:xfrm>
            <a:off x="0" y="6327775"/>
            <a:ext cx="9144000" cy="4873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pt-PT" sz="2000" b="1">
                <a:solidFill>
                  <a:srgbClr val="262626"/>
                </a:solidFill>
                <a:latin typeface="Arial Rounded MT Bold" pitchFamily="34" charset="0"/>
              </a:rPr>
              <a:t>CienTIC 7</a:t>
            </a:r>
            <a:r>
              <a:rPr lang="pt-PT" sz="3200" b="1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Ciências Naturais  - 7.</a:t>
            </a:r>
            <a:r>
              <a:rPr lang="pt-PT" sz="1400" baseline="3000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D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D4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1725613"/>
            <a:ext cx="9144000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>
                <a:solidFill>
                  <a:srgbClr val="7F7F7F"/>
                </a:solidFill>
              </a:rPr>
              <a:t>A teoria</a:t>
            </a:r>
          </a:p>
          <a:p>
            <a:pPr algn="ctr"/>
            <a:r>
              <a:rPr lang="pt-PT" sz="5400" b="1">
                <a:solidFill>
                  <a:srgbClr val="7F7F7F"/>
                </a:solidFill>
              </a:rPr>
              <a:t>da tectónica de placas</a:t>
            </a:r>
            <a:endParaRPr lang="pt-PT" sz="540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>
                <a:solidFill>
                  <a:schemeClr val="bg1"/>
                </a:solidFill>
              </a:rPr>
              <a:t>CienTIC 7</a:t>
            </a:r>
          </a:p>
          <a:p>
            <a:pPr algn="ctr"/>
            <a:r>
              <a:rPr lang="pt-PT" sz="2400">
                <a:solidFill>
                  <a:schemeClr val="bg1"/>
                </a:solidFill>
              </a:rPr>
              <a:t>Ciências Naturais  – 7.</a:t>
            </a:r>
            <a:r>
              <a:rPr lang="pt-PT" sz="2400">
                <a:solidFill>
                  <a:schemeClr val="bg1"/>
                </a:solidFill>
                <a:cs typeface="Arial" charset="0"/>
              </a:rPr>
              <a:t>º</a:t>
            </a:r>
            <a:r>
              <a:rPr lang="pt-PT" sz="240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3775" y="930275"/>
            <a:ext cx="3627438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4834" y="4479925"/>
            <a:ext cx="862683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200" dirty="0"/>
              <a:t>A </a:t>
            </a:r>
            <a:r>
              <a:rPr lang="pt-PT" sz="2200" b="1" dirty="0">
                <a:solidFill>
                  <a:srgbClr val="953735"/>
                </a:solidFill>
              </a:rPr>
              <a:t>litosfera </a:t>
            </a:r>
            <a:r>
              <a:rPr lang="pt-PT" sz="2200" dirty="0"/>
              <a:t>é uma camada rígida constituída por rochas da crusta terrestre (continental e oceânica) e por rochas do manto superior. </a:t>
            </a:r>
          </a:p>
          <a:p>
            <a:pPr algn="just"/>
            <a:endParaRPr lang="pt-PT" sz="1000" dirty="0"/>
          </a:p>
          <a:p>
            <a:pPr algn="just"/>
            <a:r>
              <a:rPr lang="pt-PT" sz="2200" dirty="0"/>
              <a:t>Assenta sobre a </a:t>
            </a:r>
            <a:r>
              <a:rPr lang="pt-PT" sz="2200" b="1" dirty="0" err="1">
                <a:solidFill>
                  <a:srgbClr val="953735"/>
                </a:solidFill>
              </a:rPr>
              <a:t>astenosfera</a:t>
            </a:r>
            <a:r>
              <a:rPr lang="pt-PT" sz="2200" dirty="0"/>
              <a:t>, formada por materiais muito quentes e plásticos.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2/7</a:t>
            </a:r>
          </a:p>
        </p:txBody>
      </p:sp>
      <p:sp>
        <p:nvSpPr>
          <p:cNvPr id="26" name="CaixaDeTexto 25"/>
          <p:cNvSpPr txBox="1">
            <a:spLocks noChangeArrowheads="1"/>
          </p:cNvSpPr>
          <p:nvPr/>
        </p:nvSpPr>
        <p:spPr bwMode="auto">
          <a:xfrm>
            <a:off x="1401763" y="1919288"/>
            <a:ext cx="1042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Litosfera</a:t>
            </a:r>
          </a:p>
        </p:txBody>
      </p:sp>
      <p:cxnSp>
        <p:nvCxnSpPr>
          <p:cNvPr id="28" name="Conexão recta unidireccional 27"/>
          <p:cNvCxnSpPr/>
          <p:nvPr/>
        </p:nvCxnSpPr>
        <p:spPr>
          <a:xfrm>
            <a:off x="2487613" y="2108200"/>
            <a:ext cx="928687" cy="15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>
            <a:spLocks noChangeArrowheads="1"/>
          </p:cNvSpPr>
          <p:nvPr/>
        </p:nvSpPr>
        <p:spPr bwMode="auto">
          <a:xfrm>
            <a:off x="979488" y="881063"/>
            <a:ext cx="1968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Crusta continental</a:t>
            </a:r>
          </a:p>
        </p:txBody>
      </p:sp>
      <p:cxnSp>
        <p:nvCxnSpPr>
          <p:cNvPr id="32" name="Conexão recta unidireccional 31"/>
          <p:cNvCxnSpPr>
            <a:stCxn id="31" idx="3"/>
          </p:cNvCxnSpPr>
          <p:nvPr/>
        </p:nvCxnSpPr>
        <p:spPr>
          <a:xfrm>
            <a:off x="2947988" y="1049338"/>
            <a:ext cx="1103312" cy="81597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>
            <a:spLocks noChangeArrowheads="1"/>
          </p:cNvSpPr>
          <p:nvPr/>
        </p:nvSpPr>
        <p:spPr bwMode="auto">
          <a:xfrm>
            <a:off x="3122613" y="452438"/>
            <a:ext cx="175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Crusta oceânica</a:t>
            </a:r>
          </a:p>
        </p:txBody>
      </p:sp>
      <p:cxnSp>
        <p:nvCxnSpPr>
          <p:cNvPr id="25" name="Conexão recta unidireccional 24"/>
          <p:cNvCxnSpPr>
            <a:stCxn id="24" idx="3"/>
          </p:cNvCxnSpPr>
          <p:nvPr/>
        </p:nvCxnSpPr>
        <p:spPr>
          <a:xfrm>
            <a:off x="4875213" y="620713"/>
            <a:ext cx="422275" cy="12319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/>
          <p:cNvSpPr txBox="1">
            <a:spLocks noChangeArrowheads="1"/>
          </p:cNvSpPr>
          <p:nvPr/>
        </p:nvSpPr>
        <p:spPr bwMode="auto">
          <a:xfrm>
            <a:off x="1182688" y="2744788"/>
            <a:ext cx="1357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Astenosfera</a:t>
            </a:r>
          </a:p>
        </p:txBody>
      </p:sp>
      <p:sp>
        <p:nvSpPr>
          <p:cNvPr id="34" name="Chaveta à esquerda 33"/>
          <p:cNvSpPr/>
          <p:nvPr/>
        </p:nvSpPr>
        <p:spPr>
          <a:xfrm rot="21342413">
            <a:off x="3432175" y="1779588"/>
            <a:ext cx="225425" cy="642937"/>
          </a:xfrm>
          <a:prstGeom prst="leftBrac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38" name="Chaveta à esquerda 37"/>
          <p:cNvSpPr/>
          <p:nvPr/>
        </p:nvSpPr>
        <p:spPr>
          <a:xfrm rot="21342413">
            <a:off x="3497263" y="2446338"/>
            <a:ext cx="225425" cy="963612"/>
          </a:xfrm>
          <a:prstGeom prst="leftBrac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cxnSp>
        <p:nvCxnSpPr>
          <p:cNvPr id="39" name="Conexão recta unidireccional 38"/>
          <p:cNvCxnSpPr/>
          <p:nvPr/>
        </p:nvCxnSpPr>
        <p:spPr>
          <a:xfrm>
            <a:off x="2554288" y="2933700"/>
            <a:ext cx="928687" cy="158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haveta à esquerda 39"/>
          <p:cNvSpPr/>
          <p:nvPr/>
        </p:nvSpPr>
        <p:spPr>
          <a:xfrm rot="10530411">
            <a:off x="3868738" y="2020888"/>
            <a:ext cx="207962" cy="1376362"/>
          </a:xfrm>
          <a:prstGeom prst="leftBrace">
            <a:avLst/>
          </a:prstGeom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CaixaDeTexto 40"/>
          <p:cNvSpPr txBox="1"/>
          <p:nvPr/>
        </p:nvSpPr>
        <p:spPr>
          <a:xfrm>
            <a:off x="4000500" y="2462213"/>
            <a:ext cx="704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2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Manto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12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superior</a:t>
            </a:r>
          </a:p>
        </p:txBody>
      </p: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4498975" y="469900"/>
            <a:ext cx="298450" cy="298450"/>
            <a:chOff x="449705" y="2668249"/>
            <a:chExt cx="299803" cy="299803"/>
          </a:xfrm>
        </p:grpSpPr>
        <p:sp>
          <p:nvSpPr>
            <p:cNvPr id="44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100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3" name="Grupo 47"/>
          <p:cNvGrpSpPr>
            <a:grpSpLocks/>
          </p:cNvGrpSpPr>
          <p:nvPr/>
        </p:nvGrpSpPr>
        <p:grpSpPr bwMode="auto">
          <a:xfrm>
            <a:off x="2552700" y="850900"/>
            <a:ext cx="300038" cy="300038"/>
            <a:chOff x="449705" y="2668249"/>
            <a:chExt cx="299803" cy="299803"/>
          </a:xfrm>
        </p:grpSpPr>
        <p:sp>
          <p:nvSpPr>
            <p:cNvPr id="49" name="Oval 4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98" name="CaixaDeTexto 49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4" name="Grupo 50"/>
          <p:cNvGrpSpPr>
            <a:grpSpLocks/>
          </p:cNvGrpSpPr>
          <p:nvPr/>
        </p:nvGrpSpPr>
        <p:grpSpPr bwMode="auto">
          <a:xfrm>
            <a:off x="2136775" y="1971675"/>
            <a:ext cx="298450" cy="300038"/>
            <a:chOff x="449705" y="2668249"/>
            <a:chExt cx="299803" cy="299803"/>
          </a:xfrm>
        </p:grpSpPr>
        <p:sp>
          <p:nvSpPr>
            <p:cNvPr id="52" name="Oval 5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96" name="CaixaDeTexto 52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5" name="Grupo 53"/>
          <p:cNvGrpSpPr>
            <a:grpSpLocks/>
          </p:cNvGrpSpPr>
          <p:nvPr/>
        </p:nvGrpSpPr>
        <p:grpSpPr bwMode="auto">
          <a:xfrm>
            <a:off x="2159000" y="2781300"/>
            <a:ext cx="300038" cy="298450"/>
            <a:chOff x="449705" y="2668249"/>
            <a:chExt cx="299803" cy="299803"/>
          </a:xfrm>
        </p:grpSpPr>
        <p:sp>
          <p:nvSpPr>
            <p:cNvPr id="55" name="Oval 5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094" name="CaixaDeTexto 55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1" grpId="0"/>
      <p:bldP spid="30" grpId="0"/>
      <p:bldP spid="34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1750" y="949325"/>
            <a:ext cx="5233988" cy="320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62328" y="4479925"/>
            <a:ext cx="860435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200" dirty="0"/>
              <a:t>A litosfera encontra-se fragmentada em várias </a:t>
            </a:r>
            <a:r>
              <a:rPr lang="pt-PT" sz="2200" b="1" dirty="0">
                <a:solidFill>
                  <a:srgbClr val="953735"/>
                </a:solidFill>
              </a:rPr>
              <a:t>placas </a:t>
            </a:r>
            <a:r>
              <a:rPr lang="pt-PT" sz="2200" b="1" dirty="0" err="1">
                <a:solidFill>
                  <a:srgbClr val="953735"/>
                </a:solidFill>
              </a:rPr>
              <a:t>litosféricas</a:t>
            </a:r>
            <a:r>
              <a:rPr lang="pt-PT" sz="2200" b="1" dirty="0">
                <a:solidFill>
                  <a:srgbClr val="953735"/>
                </a:solidFill>
              </a:rPr>
              <a:t> </a:t>
            </a:r>
            <a:r>
              <a:rPr lang="pt-PT" sz="2200" dirty="0"/>
              <a:t>que se deslocam sobre a </a:t>
            </a:r>
            <a:r>
              <a:rPr lang="pt-PT" sz="2200" dirty="0" err="1"/>
              <a:t>astenosfera</a:t>
            </a:r>
            <a:r>
              <a:rPr lang="pt-PT" sz="2200" dirty="0"/>
              <a:t>.</a:t>
            </a:r>
          </a:p>
          <a:p>
            <a:pPr algn="just"/>
            <a:endParaRPr lang="pt-PT" sz="1000" dirty="0"/>
          </a:p>
          <a:p>
            <a:pPr algn="just"/>
            <a:r>
              <a:rPr lang="pt-PT" sz="2200" dirty="0"/>
              <a:t>As placas </a:t>
            </a:r>
            <a:r>
              <a:rPr lang="pt-PT" sz="2200" dirty="0" err="1"/>
              <a:t>litosféricas</a:t>
            </a:r>
            <a:r>
              <a:rPr lang="pt-PT" sz="2200" dirty="0"/>
              <a:t> interagem umas com as outras nos seus bordos ou </a:t>
            </a:r>
            <a:r>
              <a:rPr lang="pt-PT" sz="2200" b="1" dirty="0">
                <a:solidFill>
                  <a:srgbClr val="953735"/>
                </a:solidFill>
              </a:rPr>
              <a:t>limites de placa</a:t>
            </a:r>
            <a:r>
              <a:rPr lang="pt-PT" sz="2200" dirty="0"/>
              <a:t>.</a:t>
            </a:r>
          </a:p>
        </p:txBody>
      </p:sp>
      <p:sp>
        <p:nvSpPr>
          <p:cNvPr id="31" name="CaixaDeTexto 30"/>
          <p:cNvSpPr txBox="1">
            <a:spLocks noChangeArrowheads="1"/>
          </p:cNvSpPr>
          <p:nvPr/>
        </p:nvSpPr>
        <p:spPr bwMode="auto">
          <a:xfrm>
            <a:off x="6832600" y="3032125"/>
            <a:ext cx="1766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Limites de placa</a:t>
            </a:r>
          </a:p>
        </p:txBody>
      </p:sp>
      <p:cxnSp>
        <p:nvCxnSpPr>
          <p:cNvPr id="32" name="Conexão recta unidireccional 31"/>
          <p:cNvCxnSpPr>
            <a:stCxn id="31" idx="1"/>
          </p:cNvCxnSpPr>
          <p:nvPr/>
        </p:nvCxnSpPr>
        <p:spPr>
          <a:xfrm rot="10800000">
            <a:off x="6280150" y="3041650"/>
            <a:ext cx="552450" cy="1587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>
            <a:spLocks noChangeArrowheads="1"/>
          </p:cNvSpPr>
          <p:nvPr/>
        </p:nvSpPr>
        <p:spPr bwMode="auto">
          <a:xfrm>
            <a:off x="6877050" y="1793875"/>
            <a:ext cx="12588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Placas</a:t>
            </a:r>
          </a:p>
          <a:p>
            <a:r>
              <a:rPr lang="pt-PT" sz="1600" b="1"/>
              <a:t>litosféricas</a:t>
            </a:r>
          </a:p>
        </p:txBody>
      </p:sp>
      <p:cxnSp>
        <p:nvCxnSpPr>
          <p:cNvPr id="25" name="Conexão recta unidireccional 24"/>
          <p:cNvCxnSpPr>
            <a:stCxn id="24" idx="1"/>
          </p:cNvCxnSpPr>
          <p:nvPr/>
        </p:nvCxnSpPr>
        <p:spPr>
          <a:xfrm rot="10800000">
            <a:off x="5426075" y="1647825"/>
            <a:ext cx="1450975" cy="43656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6932613" y="1985963"/>
            <a:ext cx="300037" cy="300037"/>
            <a:chOff x="449705" y="2668249"/>
            <a:chExt cx="299803" cy="299803"/>
          </a:xfrm>
        </p:grpSpPr>
        <p:sp>
          <p:nvSpPr>
            <p:cNvPr id="44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113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3" name="Grupo 47"/>
          <p:cNvGrpSpPr>
            <a:grpSpLocks/>
          </p:cNvGrpSpPr>
          <p:nvPr/>
        </p:nvGrpSpPr>
        <p:grpSpPr bwMode="auto">
          <a:xfrm>
            <a:off x="6924675" y="3065463"/>
            <a:ext cx="300038" cy="300037"/>
            <a:chOff x="449705" y="2668249"/>
            <a:chExt cx="299803" cy="299803"/>
          </a:xfrm>
        </p:grpSpPr>
        <p:sp>
          <p:nvSpPr>
            <p:cNvPr id="49" name="Oval 4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111" name="CaixaDeTexto 49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47" name="Conexão recta unidireccional 46"/>
          <p:cNvCxnSpPr>
            <a:stCxn id="24" idx="1"/>
          </p:cNvCxnSpPr>
          <p:nvPr/>
        </p:nvCxnSpPr>
        <p:spPr>
          <a:xfrm rot="10800000" flipV="1">
            <a:off x="5208588" y="2084388"/>
            <a:ext cx="1668462" cy="8445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xão recta unidireccional 50"/>
          <p:cNvCxnSpPr>
            <a:stCxn id="24" idx="1"/>
          </p:cNvCxnSpPr>
          <p:nvPr/>
        </p:nvCxnSpPr>
        <p:spPr>
          <a:xfrm rot="10800000" flipV="1">
            <a:off x="4002088" y="2084388"/>
            <a:ext cx="2874962" cy="24447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xão recta unidireccional 60"/>
          <p:cNvCxnSpPr/>
          <p:nvPr/>
        </p:nvCxnSpPr>
        <p:spPr>
          <a:xfrm rot="10800000" flipV="1">
            <a:off x="5133975" y="3214688"/>
            <a:ext cx="1738313" cy="11271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933450"/>
            <a:ext cx="7999413" cy="498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9638" y="1087438"/>
            <a:ext cx="437832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4833" y="4966533"/>
            <a:ext cx="863433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200" dirty="0"/>
              <a:t>O calor do núcleo da Terra gera fluxos de materiais sob a litosfera, as </a:t>
            </a:r>
            <a:r>
              <a:rPr lang="pt-PT" sz="2200" b="1" dirty="0">
                <a:solidFill>
                  <a:srgbClr val="953735"/>
                </a:solidFill>
              </a:rPr>
              <a:t>correntes de </a:t>
            </a:r>
            <a:r>
              <a:rPr lang="pt-PT" sz="2200" b="1" dirty="0" err="1">
                <a:solidFill>
                  <a:srgbClr val="953735"/>
                </a:solidFill>
              </a:rPr>
              <a:t>convecção</a:t>
            </a:r>
            <a:r>
              <a:rPr lang="pt-PT" sz="2200" dirty="0"/>
              <a:t>, arrastando as placas </a:t>
            </a:r>
            <a:r>
              <a:rPr lang="pt-PT" sz="2200" dirty="0" err="1"/>
              <a:t>litosféricas</a:t>
            </a:r>
            <a:r>
              <a:rPr lang="pt-PT" sz="2200" dirty="0"/>
              <a:t>. </a:t>
            </a:r>
          </a:p>
        </p:txBody>
      </p:sp>
      <p:sp>
        <p:nvSpPr>
          <p:cNvPr id="56" name="CaixaDeTexto 55"/>
          <p:cNvSpPr txBox="1">
            <a:spLocks noChangeArrowheads="1"/>
          </p:cNvSpPr>
          <p:nvPr/>
        </p:nvSpPr>
        <p:spPr bwMode="auto">
          <a:xfrm>
            <a:off x="6884988" y="1816100"/>
            <a:ext cx="12588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 dirty="0"/>
              <a:t>Placas</a:t>
            </a:r>
          </a:p>
          <a:p>
            <a:r>
              <a:rPr lang="pt-PT" sz="1600" b="1" dirty="0" err="1"/>
              <a:t>litosféricas</a:t>
            </a:r>
            <a:endParaRPr lang="pt-PT" sz="1600" b="1" dirty="0"/>
          </a:p>
        </p:txBody>
      </p: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6954838" y="1925638"/>
            <a:ext cx="300037" cy="300037"/>
            <a:chOff x="449705" y="2668249"/>
            <a:chExt cx="299803" cy="299803"/>
          </a:xfrm>
        </p:grpSpPr>
        <p:sp>
          <p:nvSpPr>
            <p:cNvPr id="58" name="Oval 5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164" name="CaixaDeTexto 58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60" name="Conexão recta unidireccional 59"/>
          <p:cNvCxnSpPr>
            <a:stCxn id="56" idx="1"/>
          </p:cNvCxnSpPr>
          <p:nvPr/>
        </p:nvCxnSpPr>
        <p:spPr>
          <a:xfrm rot="10800000" flipV="1">
            <a:off x="5389563" y="2106613"/>
            <a:ext cx="1495425" cy="73818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xão recta unidireccional 62"/>
          <p:cNvCxnSpPr>
            <a:stCxn id="56" idx="1"/>
          </p:cNvCxnSpPr>
          <p:nvPr/>
        </p:nvCxnSpPr>
        <p:spPr>
          <a:xfrm rot="10800000" flipV="1">
            <a:off x="5786438" y="2106613"/>
            <a:ext cx="1098550" cy="2730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aixaDeTexto 66"/>
          <p:cNvSpPr txBox="1">
            <a:spLocks noChangeArrowheads="1"/>
          </p:cNvSpPr>
          <p:nvPr/>
        </p:nvSpPr>
        <p:spPr bwMode="auto">
          <a:xfrm>
            <a:off x="6865938" y="3054350"/>
            <a:ext cx="1357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Astenosfera</a:t>
            </a:r>
          </a:p>
        </p:txBody>
      </p:sp>
      <p:grpSp>
        <p:nvGrpSpPr>
          <p:cNvPr id="3" name="Grupo 47"/>
          <p:cNvGrpSpPr>
            <a:grpSpLocks/>
          </p:cNvGrpSpPr>
          <p:nvPr/>
        </p:nvGrpSpPr>
        <p:grpSpPr bwMode="auto">
          <a:xfrm>
            <a:off x="6932613" y="3087688"/>
            <a:ext cx="300037" cy="300037"/>
            <a:chOff x="449705" y="2668249"/>
            <a:chExt cx="299803" cy="299803"/>
          </a:xfrm>
        </p:grpSpPr>
        <p:sp>
          <p:nvSpPr>
            <p:cNvPr id="69" name="Oval 6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162" name="CaixaDeTexto 69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71" name="Conexão recta unidireccional 70"/>
          <p:cNvCxnSpPr>
            <a:stCxn id="67" idx="1"/>
          </p:cNvCxnSpPr>
          <p:nvPr/>
        </p:nvCxnSpPr>
        <p:spPr>
          <a:xfrm rot="10800000" flipV="1">
            <a:off x="5954713" y="3222625"/>
            <a:ext cx="911225" cy="1714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71"/>
          <p:cNvSpPr txBox="1">
            <a:spLocks noChangeArrowheads="1"/>
          </p:cNvSpPr>
          <p:nvPr/>
        </p:nvSpPr>
        <p:spPr bwMode="auto">
          <a:xfrm>
            <a:off x="376238" y="2979738"/>
            <a:ext cx="15255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PT" sz="1600" b="1"/>
              <a:t>Corrente</a:t>
            </a:r>
          </a:p>
          <a:p>
            <a:pPr algn="r"/>
            <a:r>
              <a:rPr lang="pt-PT" sz="1600" b="1"/>
              <a:t>de convecção</a:t>
            </a:r>
          </a:p>
        </p:txBody>
      </p:sp>
      <p:grpSp>
        <p:nvGrpSpPr>
          <p:cNvPr id="4" name="Grupo 47"/>
          <p:cNvGrpSpPr>
            <a:grpSpLocks/>
          </p:cNvGrpSpPr>
          <p:nvPr/>
        </p:nvGrpSpPr>
        <p:grpSpPr bwMode="auto">
          <a:xfrm>
            <a:off x="1550988" y="3133725"/>
            <a:ext cx="300037" cy="298450"/>
            <a:chOff x="449705" y="2668249"/>
            <a:chExt cx="299803" cy="299803"/>
          </a:xfrm>
        </p:grpSpPr>
        <p:sp>
          <p:nvSpPr>
            <p:cNvPr id="74" name="Oval 7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160" name="CaixaDeTexto 74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76" name="Conexão recta unidireccional 75"/>
          <p:cNvCxnSpPr>
            <a:stCxn id="72" idx="3"/>
          </p:cNvCxnSpPr>
          <p:nvPr/>
        </p:nvCxnSpPr>
        <p:spPr>
          <a:xfrm>
            <a:off x="1901825" y="3270250"/>
            <a:ext cx="1600200" cy="16351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5/7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6388" y="1584325"/>
            <a:ext cx="4397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CaixaDeTexto 66"/>
          <p:cNvSpPr txBox="1">
            <a:spLocks noChangeArrowheads="1"/>
          </p:cNvSpPr>
          <p:nvPr/>
        </p:nvSpPr>
        <p:spPr bwMode="auto">
          <a:xfrm>
            <a:off x="4391025" y="669925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Rifte</a:t>
            </a: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254834" y="4711700"/>
            <a:ext cx="86418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200" dirty="0"/>
              <a:t>Um </a:t>
            </a:r>
            <a:r>
              <a:rPr lang="pt-PT" sz="2200" b="1" dirty="0" err="1">
                <a:solidFill>
                  <a:srgbClr val="953735"/>
                </a:solidFill>
              </a:rPr>
              <a:t>rifte</a:t>
            </a:r>
            <a:r>
              <a:rPr lang="pt-PT" sz="2200" dirty="0"/>
              <a:t> corresponde a uma linha de </a:t>
            </a:r>
            <a:r>
              <a:rPr lang="pt-PT" sz="2200" dirty="0" err="1"/>
              <a:t>fratura</a:t>
            </a:r>
            <a:r>
              <a:rPr lang="pt-PT" sz="2200" dirty="0"/>
              <a:t> da litosfera onde duas placas se movem em sentidos opostos, apresentando </a:t>
            </a:r>
            <a:r>
              <a:rPr lang="pt-PT" sz="2200" b="1" dirty="0">
                <a:solidFill>
                  <a:srgbClr val="953735"/>
                </a:solidFill>
              </a:rPr>
              <a:t>limites</a:t>
            </a:r>
            <a:r>
              <a:rPr lang="pt-PT" sz="2200" dirty="0"/>
              <a:t> </a:t>
            </a:r>
            <a:r>
              <a:rPr lang="pt-PT" sz="2200" b="1" dirty="0">
                <a:solidFill>
                  <a:srgbClr val="953735"/>
                </a:solidFill>
              </a:rPr>
              <a:t>divergentes</a:t>
            </a:r>
            <a:r>
              <a:rPr lang="pt-PT" sz="2200" dirty="0"/>
              <a:t>. Nas zonas de </a:t>
            </a:r>
            <a:r>
              <a:rPr lang="pt-PT" sz="2200" dirty="0" err="1"/>
              <a:t>rifte</a:t>
            </a:r>
            <a:r>
              <a:rPr lang="pt-PT" sz="2200" dirty="0"/>
              <a:t> ocorre a </a:t>
            </a:r>
            <a:r>
              <a:rPr lang="pt-PT" sz="2200" b="1" dirty="0">
                <a:solidFill>
                  <a:srgbClr val="953735"/>
                </a:solidFill>
              </a:rPr>
              <a:t>formação</a:t>
            </a:r>
            <a:r>
              <a:rPr lang="pt-PT" sz="2200" dirty="0"/>
              <a:t> de nova litosfera. </a:t>
            </a:r>
          </a:p>
        </p:txBody>
      </p:sp>
      <p:sp>
        <p:nvSpPr>
          <p:cNvPr id="56" name="CaixaDeTexto 55"/>
          <p:cNvSpPr txBox="1">
            <a:spLocks noChangeArrowheads="1"/>
          </p:cNvSpPr>
          <p:nvPr/>
        </p:nvSpPr>
        <p:spPr bwMode="auto">
          <a:xfrm>
            <a:off x="6689725" y="1838325"/>
            <a:ext cx="1865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Placas oceânicas</a:t>
            </a:r>
          </a:p>
        </p:txBody>
      </p:sp>
      <p:cxnSp>
        <p:nvCxnSpPr>
          <p:cNvPr id="60" name="Conexão recta unidireccional 59"/>
          <p:cNvCxnSpPr>
            <a:stCxn id="56" idx="1"/>
          </p:cNvCxnSpPr>
          <p:nvPr/>
        </p:nvCxnSpPr>
        <p:spPr>
          <a:xfrm rot="10800000" flipV="1">
            <a:off x="5853113" y="2006600"/>
            <a:ext cx="836612" cy="84613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xão recta unidireccional 62"/>
          <p:cNvCxnSpPr>
            <a:stCxn id="56" idx="1"/>
          </p:cNvCxnSpPr>
          <p:nvPr/>
        </p:nvCxnSpPr>
        <p:spPr>
          <a:xfrm rot="10800000" flipV="1">
            <a:off x="4249738" y="2006600"/>
            <a:ext cx="2439987" cy="11239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xão recta unidireccional 70"/>
          <p:cNvCxnSpPr>
            <a:stCxn id="67" idx="2"/>
          </p:cNvCxnSpPr>
          <p:nvPr/>
        </p:nvCxnSpPr>
        <p:spPr>
          <a:xfrm rot="16200000" flipH="1">
            <a:off x="4093369" y="1623219"/>
            <a:ext cx="1328738" cy="9525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aixaDeTexto 71"/>
          <p:cNvSpPr txBox="1">
            <a:spLocks noChangeArrowheads="1"/>
          </p:cNvSpPr>
          <p:nvPr/>
        </p:nvSpPr>
        <p:spPr bwMode="auto">
          <a:xfrm>
            <a:off x="5665788" y="1016000"/>
            <a:ext cx="19256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PT" sz="1600" b="1"/>
              <a:t>Limite  divergente</a:t>
            </a:r>
          </a:p>
        </p:txBody>
      </p:sp>
      <p:grpSp>
        <p:nvGrpSpPr>
          <p:cNvPr id="2" name="Grupo 47"/>
          <p:cNvGrpSpPr>
            <a:grpSpLocks/>
          </p:cNvGrpSpPr>
          <p:nvPr/>
        </p:nvGrpSpPr>
        <p:grpSpPr bwMode="auto">
          <a:xfrm>
            <a:off x="6753225" y="1828800"/>
            <a:ext cx="300038" cy="298450"/>
            <a:chOff x="449705" y="2668249"/>
            <a:chExt cx="299803" cy="299803"/>
          </a:xfrm>
        </p:grpSpPr>
        <p:sp>
          <p:nvSpPr>
            <p:cNvPr id="74" name="Oval 7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188" name="CaixaDeTexto 74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76" name="Conexão recta unidireccional 75"/>
          <p:cNvCxnSpPr/>
          <p:nvPr/>
        </p:nvCxnSpPr>
        <p:spPr>
          <a:xfrm rot="5400000">
            <a:off x="4774406" y="1543844"/>
            <a:ext cx="1236663" cy="81597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47"/>
          <p:cNvGrpSpPr>
            <a:grpSpLocks/>
          </p:cNvGrpSpPr>
          <p:nvPr/>
        </p:nvGrpSpPr>
        <p:grpSpPr bwMode="auto">
          <a:xfrm>
            <a:off x="5802313" y="1019175"/>
            <a:ext cx="298450" cy="300038"/>
            <a:chOff x="449705" y="2668249"/>
            <a:chExt cx="299803" cy="299803"/>
          </a:xfrm>
        </p:grpSpPr>
        <p:sp>
          <p:nvSpPr>
            <p:cNvPr id="69" name="Oval 6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186" name="CaixaDeTexto 69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grpSp>
        <p:nvGrpSpPr>
          <p:cNvPr id="4" name="Grupo 44"/>
          <p:cNvGrpSpPr>
            <a:grpSpLocks/>
          </p:cNvGrpSpPr>
          <p:nvPr/>
        </p:nvGrpSpPr>
        <p:grpSpPr bwMode="auto">
          <a:xfrm>
            <a:off x="4548188" y="696913"/>
            <a:ext cx="300037" cy="300037"/>
            <a:chOff x="449705" y="2668249"/>
            <a:chExt cx="299803" cy="299803"/>
          </a:xfrm>
        </p:grpSpPr>
        <p:sp>
          <p:nvSpPr>
            <p:cNvPr id="58" name="Oval 5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184" name="CaixaDeTexto 58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9" name="CaixaDeTexto 28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6/7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1573213"/>
            <a:ext cx="4767263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254833" y="4861602"/>
            <a:ext cx="864932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200" dirty="0"/>
              <a:t>Uma </a:t>
            </a:r>
            <a:r>
              <a:rPr lang="pt-PT" sz="2200" b="1" dirty="0">
                <a:solidFill>
                  <a:srgbClr val="953735"/>
                </a:solidFill>
              </a:rPr>
              <a:t>zona de </a:t>
            </a:r>
            <a:r>
              <a:rPr lang="pt-PT" sz="2200" b="1" dirty="0" err="1">
                <a:solidFill>
                  <a:srgbClr val="953735"/>
                </a:solidFill>
              </a:rPr>
              <a:t>subducção</a:t>
            </a:r>
            <a:r>
              <a:rPr lang="pt-PT" sz="2200" dirty="0"/>
              <a:t> corresponde a um local de colisão entre placas </a:t>
            </a:r>
            <a:r>
              <a:rPr lang="pt-PT" sz="2200" dirty="0" err="1"/>
              <a:t>litosféricas</a:t>
            </a:r>
            <a:r>
              <a:rPr lang="pt-PT" sz="2200" dirty="0"/>
              <a:t>, que apresentam </a:t>
            </a:r>
            <a:r>
              <a:rPr lang="pt-PT" sz="2200" b="1" dirty="0">
                <a:solidFill>
                  <a:srgbClr val="953735"/>
                </a:solidFill>
              </a:rPr>
              <a:t>limites</a:t>
            </a:r>
            <a:r>
              <a:rPr lang="pt-PT" sz="2200" dirty="0"/>
              <a:t> </a:t>
            </a:r>
            <a:r>
              <a:rPr lang="pt-PT" sz="2200" b="1" dirty="0">
                <a:solidFill>
                  <a:srgbClr val="953735"/>
                </a:solidFill>
              </a:rPr>
              <a:t>convergentes</a:t>
            </a:r>
            <a:r>
              <a:rPr lang="pt-PT" sz="2200" dirty="0"/>
              <a:t>. Nestas zonas, verifica-se uma contínua </a:t>
            </a:r>
            <a:r>
              <a:rPr lang="pt-PT" sz="2200" b="1" dirty="0">
                <a:solidFill>
                  <a:srgbClr val="953735"/>
                </a:solidFill>
              </a:rPr>
              <a:t>destruição</a:t>
            </a:r>
            <a:r>
              <a:rPr lang="pt-PT" sz="2200" dirty="0"/>
              <a:t> da litosfera.</a:t>
            </a: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3649663" y="1143000"/>
            <a:ext cx="10525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600" b="1"/>
              <a:t>Placa</a:t>
            </a:r>
            <a:br>
              <a:rPr lang="pt-PT" sz="1600" b="1"/>
            </a:br>
            <a:r>
              <a:rPr lang="pt-PT" sz="1600" b="1"/>
              <a:t>oceânica</a:t>
            </a: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3827463" y="4027488"/>
            <a:ext cx="208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600" b="1"/>
              <a:t>Zona de subducção</a:t>
            </a:r>
          </a:p>
        </p:txBody>
      </p: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4002088" y="1431925"/>
            <a:ext cx="300037" cy="300038"/>
            <a:chOff x="449705" y="2668249"/>
            <a:chExt cx="299803" cy="299803"/>
          </a:xfrm>
        </p:grpSpPr>
        <p:sp>
          <p:nvSpPr>
            <p:cNvPr id="15" name="Oval 1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216" name="CaixaDeTexto 15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17" name="Conexão recta unidireccional 16"/>
          <p:cNvCxnSpPr>
            <a:stCxn id="42" idx="1"/>
          </p:cNvCxnSpPr>
          <p:nvPr/>
        </p:nvCxnSpPr>
        <p:spPr>
          <a:xfrm rot="10800000" flipV="1">
            <a:off x="4919663" y="1174750"/>
            <a:ext cx="544512" cy="127476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unidireccional 17"/>
          <p:cNvCxnSpPr>
            <a:stCxn id="13" idx="0"/>
          </p:cNvCxnSpPr>
          <p:nvPr/>
        </p:nvCxnSpPr>
        <p:spPr>
          <a:xfrm rot="16200000" flipV="1">
            <a:off x="4449763" y="3605213"/>
            <a:ext cx="835025" cy="952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47"/>
          <p:cNvGrpSpPr>
            <a:grpSpLocks/>
          </p:cNvGrpSpPr>
          <p:nvPr/>
        </p:nvGrpSpPr>
        <p:grpSpPr bwMode="auto">
          <a:xfrm>
            <a:off x="5441950" y="862013"/>
            <a:ext cx="300038" cy="300037"/>
            <a:chOff x="449705" y="2668249"/>
            <a:chExt cx="299803" cy="299803"/>
          </a:xfrm>
        </p:grpSpPr>
        <p:sp>
          <p:nvSpPr>
            <p:cNvPr id="20" name="Oval 1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214" name="CaixaDeTexto 20"/>
            <p:cNvSpPr txBox="1">
              <a:spLocks noChangeArrowheads="1"/>
            </p:cNvSpPr>
            <p:nvPr/>
          </p:nvSpPr>
          <p:spPr bwMode="auto">
            <a:xfrm>
              <a:off x="507059" y="2672699"/>
              <a:ext cx="197479" cy="2767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22" name="Conexão recta unidireccional 21"/>
          <p:cNvCxnSpPr>
            <a:stCxn id="11" idx="2"/>
          </p:cNvCxnSpPr>
          <p:nvPr/>
        </p:nvCxnSpPr>
        <p:spPr>
          <a:xfrm rot="16200000" flipH="1">
            <a:off x="3563144" y="2401094"/>
            <a:ext cx="1397000" cy="16986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>
            <a:spLocks noChangeArrowheads="1"/>
          </p:cNvSpPr>
          <p:nvPr/>
        </p:nvSpPr>
        <p:spPr bwMode="auto">
          <a:xfrm>
            <a:off x="6453188" y="2079625"/>
            <a:ext cx="18557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PT" sz="1600" b="1"/>
              <a:t>Placa continental</a:t>
            </a:r>
          </a:p>
        </p:txBody>
      </p:sp>
      <p:grpSp>
        <p:nvGrpSpPr>
          <p:cNvPr id="4" name="Grupo 47"/>
          <p:cNvGrpSpPr>
            <a:grpSpLocks/>
          </p:cNvGrpSpPr>
          <p:nvPr/>
        </p:nvGrpSpPr>
        <p:grpSpPr bwMode="auto">
          <a:xfrm>
            <a:off x="6565900" y="2068513"/>
            <a:ext cx="300038" cy="300037"/>
            <a:chOff x="449705" y="2668249"/>
            <a:chExt cx="299803" cy="299803"/>
          </a:xfrm>
        </p:grpSpPr>
        <p:sp>
          <p:nvSpPr>
            <p:cNvPr id="27" name="Oval 26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212" name="CaixaDeTexto 28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cxnSp>
        <p:nvCxnSpPr>
          <p:cNvPr id="8205" name="Conexão recta unidireccional 29"/>
          <p:cNvCxnSpPr>
            <a:cxnSpLocks noChangeShapeType="1"/>
          </p:cNvCxnSpPr>
          <p:nvPr/>
        </p:nvCxnSpPr>
        <p:spPr bwMode="auto">
          <a:xfrm flipH="1">
            <a:off x="5621338" y="2266950"/>
            <a:ext cx="831850" cy="965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 type="oval" w="med" len="med"/>
          </a:ln>
        </p:spPr>
      </p:cxnSp>
      <p:sp>
        <p:nvSpPr>
          <p:cNvPr id="42" name="CaixaDeTexto 41"/>
          <p:cNvSpPr txBox="1">
            <a:spLocks noChangeArrowheads="1"/>
          </p:cNvSpPr>
          <p:nvPr/>
        </p:nvSpPr>
        <p:spPr bwMode="auto">
          <a:xfrm>
            <a:off x="5464175" y="1006475"/>
            <a:ext cx="2047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PT" sz="1600" b="1"/>
              <a:t>Limite convergente</a:t>
            </a:r>
          </a:p>
        </p:txBody>
      </p:sp>
      <p:grpSp>
        <p:nvGrpSpPr>
          <p:cNvPr id="5" name="Grupo 47"/>
          <p:cNvGrpSpPr>
            <a:grpSpLocks/>
          </p:cNvGrpSpPr>
          <p:nvPr/>
        </p:nvGrpSpPr>
        <p:grpSpPr bwMode="auto">
          <a:xfrm>
            <a:off x="4706573" y="4076700"/>
            <a:ext cx="300037" cy="300038"/>
            <a:chOff x="449705" y="2668249"/>
            <a:chExt cx="299803" cy="299803"/>
          </a:xfrm>
        </p:grpSpPr>
        <p:sp>
          <p:nvSpPr>
            <p:cNvPr id="54" name="Oval 5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210" name="CaixaDeTexto 54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1" name="CaixaDeTexto 30"/>
          <p:cNvSpPr txBox="1"/>
          <p:nvPr/>
        </p:nvSpPr>
        <p:spPr>
          <a:xfrm>
            <a:off x="8358188" y="64500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7/7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121570F-1632-426A-AA67-23454DDDFA0A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d4"/>
  <p:tag name="ISPRING_RESOURCE_PATHS_HASH_PRESENTER" val="fed5c9ec29f3e1ba2a11d9d4f789dc2838a8430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</TotalTime>
  <Words>230</Words>
  <Application>Microsoft Office PowerPoint</Application>
  <PresentationFormat>On-screen Show (4:3)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Arial Rounded MT Bold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ctic7_d4</dc:title>
  <dc:creator>Utilizador</dc:creator>
  <cp:lastModifiedBy>Mariana Pereira Teixeira</cp:lastModifiedBy>
  <cp:revision>65</cp:revision>
  <dcterms:created xsi:type="dcterms:W3CDTF">2011-12-17T19:40:43Z</dcterms:created>
  <dcterms:modified xsi:type="dcterms:W3CDTF">2014-07-01T14:57:33Z</dcterms:modified>
</cp:coreProperties>
</file>