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57" r:id="rId2"/>
    <p:sldId id="265" r:id="rId3"/>
    <p:sldId id="266" r:id="rId4"/>
    <p:sldId id="267" r:id="rId5"/>
    <p:sldId id="261" r:id="rId6"/>
    <p:sldId id="262" r:id="rId7"/>
    <p:sldId id="263" r:id="rId8"/>
    <p:sldId id="264" r:id="rId9"/>
  </p:sldIdLst>
  <p:sldSz cx="9144000" cy="6858000" type="screen4x3"/>
  <p:notesSz cx="6858000" cy="9144000"/>
  <p:custDataLst>
    <p:tags r:id="rId11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00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705591-177F-4CB6-9C24-9348ACAA4351}" type="datetimeFigureOut">
              <a:rPr lang="pt-PT" smtClean="0"/>
              <a:t>01-07-2014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ACD1EE-3351-485F-8E14-877D67094848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50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147533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628244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13818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80448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27572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417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392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ACD1EE-3351-485F-8E14-877D67094848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22157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53B8377-BBDD-4833-8E6B-67F0A3A4FDBD}" type="datetimeFigureOut">
              <a:rPr lang="pt-PT" smtClean="0"/>
              <a:pPr/>
              <a:t>01-07-2014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6C4D1A2-41D5-40C2-8113-56E8BF50D662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/>
          <p:cNvSpPr txBox="1"/>
          <p:nvPr/>
        </p:nvSpPr>
        <p:spPr>
          <a:xfrm>
            <a:off x="4067944" y="28352"/>
            <a:ext cx="493318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/>
            <a:r>
              <a:rPr lang="pt-PT" sz="1400" dirty="0" smtClean="0">
                <a:solidFill>
                  <a:srgbClr val="7F7F7F"/>
                </a:solidFill>
                <a:latin typeface="Arial Rounded MT Bold" pitchFamily="34" charset="0"/>
              </a:rPr>
              <a:t>Falhas e dobras</a:t>
            </a:r>
            <a:endParaRPr lang="pt-PT" sz="1400" dirty="0">
              <a:solidFill>
                <a:srgbClr val="7F7F7F"/>
              </a:solidFill>
              <a:latin typeface="Arial Rounded MT Bold" pitchFamily="34" charset="0"/>
            </a:endParaRPr>
          </a:p>
        </p:txBody>
      </p:sp>
      <p:sp>
        <p:nvSpPr>
          <p:cNvPr id="9" name="Fluxograma: atraso 8"/>
          <p:cNvSpPr/>
          <p:nvPr/>
        </p:nvSpPr>
        <p:spPr>
          <a:xfrm rot="5400000">
            <a:off x="357188" y="0"/>
            <a:ext cx="642938" cy="642937"/>
          </a:xfrm>
          <a:prstGeom prst="flowChartDelay">
            <a:avLst/>
          </a:prstGeom>
          <a:solidFill>
            <a:srgbClr val="F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357188" y="214313"/>
            <a:ext cx="642937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/>
                </a:solidFill>
                <a:latin typeface="Arial Rounded MT Bold" pitchFamily="34" charset="0"/>
              </a:rPr>
              <a:t>E2</a:t>
            </a:r>
            <a:endParaRPr lang="pt-PT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cxnSp>
        <p:nvCxnSpPr>
          <p:cNvPr id="11" name="Conexão recta 10"/>
          <p:cNvCxnSpPr/>
          <p:nvPr/>
        </p:nvCxnSpPr>
        <p:spPr>
          <a:xfrm>
            <a:off x="1000125" y="285750"/>
            <a:ext cx="8143875" cy="1588"/>
          </a:xfrm>
          <a:prstGeom prst="line">
            <a:avLst/>
          </a:prstGeom>
          <a:ln>
            <a:solidFill>
              <a:srgbClr val="FA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ângulo 11"/>
          <p:cNvSpPr/>
          <p:nvPr/>
        </p:nvSpPr>
        <p:spPr>
          <a:xfrm rot="5400000">
            <a:off x="4357687" y="2071688"/>
            <a:ext cx="4286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13" name="CaixaDeTexto 12"/>
          <p:cNvSpPr txBox="1"/>
          <p:nvPr/>
        </p:nvSpPr>
        <p:spPr>
          <a:xfrm>
            <a:off x="0" y="6327775"/>
            <a:ext cx="9144000" cy="49244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algn="ctr"/>
            <a:r>
              <a:rPr lang="pt-PT" sz="2000" b="1" dirty="0" err="1">
                <a:solidFill>
                  <a:srgbClr val="262626"/>
                </a:solidFill>
                <a:latin typeface="Arial Rounded MT Bold" pitchFamily="34" charset="0"/>
              </a:rPr>
              <a:t>CienTIC</a:t>
            </a:r>
            <a:r>
              <a:rPr lang="pt-PT" sz="2000" b="1" dirty="0">
                <a:solidFill>
                  <a:srgbClr val="262626"/>
                </a:solidFill>
                <a:latin typeface="Arial Rounded MT Bold" pitchFamily="34" charset="0"/>
              </a:rPr>
              <a:t> 7</a:t>
            </a:r>
            <a:r>
              <a:rPr lang="pt-PT" sz="3200" b="1" dirty="0">
                <a:solidFill>
                  <a:srgbClr val="262626"/>
                </a:solidFill>
                <a:latin typeface="Arial Rounded MT Bold" pitchFamily="34" charset="0"/>
              </a:rPr>
              <a:t>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Ciências Naturais </a:t>
            </a:r>
            <a:r>
              <a:rPr lang="pt-PT" sz="1400" dirty="0" smtClean="0">
                <a:solidFill>
                  <a:srgbClr val="262626"/>
                </a:solidFill>
                <a:latin typeface="Arial Rounded MT Bold" pitchFamily="34" charset="0"/>
              </a:rPr>
              <a:t>- 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7.</a:t>
            </a:r>
            <a:r>
              <a:rPr lang="pt-PT" sz="1400" baseline="30000" dirty="0">
                <a:solidFill>
                  <a:srgbClr val="262626"/>
                </a:solidFill>
                <a:latin typeface="Arial Rounded MT Bold" pitchFamily="34" charset="0"/>
              </a:rPr>
              <a:t>o</a:t>
            </a:r>
            <a:r>
              <a:rPr lang="pt-PT" sz="1400" dirty="0">
                <a:solidFill>
                  <a:srgbClr val="262626"/>
                </a:solidFill>
                <a:latin typeface="Arial Rounded MT Bold" pitchFamily="34" charset="0"/>
              </a:rPr>
              <a:t> ano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uxograma: atraso 5"/>
          <p:cNvSpPr/>
          <p:nvPr/>
        </p:nvSpPr>
        <p:spPr>
          <a:xfrm>
            <a:off x="0" y="500063"/>
            <a:ext cx="1000125" cy="785812"/>
          </a:xfrm>
          <a:prstGeom prst="flowChartDelay">
            <a:avLst/>
          </a:prstGeom>
          <a:solidFill>
            <a:srgbClr val="F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1" name="CaixaDeTexto 6"/>
          <p:cNvSpPr txBox="1">
            <a:spLocks noChangeArrowheads="1"/>
          </p:cNvSpPr>
          <p:nvPr/>
        </p:nvSpPr>
        <p:spPr bwMode="auto">
          <a:xfrm>
            <a:off x="0" y="630238"/>
            <a:ext cx="8572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PT" sz="3200" b="1" dirty="0" smtClean="0">
                <a:solidFill>
                  <a:schemeClr val="bg1"/>
                </a:solidFill>
                <a:latin typeface="Arial Rounded MT Bold" pitchFamily="34" charset="0"/>
              </a:rPr>
              <a:t>E2</a:t>
            </a:r>
            <a:endParaRPr lang="pt-PT" sz="3200" b="1" dirty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2052" name="CaixaDeTexto 7"/>
          <p:cNvSpPr txBox="1">
            <a:spLocks noChangeArrowheads="1"/>
          </p:cNvSpPr>
          <p:nvPr/>
        </p:nvSpPr>
        <p:spPr bwMode="auto">
          <a:xfrm>
            <a:off x="0" y="2250269"/>
            <a:ext cx="9144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5400" b="1" dirty="0" smtClean="0">
                <a:solidFill>
                  <a:srgbClr val="7F7F7F"/>
                </a:solidFill>
              </a:rPr>
              <a:t>Falhas e dobras</a:t>
            </a:r>
            <a:endParaRPr lang="pt-PT" sz="5400" dirty="0">
              <a:solidFill>
                <a:srgbClr val="7F7F7F"/>
              </a:solidFill>
            </a:endParaRPr>
          </a:p>
        </p:txBody>
      </p:sp>
      <p:sp>
        <p:nvSpPr>
          <p:cNvPr id="9" name="Rectângulo 8"/>
          <p:cNvSpPr/>
          <p:nvPr/>
        </p:nvSpPr>
        <p:spPr>
          <a:xfrm rot="5400000">
            <a:off x="3500437" y="1214438"/>
            <a:ext cx="2143125" cy="9144000"/>
          </a:xfrm>
          <a:prstGeom prst="rect">
            <a:avLst/>
          </a:prstGeom>
          <a:solidFill>
            <a:srgbClr val="B7C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pt-PT"/>
          </a:p>
        </p:txBody>
      </p:sp>
      <p:sp>
        <p:nvSpPr>
          <p:cNvPr id="2054" name="CaixaDeTexto 9"/>
          <p:cNvSpPr txBox="1">
            <a:spLocks noChangeArrowheads="1"/>
          </p:cNvSpPr>
          <p:nvPr/>
        </p:nvSpPr>
        <p:spPr bwMode="auto">
          <a:xfrm>
            <a:off x="0" y="4933950"/>
            <a:ext cx="9144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ctr"/>
            <a:r>
              <a:rPr lang="pt-PT" sz="3600" b="1" dirty="0" err="1">
                <a:solidFill>
                  <a:schemeClr val="bg1"/>
                </a:solidFill>
              </a:rPr>
              <a:t>CienTIC</a:t>
            </a:r>
            <a:r>
              <a:rPr lang="pt-PT" sz="3600" b="1" dirty="0">
                <a:solidFill>
                  <a:schemeClr val="bg1"/>
                </a:solidFill>
              </a:rPr>
              <a:t> 7</a:t>
            </a:r>
          </a:p>
          <a:p>
            <a:pPr algn="ctr"/>
            <a:r>
              <a:rPr lang="pt-PT" sz="2400" dirty="0">
                <a:solidFill>
                  <a:schemeClr val="bg1"/>
                </a:solidFill>
              </a:rPr>
              <a:t>Ciências Naturais  – 7.</a:t>
            </a:r>
            <a:r>
              <a:rPr lang="pt-PT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º</a:t>
            </a:r>
            <a:r>
              <a:rPr lang="pt-PT" sz="2400" dirty="0">
                <a:solidFill>
                  <a:schemeClr val="bg1"/>
                </a:solidFill>
              </a:rPr>
              <a:t> ano</a:t>
            </a:r>
          </a:p>
        </p:txBody>
      </p:sp>
      <p:pic>
        <p:nvPicPr>
          <p:cNvPr id="2055" name="Picture 10" descr="LOGO.pdf"/>
          <p:cNvPicPr>
            <a:picLocks noChangeAspect="1"/>
          </p:cNvPicPr>
          <p:nvPr/>
        </p:nvPicPr>
        <p:blipFill>
          <a:blip r:embed="rId3" cstate="print"/>
          <a:srcRect l="12044" t="34444" r="12578" b="48026"/>
          <a:stretch>
            <a:fillRect/>
          </a:stretch>
        </p:blipFill>
        <p:spPr bwMode="auto">
          <a:xfrm>
            <a:off x="3686175" y="5940425"/>
            <a:ext cx="177165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78603" y="651187"/>
            <a:ext cx="6916086" cy="2793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Conexão recta unidireccional 2"/>
          <p:cNvCxnSpPr/>
          <p:nvPr/>
        </p:nvCxnSpPr>
        <p:spPr>
          <a:xfrm>
            <a:off x="1372059" y="2114142"/>
            <a:ext cx="504056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xão recta unidireccional 3"/>
          <p:cNvCxnSpPr/>
          <p:nvPr/>
        </p:nvCxnSpPr>
        <p:spPr>
          <a:xfrm flipH="1">
            <a:off x="5962638" y="2258158"/>
            <a:ext cx="504056" cy="8384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ângulo 4"/>
          <p:cNvSpPr/>
          <p:nvPr/>
        </p:nvSpPr>
        <p:spPr>
          <a:xfrm>
            <a:off x="322289" y="3949908"/>
            <a:ext cx="857768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forças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tectónicas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associadas à formação de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cadeias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montanhosas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podem formar falhas e dobras.</a:t>
            </a:r>
          </a:p>
          <a:p>
            <a:pPr algn="just"/>
            <a:endParaRPr lang="pt-PT" sz="22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dobras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resultam de forças compressivas sobre rochas com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comportamento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dúctil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capazes de sofrer deformação sem quebrar. A deformação é irreversível e permanente. 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2/8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763588"/>
            <a:ext cx="7999413" cy="5329237"/>
          </a:xfrm>
          <a:prstGeom prst="roundRect">
            <a:avLst>
              <a:gd name="adj" fmla="val 2603"/>
            </a:avLst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CaixaDeTexto 2"/>
          <p:cNvSpPr txBox="1"/>
          <p:nvPr/>
        </p:nvSpPr>
        <p:spPr>
          <a:xfrm>
            <a:off x="3842586" y="3765450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Dobra</a:t>
            </a:r>
            <a:endParaRPr lang="pt-PT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o 44"/>
          <p:cNvGrpSpPr>
            <a:grpSpLocks/>
          </p:cNvGrpSpPr>
          <p:nvPr/>
        </p:nvGrpSpPr>
        <p:grpSpPr bwMode="auto">
          <a:xfrm>
            <a:off x="4341279" y="3765450"/>
            <a:ext cx="300038" cy="300037"/>
            <a:chOff x="449705" y="2668249"/>
            <a:chExt cx="299803" cy="299803"/>
          </a:xfrm>
        </p:grpSpPr>
        <p:sp>
          <p:nvSpPr>
            <p:cNvPr id="5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6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7" name="CaixaDeTexto 6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3/8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20101981_F25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3695" y="472121"/>
            <a:ext cx="6836023" cy="4580136"/>
          </a:xfrm>
          <a:prstGeom prst="roundRect">
            <a:avLst>
              <a:gd name="adj" fmla="val 3583"/>
            </a:avLst>
          </a:prstGeom>
        </p:spPr>
      </p:pic>
      <p:cxnSp>
        <p:nvCxnSpPr>
          <p:cNvPr id="4" name="Conexão recta 3"/>
          <p:cNvCxnSpPr/>
          <p:nvPr/>
        </p:nvCxnSpPr>
        <p:spPr>
          <a:xfrm>
            <a:off x="3237875" y="1476531"/>
            <a:ext cx="2495863" cy="2173574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3404606" y="2303633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Falha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5214187" y="2258939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Teto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2884225" y="328498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Muro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upo 44"/>
          <p:cNvGrpSpPr>
            <a:grpSpLocks/>
          </p:cNvGrpSpPr>
          <p:nvPr/>
        </p:nvGrpSpPr>
        <p:grpSpPr bwMode="auto">
          <a:xfrm>
            <a:off x="4283968" y="2348880"/>
            <a:ext cx="300038" cy="300037"/>
            <a:chOff x="449705" y="2668249"/>
            <a:chExt cx="299803" cy="299803"/>
          </a:xfrm>
        </p:grpSpPr>
        <p:sp>
          <p:nvSpPr>
            <p:cNvPr id="10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5" name="Grupo 44"/>
          <p:cNvGrpSpPr>
            <a:grpSpLocks/>
          </p:cNvGrpSpPr>
          <p:nvPr/>
        </p:nvGrpSpPr>
        <p:grpSpPr bwMode="auto">
          <a:xfrm>
            <a:off x="5699534" y="2330513"/>
            <a:ext cx="300038" cy="300037"/>
            <a:chOff x="449705" y="2668249"/>
            <a:chExt cx="299803" cy="299803"/>
          </a:xfrm>
        </p:grpSpPr>
        <p:sp>
          <p:nvSpPr>
            <p:cNvPr id="13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4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9" name="Grupo 44"/>
          <p:cNvGrpSpPr>
            <a:grpSpLocks/>
          </p:cNvGrpSpPr>
          <p:nvPr/>
        </p:nvGrpSpPr>
        <p:grpSpPr bwMode="auto">
          <a:xfrm>
            <a:off x="3365682" y="3304188"/>
            <a:ext cx="300038" cy="300037"/>
            <a:chOff x="449705" y="2668249"/>
            <a:chExt cx="299803" cy="299803"/>
          </a:xfrm>
        </p:grpSpPr>
        <p:sp>
          <p:nvSpPr>
            <p:cNvPr id="16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7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359764" y="5136316"/>
            <a:ext cx="852190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80975" algn="l"/>
              </a:tabLst>
            </a:pP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As </a:t>
            </a:r>
            <a:r>
              <a:rPr kumimoji="0" lang="pt-PT" sz="22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falhas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resultam, geralmente, de forças compressivas ou distensivas sobre rochas com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comportamento frágil</a:t>
            </a:r>
            <a:r>
              <a:rPr kumimoji="0" lang="pt-PT" sz="2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, que partem devido à sua elevada rigidez.</a:t>
            </a:r>
            <a:endParaRPr kumimoji="0" lang="pt-PT" sz="2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4/8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12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" y="773113"/>
            <a:ext cx="7999413" cy="531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" name="Conexão recta 3"/>
          <p:cNvCxnSpPr/>
          <p:nvPr/>
        </p:nvCxnSpPr>
        <p:spPr>
          <a:xfrm flipV="1">
            <a:off x="1783830" y="1828801"/>
            <a:ext cx="5958590" cy="2990537"/>
          </a:xfrm>
          <a:prstGeom prst="line">
            <a:avLst/>
          </a:prstGeom>
          <a:ln w="254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aixaDeTexto 5"/>
          <p:cNvSpPr txBox="1"/>
          <p:nvPr/>
        </p:nvSpPr>
        <p:spPr>
          <a:xfrm>
            <a:off x="3636953" y="3173062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Falha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1579072" y="188418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Teto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6901589" y="3802144"/>
            <a:ext cx="122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 smtClean="0">
                <a:latin typeface="Arial" pitchFamily="34" charset="0"/>
                <a:cs typeface="Arial" pitchFamily="34" charset="0"/>
              </a:rPr>
              <a:t>Muro</a:t>
            </a:r>
            <a:endParaRPr lang="pt-PT" sz="16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upo 44"/>
          <p:cNvGrpSpPr>
            <a:grpSpLocks/>
          </p:cNvGrpSpPr>
          <p:nvPr/>
        </p:nvGrpSpPr>
        <p:grpSpPr bwMode="auto">
          <a:xfrm>
            <a:off x="4516315" y="3218309"/>
            <a:ext cx="300038" cy="300037"/>
            <a:chOff x="449705" y="2668249"/>
            <a:chExt cx="299803" cy="299803"/>
          </a:xfrm>
        </p:grpSpPr>
        <p:sp>
          <p:nvSpPr>
            <p:cNvPr id="10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1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12" name="Grupo 44"/>
          <p:cNvGrpSpPr>
            <a:grpSpLocks/>
          </p:cNvGrpSpPr>
          <p:nvPr/>
        </p:nvGrpSpPr>
        <p:grpSpPr bwMode="auto">
          <a:xfrm>
            <a:off x="2056924" y="1955758"/>
            <a:ext cx="300038" cy="300037"/>
            <a:chOff x="449705" y="2668249"/>
            <a:chExt cx="299803" cy="299803"/>
          </a:xfrm>
        </p:grpSpPr>
        <p:sp>
          <p:nvSpPr>
            <p:cNvPr id="13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4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grpSp>
        <p:nvGrpSpPr>
          <p:cNvPr id="15" name="Grupo 44"/>
          <p:cNvGrpSpPr>
            <a:grpSpLocks/>
          </p:cNvGrpSpPr>
          <p:nvPr/>
        </p:nvGrpSpPr>
        <p:grpSpPr bwMode="auto">
          <a:xfrm>
            <a:off x="7390541" y="3821348"/>
            <a:ext cx="300038" cy="300037"/>
            <a:chOff x="449705" y="2668249"/>
            <a:chExt cx="299803" cy="299803"/>
          </a:xfrm>
        </p:grpSpPr>
        <p:sp>
          <p:nvSpPr>
            <p:cNvPr id="16" name="Oval 43"/>
            <p:cNvSpPr/>
            <p:nvPr/>
          </p:nvSpPr>
          <p:spPr>
            <a:xfrm>
              <a:off x="449705" y="2668249"/>
              <a:ext cx="299803" cy="29980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pt-PT"/>
            </a:p>
          </p:txBody>
        </p:sp>
        <p:sp>
          <p:nvSpPr>
            <p:cNvPr id="17" name="CaixaDeTexto 41"/>
            <p:cNvSpPr txBox="1">
              <a:spLocks noChangeArrowheads="1"/>
            </p:cNvSpPr>
            <p:nvPr/>
          </p:nvSpPr>
          <p:spPr bwMode="auto">
            <a:xfrm>
              <a:off x="507059" y="2672701"/>
              <a:ext cx="19747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pt-PT" b="1" dirty="0">
                  <a:solidFill>
                    <a:schemeClr val="bg1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  <p:sp>
        <p:nvSpPr>
          <p:cNvPr id="23" name="CaixaDeTexto 22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5/8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38180" y="1086993"/>
            <a:ext cx="621982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exão recta unidireccional 2"/>
          <p:cNvCxnSpPr/>
          <p:nvPr/>
        </p:nvCxnSpPr>
        <p:spPr>
          <a:xfrm>
            <a:off x="5542636" y="3391249"/>
            <a:ext cx="504056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xão recta unidireccional 3"/>
          <p:cNvCxnSpPr/>
          <p:nvPr/>
        </p:nvCxnSpPr>
        <p:spPr>
          <a:xfrm flipH="1">
            <a:off x="1714164" y="3016219"/>
            <a:ext cx="504056" cy="8384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xão recta unidireccional 4"/>
          <p:cNvCxnSpPr/>
          <p:nvPr/>
        </p:nvCxnSpPr>
        <p:spPr>
          <a:xfrm>
            <a:off x="4006373" y="2735682"/>
            <a:ext cx="432048" cy="936104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cta unidireccional 5"/>
          <p:cNvCxnSpPr/>
          <p:nvPr/>
        </p:nvCxnSpPr>
        <p:spPr>
          <a:xfrm rot="16200000" flipV="1">
            <a:off x="3352842" y="2890562"/>
            <a:ext cx="889501" cy="414896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344774" y="4861389"/>
            <a:ext cx="85743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falhas normais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resultam da ação de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forças distensivas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O teto desce relativamente ao muro.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6/8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4741" y="982061"/>
            <a:ext cx="6057900" cy="362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exão recta unidireccional 2"/>
          <p:cNvCxnSpPr/>
          <p:nvPr/>
        </p:nvCxnSpPr>
        <p:spPr>
          <a:xfrm>
            <a:off x="1946789" y="3646357"/>
            <a:ext cx="504056" cy="0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xão recta unidireccional 3"/>
          <p:cNvCxnSpPr/>
          <p:nvPr/>
        </p:nvCxnSpPr>
        <p:spPr>
          <a:xfrm flipH="1">
            <a:off x="5475181" y="3070293"/>
            <a:ext cx="504056" cy="8384"/>
          </a:xfrm>
          <a:prstGeom prst="straightConnector1">
            <a:avLst/>
          </a:prstGeom>
          <a:ln w="63500">
            <a:solidFill>
              <a:schemeClr val="bg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xão recta unidireccional 4"/>
          <p:cNvCxnSpPr/>
          <p:nvPr/>
        </p:nvCxnSpPr>
        <p:spPr>
          <a:xfrm>
            <a:off x="3706571" y="2899240"/>
            <a:ext cx="432048" cy="936104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xão recta unidireccional 5"/>
          <p:cNvCxnSpPr/>
          <p:nvPr/>
        </p:nvCxnSpPr>
        <p:spPr>
          <a:xfrm flipH="1" flipV="1">
            <a:off x="3988440" y="2687768"/>
            <a:ext cx="432048" cy="936104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374753" y="4868884"/>
            <a:ext cx="8514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falhas inversas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resultam da ação de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forças compressivas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PT" sz="2200" dirty="0" smtClean="0">
                <a:latin typeface="Arial" pitchFamily="34" charset="0"/>
                <a:cs typeface="Arial" pitchFamily="34" charset="0"/>
              </a:rPr>
              <a:t>O teto sobe relativamente ao muro.</a:t>
            </a:r>
            <a:endParaRPr lang="pt-PT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7/8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44642" y="805123"/>
            <a:ext cx="67056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3" name="Conexão recta unidireccional 2"/>
          <p:cNvCxnSpPr/>
          <p:nvPr/>
        </p:nvCxnSpPr>
        <p:spPr>
          <a:xfrm flipH="1">
            <a:off x="3595478" y="1798245"/>
            <a:ext cx="936104" cy="576064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Conexão recta unidireccional 3"/>
          <p:cNvCxnSpPr/>
          <p:nvPr/>
        </p:nvCxnSpPr>
        <p:spPr>
          <a:xfrm flipV="1">
            <a:off x="4529972" y="1604706"/>
            <a:ext cx="864096" cy="576064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374753" y="4869045"/>
            <a:ext cx="8514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200" dirty="0" smtClean="0">
                <a:latin typeface="Arial" pitchFamily="34" charset="0"/>
                <a:cs typeface="Arial" pitchFamily="34" charset="0"/>
              </a:rPr>
              <a:t>As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falhas transformantes 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resultam da ação de </a:t>
            </a:r>
            <a:r>
              <a:rPr lang="pt-PT" sz="22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forças de desligamento</a:t>
            </a:r>
            <a:r>
              <a:rPr lang="pt-PT" sz="2200" dirty="0" smtClean="0">
                <a:latin typeface="Arial" pitchFamily="34" charset="0"/>
                <a:cs typeface="Arial" pitchFamily="34" charset="0"/>
              </a:rPr>
              <a:t>, que são horizontais e opostas.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279169" y="6457508"/>
            <a:ext cx="8648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PT" b="1" dirty="0" smtClean="0">
                <a:solidFill>
                  <a:schemeClr val="bg1">
                    <a:lumMod val="50000"/>
                  </a:schemeClr>
                </a:solidFill>
                <a:latin typeface="Arial Rounded MT Bold" pitchFamily="34" charset="0"/>
              </a:rPr>
              <a:t>8/8</a:t>
            </a:r>
            <a:endParaRPr lang="pt-PT" b="1" dirty="0">
              <a:solidFill>
                <a:schemeClr val="bg1">
                  <a:lumMod val="5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FB183099-5EA7-4C59-B167-FD729F10A474"/>
  <p:tag name="ISPRING_SCORM_RATE_SLIDES" val="1"/>
  <p:tag name="ISPRING_SCORM_RATE_QUIZZES" val="0"/>
  <p:tag name="ISPRING_SCORM_PASSING_SCORE" val="100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IVgzURLqMujywMAAPMNAAAdAAAAdW5pdmVyc2FsL2NvbW1vbl9tZXNzYWdlcy5sbmetV9tu2zYYvi/QdyAEFNgulrYDWhSDo4C2GFuILLkiHSc7QGAkxiFCka4ObrOrPc0ebE+yX5Sd2GkHS/UuDJi0v+8/fyQHZ19yhdaiKKXRp87bkzcOEjo1mdTLU2fOzn/64KCy4jrjymhx6mjjoDP35YuB4npZ86WA7y9fIDTIRVnCsnSb1dMayezUmQ2TUTSd4fA6CaJxlAz9seOOTL7i+gEFZml+L374+f2HL2/fvf9x8HqD7EJEpzgI9qmQZXr3pgNRyOIoSICNBElIrpjj9sNEcxb4IXHczZd+6FlMLjtYnMcxCVlCA98jiU+TMGI2BwFhxHPca1OjO74WqDJoLcVnVN0JqGAlC4FKJTP7Q2pgQ9fikDEvxgs/HCcsigKakNDb7jgu0RnyCv4Z+qInS4wpiYGg4KUovgOb2BJbOMJK9WOY+ONJAB/WuDCRyzsFn6qvHzMSOu5M6EOoKaEUj0kyjK6gTo4bRn0Q0QV00kUfxDWh0AGEHsKE+NIfY+ZHYdNBMaEs9keP7ZNyjYxWD4inKeDQqhBraeoSdpqOElnbSGU/K5R8nEPj+jj4RpO2hEhq265LuRbgQpEdrgsMzYh4TWU+zv1fk3PsB8RLoFRetEiYneHGGIfu16ZCXCnTBAB2ebbmOhXoRqS8hlZ6gL9lMrN/W3EIu/HkUy3/RLzaTM6rzdCFHrl6dXKcaz4LQCgWvNAdJugZ1d7Ifx1sXpcQaVWJfFUdimInEyf/ixfHxjXDlP5nUF3qcmREz+z3DYdCi5MYDjSY9qE03RFkCv0BspZzqbqj/PAcDM0KUYLEiwL5+raHzUvI2h78ErLZA78gQ+qzJj/ippTVwePEJrmt1bfrm8K5rUQlnmp8I24NzK4SfA0FgH1ZtkU/+Q5jvYq5VcVGvnY1dsMSgkNLXsEtCYFLSuYQf9aBcz4l2wy20riXiYWpVWalSMl7K49QmzpvE7Jq69QavS1MbncVL7dz0Krz2TFetMHFrdHZjsFDpJTgeDSBEbL0AaNJgIcEOjo0KOdVegfyfmtqnXUkau9EHjnHQLbJDhW8SO/++evvjhzPPGl30Wb3l14kMGmNPJBHst9CU4nyj0MkDA/3cXbRBbW5Q25xHa+UtoCb5GHG8GgyhRpTW1JTF+nhU3uXYYrjC5hze+lx3Ckv7kEkmDGqF4sNuWmEqp/1p+t0XSmpRR/scRLZBMz8WYI9z74r4EWhZHrfHi0Z4laomgeGggdGV7LRBIegIc/4RCarnoRWtrcTCwPXrp/Gbf21ij+uSvs8G7zeea39C1BLAwQUAAIACACFYM1EEpqdhvQCAADbCgAAJwAAAHVuaXZlcnNhbC9mbGFzaF9wdWJsaXNoaW5nX3NldHRpbmdzLnhtbNVWwU4bMRC95yssVxzJAqWFRrtBiCQqApKIpKKc0GTtZC289tb2JoRTv6Yf1i/p7JqERFC0QJGKckg8nnnzxjN+cXhwk0oy5cYKrSK6Xd+ihKtYM6EmEf027GzuU2IdKAZSKx5RpSk5aNbCLB9JYZMBdw5dLUEYZRuZi2jiXNYIgtlsVhc2M8WulrlDfFuPdRpkhluuHDdBJmGOX26ecUubtRohoTedaZZLTgRDCkoU7EB2JNiEBt5tBPH1xOhcsSMttSFmMoroh/3D4rPw8VAtkXJVFGebaCzMrgGMiYIPyIG45SThYpIg8b1dSmaCuSSiO7sFCnoHD1FKbF8DFChHGotR7g4+5Q4YOPBLn8/xG2cXBm9icwWpiIe4Q4r6I9oaXn297LfPT4+7J1fDXu90eNz3JMqYYB0nDNYThUhI5ybmyzwhOAdxgrwxZgzS8jBYNS3cxlqtkSvWZKQlnn0ZhfOQjjjrQspXujG4FqqDntuUjLEQOY/ooREgKREOpIiXwTYfWSdc2f/OqidBLJwzTs4G9D69P504AWP5Kq3Fji3OPG5e6FwyMtc5keKaE6cJ1p+n+CvhZLU5ZGx0WlpxfByxUmDGqeAzzg7KM70D/FuiS0yR5hiJk5tJ7nyGH7m4JSM+1gZxOUxxxtEurMevPws4A2vvQWHBcWNwetxqXx13W+3vG0WBwKag4meCY8N5mrm3wAesXWlMIaXG01yBwJOJIbe87A8TrHSrUmbl3AlMy6YXjSxBsd0C+XhM3IhxNIXKeVXAGBTRSs4JxHiFbDFCU6FzixY/LB7avoigDyVClVQneIMwmWHcVEHb2t75uPvp897+l0Y9+P3z1+aTQXey0pdQZPO6cvSksCzF5eGdC4NCCx6XBmfy/1MZLtuDKsfa7VXx6p1U8Tr30tNfkZ0qYRdgFArHu3DtosZNvKCiykmRCsfZvxzfF4zgq/6d/Py+zQi+Yc2vuXbvpmS/Wj501l42YfDo06uG9vUHabP2B1BLAwQUAAIACACFYM1EeRu/DLgCAABZCgAAIQAAAHVuaXZlcnNhbC9mbGFzaF9za2luX3NldHRpbmdzLnhtbJVWbU/bMBD+vl9Rdd8b9lommUpQOgmpG2ggvjvJNbHq2JF9Keu/n+04xG6bNssJCd89j33vQPSWicWHyYRkkkv1DIhMFNpqOt2E5TfTtEGUYpZJgSBwJqSqKJ8uPv50H0kc8hJL7kCN5WxoBv0zc/eNofg3vs2tDBEyWdVU7NeykLOUZttCyUbkF10r9zUozsTWIK9+zJerwQc40/iAUEU+ra6tjKPUCrQG69L3lZWLLE5T4N1LV+4byemfOh/9AW3HNENHu/1kZYhW0wLiJF/fWhnGC3N7XJW5lfMEhL9ooF8+WxmEcroHFV9+/9XKIEPWTf0/PVIrWdiExpzzRXzncElzM37WqysrFwk2IPvQxSr49LhY7wOQ/zWce2LHVUn+ZPN6sBBs0VMOC1QNkKQ7tTZdyrfHBs18wGJDuTaAUNWDnozTT7TR3TWxrsf9gTcm8vAur+khr5I3FSxbh0NkbOgJy+WdWxYh9l0XuKhg55WBj72yR/42iT1CBsoe+cxZDo+C7489ODS1pK7Kd9TX83wBjBUENcfcW7tTZ7Uvre3s6sBVr+gwlcxhYTeC2dcUmRQvrAJbP5I4U+tZcuQaEXTHCsf4ZXHp/hmh1iQ50PuWO91gBBlyONV3zlOzrcOkuXPclt4a92X716EPsT1P0CzzmylFpFlZmWj1dOJ5ZlpMeqbJaYZPDqgHsZEjORVVW1AvUvKxrwiJEGJdZENg2Y7YEJwkQQpIcjrJxF9yKvuiqVJQK1M0Bl3vxLoWV7Ki5OYHXxm8QR4TBowtE0tznaDsvTUDhe8AoCoru8ZtD62lajgyDjvg3hooXMBDkRFtpm6o225xDRsM+81rRjWkXxd9o4S42HCC8Gr8kvHiCQ0jeh5pql1k0fB3q7i/OVrO3UazrRcuM3f2nRRdbOzHGTRK+y/lP1BLAwQUAAIACACFYM1EThB9Rt4CAAAiCgAAJgAAAHVuaXZlcnNhbC9odG1sX3B1Ymxpc2hpbmdfc2V0dGluZ3MueG1s1VZRUxoxEH7nV2TS8VFOra2WOXAcwZGpBUboWJ+c5RK4jLnkmuRAfOqv6Q/rL+nmIgijZdDRTjs8QDa7337fZrMkPrrNJJlwY4VWdbpb3aGEq0QzocZ1+nVwun1IiXWgGEiteJ0qTclRoxLnxVAKm/a5c+hqCcIoW8tdnabO5bUomk6nVWFz43e1LBzi22qisyg33HLluIlyCTP8crOcW9qoVAiJg+mLZoXkRDCkoIRnB/LMZZJGwWsIyc3Y6EKxEy21IWY8rNN3h8f+M/cJSE2RceW12QYavdnVgDHh6YDsiztOUi7GKfI+2KdkKphL63Rv36Ogd/QYpcQOEsCjnGjUotw9fMYdMHAQliGf47fOzg3BxGYKMpEMcId4+XXaHFyfXfVaF+ftzufrQbd7Pmj3AokyJlrFiaPVRDES0oVJ+CJPDM5BkiJvjBmBtDyOlk1zt5FWK+T8mgy1xNKXUZSMkKmc1emxESApEQ6kSBa7DsyYu1MhUYOP3a2OlKMPgEFvkoKxfDnRfMf6KiaNS11IRma6IFLccOI0QUVFhr9STpbLTUZGZ6VVgnXESsE4mQg+5eyorNI94J8SXWGKrMBIbMVcchcyfC/EHRnykTaIy2GCTYt2YQN+9VnAOVj7AApzjlv983azdd3uNFvftrxAYBNQyTPB8Qh5lru3wAfUrjSmkFJjNZcgsDIJFJaX58MEK902kblx7hQm5aH7gyxB8bgF8gmYuJFgawlV8E0BE1BEKzkjkOClsL6FJkIXFi2hWQK0fRHBEEqEKqmOcUBhMsO42QRtZ3fv/f6HjweHn2rV6NePn9trg+4HRU+CzxYmxcnaUbEYF4/vXBz5G/r0ZXem+Ft3/arV36RQne4mXt3Pm3hdhGHSWxokm4RdglE4Cv4L1w5OrXEYkTi3pMiE4+w1G/IFTbX+HyS03Cs11RuqWHs1/l0RYbV4MKy8EOLoySdMBe2r77pG5TdQSwMEFAACAAgAhWDNRGy04nelAQAANgYAAB8AAAB1bml2ZXJzYWwvaHRtbF9za2luX3NldHRpbmdzLmpzjZRNb8IwDIbv/Ioqu06IfbLthgaTkDhMGrdph1BMqUjjKE07GOK/rw5fTZqOxZfm5eF17DbedqJqsZhFL9HWPtv9u7u3GpBmdAHXri5a9Ix0pjTkIA03KcppmoFIJTCPLI8OJ3l3JkL+TFrv2ebDgMprdgzphwUXeZ1WAQcd0PLQn8sA+B0C1yHx5yR2anXta6r1e1YYg7IbozRVs7oSdcYtw67e7KrX6MFYgr6ALngMjmnfrjby7PjQp6hzMWaKy80EE+zOeLxKNBZy3pZ/uVGgq1e+2gO95/7ryLETaW7GBjI/8eiJop2kzyqHQ97HEUUQFnwGoubbs+sP1DFuFuTRZZqn5kgPbijqtOIJNLr0NKBwMVl5NbrZp2hyBtZmT9zdUjiE4BvQDavhPYUDoirUP16g0phQRxpos+cnVCCfpzI5pO5RBDk6LNm2de9cqD3+kDlXCL0rtAzc06xtdIQuvqcZZygds+Ze1kno0ouQGMqLAU21DqHmGDH+GKH9Z8S4MTxeZtV0qIbjaQaDHssFkpBxvQI9RRRVPV+XTu4n7+x+AVBLAwQUAAIACACFYM1E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hWDNRJQTsyJpAAAAbgAAABwAAAB1bml2ZXJzYWwvbG9jYWxfc2V0dGluZ3MueG1sDcwxDoMwDEDRnVNY3int1oHAxlaW0gNYxEWRHBuRgOD2ZPvD02/7MwocvKVg6vD1eCKwzuaDLg5/01C/EVIm9SSm7FANoe+qVmwm+XLOBSZYhS7eJo4lMo8Uixx2EajhU17/wB6brroBUEsDBBQAAgAIADmTX0OzDXeu7AIAAIgIAAAUAAAAdW5pdmVyc2FsL3BsYXllci54bWytVU1vnDAQPW+k/Afke/Bu0nytTKI0UtRDU0Xapu1t5cAsuAuY2iZk8+s75hvKpo3UAxKM570Zz5sZ2PVLEjvPoLSQqUcW7pw4kPoyEGnokcevd0cX5Prq8IBlMd+BckTgkTwVFsBj4gSgfSUyg+AHbiKP9AwuMhMnU0IqYXbIfYrcXaQzcngwQ5dUeyQyJltSWhSFKzQi0lDLOLck2vVlQjMFGlIDilZpEKfBLs3f0fgkMqVml4HuITPz/sA1ScvxosWApDhxpQrp8Xy+oD/uP6/8CBJ+JFJteOoDcbCSs7KUT9zf3ssgj0Fb24xVSa7AGJtEaZsxsxSLi9TRyvdI5bBOQGsegnbjNCS0wtIJMNvEXEc1jx7QWl69FTVv6be23+vGrVSOds5Z/hQLHeFRH9JZJ4GMDqOypLxu2UGPTQfdWSbiKPiVCwVB+fmtbZH5glQB244r83R14eMBvt1x30i1u0UYdlGtoNuK5laiuSWo5XDb6KuOgjS33QA3uYKmVDP2LAKQX7hS3LbFlVE5MDoy1lg6BDNaXbkWqROERSaJT/9BG+s3kuanfkuZEvA/hPmERG1NRBrAy51AHwMJ1tQAFtvaXJPFro3Z5aTzp6TX1wNTlWMtCl7EMVyFgGMYcMNpZ6f7oKC4Rhc/VyNs72AvOBJhFONjJhnGp3tpEq62kwy9g73gWPrbCWhrbstIx3UcNVPbQYxOrBPm59rIRLyW7TnYM2ZZ9uFbI9cc3WSiPTif/zGKgxjNYG7IxOqyb7191Rw+2Dk1uvNZZ5Vl0K04D2DyrPJqZiHPRj4BbHgem9t+Ts0+7EFHOU9NxzTXd+x3WazEKziFCOyfbnFiaxKB7RmPnF2c9BhQT9wug/ClaSoio7UklZr7lGNYm2cBRYWpZuUjqh4qmafBSBs3634OOsZddaOAOzFsMNPFMTafzDzyAV/qu1yeXnZXOV9cNtgyr4cqcJXLO1Z1nXDXGbTu1/YirJ55fP0NUEsDBBQAAgAIAIVgzUQ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hWDNROPV7innCQAAdyMAABcAAAB1bml2ZXJzYWwvdW5pdmVyc2FsLnBuZ+2aa1ySWRrAydScmqKmmZqLps1sOmWTo3mJNLG2xumCM12UUgfzBul4SU3TUCi7WFliU4kKajuX3BkCAgI1bk6WOF5gZwsRQZiJAU1AckkQQZj3rd2d3a/7cX98eH//c877O+d5zvM853k+nHPp84T4pYvfXQyBQJbu/nTnAQjEsw8CWSj28QZG5j7+ExnAgpID8TsgNLHvM6DjidmO2A6BMAhLHOleQP+1458eKYFAlvWA3wJR4V+zIJAPXt+9c/uhcpRxDFG7DjPW/attHw4CP53y4/nOa/JLE3vO+3jfrO+sf3t59Y7PkSt2vl9Q7YP+ZifyWoDniq8Qx+P+Zngy+2DaFnWodfI6F3Pf/mIfeu6kX+fE5vZJGneSl4c7JFXCDGvwLrsaahLYp341dqhjzTVwxwJAH0hreYqp2RKxNM81G1A/b5PgUcvAvZxWoJNHLFuWZOHtCnVDsAcw1J0fgTBsrOe7nPaBt8Cpv3BIkWUYGjf1I8+XMwpGR1rgzmnCwHnw73EF4j0uKxlsQt7yeAdEjhtuuOGGG2644YYbbrjhhhtuuOGGG2644YYbbrjhxv8zTjqnCXhfsHlrT8BCAAGI/xHG5DMGvlUVzZubpNSsTqucfm5gSdYI/nGTHlOGFqJdaDgGjxSBtz3dowLXndEBdAMBiarQ7lmKHm4JVcxKOVEsR3pka/AiJtY65deKm3umFcfS0HiMECkCJXRXmHhmMTvhcrP35kykQkkqpT0mots2seYp94sDsDYtkRg920maR/lJvsfNPW5rPfJRtEVKx808tygK8RMzaocuqsaEs3IxuNkef9wxGFRCKhTYfsS6atMcT5XM+fEwvZFoHMJwqFai0KFVMo0zAzja6qr4goy62mGFcFGm8HUI5HQr7KeJG8He+Odn/Td2cKP0d3pRvQYFos2nVBtn+bZlG6cJVGF9YHilIdOfe+JQJ7CdGhSpM5L+2ZV32mYfBomda+iinlDT/DlGhUQ4+ygEt/ynwB35bY9mn7THlqYryUXmk73iUwqmDRVjVZZgBjjjdkYwxdSHGCz6+VTJvhKyeZtS16QVaQBrHmvc+3Yb3mnLTum6LOVYkzJpGZbpwJAOXnFAivHJ9YzSGFnE2vQdj7LPPjh3MZHXuPlC4L48V2v+a28Senkm+0g45gBiY/O4/WJ44AUxJkLS0Rgu6ejmUKPUNcYrDy6121n8WCBGQj5Q6L429ZWON2aOtKbdU/nKnFeYMFrit4BnbqVPmdm5G5DsUYsqdzBxSEDjVPl5yCPyicovIo8hzo3E19VuOWv4uUny2yyLVB+OJ/RoY30RD0c9pOdu57cwqvwDY/1qbtus87GKWsEHspbMVon1xQZ7mIgPRQOOPzHI5ydt025NUqhTrnb9MKAyGcI8mSvzGRnsvELxHExw8gnj0krFkT0xlRRJwZIs0YIc/z4LZyZKEYnUp735XSTgwoQWDVOPeKFo278IAokTpdLK+6tEdVTdCLBiXdeTYvY85Y2+hHuPLkuZfE0cI2p/VkNtJmF4kmX/cKE8167Z78mEBReIUZWfP/SCQH4p26q9bQumwCyAvfU3kagj4qK3POSXOIcZyZymAd2mZEz1QzKbdd/6JlRGDmUTvrJj64f0iuwbmZuiU70Gj+C5EtnIFDSSnq8YVZrWZFntdeStorPDJE3z0cA6wK3hfOecfqCu+LI0BksJbS/XXI1qMKcOx6/qq/MnflF2WTpNngw7k/dUViZhZq4MCqwfkseQNN0/AmFlPve1kdUkyag9qtBeWHmVc7HLi2XjtlSx/Tcr5DXtlw7YQ0XXck3b1df0g6HqgUXUKAkGu3KCY1LvsgOSu40lJhWfha2gbu1fn1RipPaSM+rS67IjZNk+WUHN3XfP19T6pqk4Tc/DBuq2HcMqyRX08Td6GV6MfPnO7/PlZDabLxDudq2ScGYsbWOrWLoZG3cX+6ZNiaQT9OJQhTJDtks/FDolxPbIrwDu9SuB0hP/DJPm0vjSxoMtxfCwM6+DCeXY1Bh7MigqPUINRBWic2q+zzMMvOFt7FCd+lKeUNCfKwYmkMJEnGYz7p+/SM60YAJVpwS8ur4kjwIzxb9MThePlF4n3WsuKYzQBVJ1PP8zhljni3a4n8A1b2obu1dZiCJlU0LBLEjgJkZ17abAgINU8PdcsX1F36pAHMLH/mC14PjscIegtPzX86vFFbomzLI2u3JcPLyiHxQcNMSSxHLzgqKyI8ZBbZsyU4Yq4B7ya0LnDL0mpOrZXswKQzx87ufzqFPPvmOVosfeYY2uApOaZoItQ6VwrpOYL9W7Pch4pWAfea3lycHPPvpmpP9OdGaSArz7Lk/lzz6tHcAVr0wyA35RnoPdllZC36838mw6EoaYQNsxMl+p29wGcxgw8GiH0yocf818vc3xm+FA8iZLi6kSY8MCHv7lJ4sKa3qZYbNBuwtAuw8xBkOpOuzyM3mYAgHc6hu97CiQA0Og4AYkg2aNFkyf0DTXnIy44IJIvWFxkWrSCijVfd1E7VAlR944SNWNplyFSd8r5DHI+rBYZpxl/2E/iWoc7rL1WAVWfsm0HmzXVPfzOGmYBLUd8MD8X2bKw+5ULx+n4kKADSqX0QVzk8xvyBkREsCM61E4m1YbQ1xXb1TysdbU2Xcpt8LqZPbfguBdqQRACZ9/KWGcdpglISn9pa9ONM2WFkzH5mg/CVCs6GtO2n7RnCRcDaxfQABy8djEfF9SiYHamyqLNvFYZM0GT2aLdF1DiYShuVVc6R9GPBwr/485xK4a2Q/tqaJcO3ASZdNzenpIBz7RQy5eEsK7y9vtAioMBZrRHwNHxUY9w09+3y7etbrVlxLwsIKiXgIs0CFRDnwpPUTLZRsBQ1O2zggyschlWVC90FU5ggaKG8uqUDstG719F91dZAM8h50FajLvSkiMCihW6qoPvYtUYD3SmrzA9w05tBsp7JsDzdhqKudV9Rk2aHK5MqD6lB1cN72fm5foGJUJysqBGG1Ym5cNFFdKPlh2Y3IS+P7y7HcH11flWPItRewxPVA3uc9InG2LkRUaVZV1jIW9VqV5T33YmzG0N4R/giP+I/TeGLpqoj/Gb1IcpSmI6EGE8oZr5OZCeaMfbOYENz7bYv6hUOlJ7/KXpyZH4gmakQ7hvJG1V4Ju2gI+5FB+gjTCkfkfQ7F2ZBE1Lml69Eu6Xyt2qqtnjHtS0iRDy3PBMw/5bNXLs386/L9wL9rlGIcTl/z7ucc4GIfFa8G+suxx75TDKnR9semP9x89rm3kXaDcuKFwRgXZi1nhsKtdKJoPOKNj6N5d4/T2AJII7zS39dhNQqGv50vh93PSHnc7XUVbHNDsp0MNGf6MA+D47l0JO2k7jlb/DlBLAwQUAAIACACFYM1EoaTC/0gAAABrAAAAGwAAAHVuaXZlcnNhbC91bml2ZXJzYWwucG5nLnhtbLOxr8jNUShLLSrOzM+zVTLUM1Cyt+PlsikoSi3LTC1XqACKAQUhQEmhEsg1QnDLM1NKMkBCBgYIwYzUzPSMElslSyRBfaCZAFBLAQIAABQAAgAIAIVgzURLqMujywMAAPMNAAAdAAAAAAAAAAEAAAAAAAAAAAB1bml2ZXJzYWwvY29tbW9uX21lc3NhZ2VzLmxuZ1BLAQIAABQAAgAIAIVgzUQSmp2G9AIAANsKAAAnAAAAAAAAAAEAAAAAAAYEAAB1bml2ZXJzYWwvZmxhc2hfcHVibGlzaGluZ19zZXR0aW5ncy54bWxQSwECAAAUAAIACACFYM1EeRu/DLgCAABZCgAAIQAAAAAAAAABAAAAAAA/BwAAdW5pdmVyc2FsL2ZsYXNoX3NraW5fc2V0dGluZ3MueG1sUEsBAgAAFAACAAgAhWDNRE4QfUbeAgAAIgoAACYAAAAAAAAAAQAAAAAANgoAAHVuaXZlcnNhbC9odG1sX3B1Ymxpc2hpbmdfc2V0dGluZ3MueG1sUEsBAgAAFAACAAgAhWDNRGy04nelAQAANgYAAB8AAAAAAAAAAQAAAAAAWA0AAHVuaXZlcnNhbC9odG1sX3NraW5fc2V0dGluZ3MuanNQSwECAAAUAAIACACFYM1EGtrqO6oAAAAfAQAAGgAAAAAAAAABAAAAAAA6DwAAdW5pdmVyc2FsL2kxOG5fcHJlc2V0cy54bWxQSwECAAAUAAIACACFYM1ElBOzImkAAABuAAAAHAAAAAAAAAABAAAAAAAcEAAAdW5pdmVyc2FsL2xvY2FsX3NldHRpbmdzLnhtbFBLAQIAABQAAgAIADmTX0OzDXeu7AIAAIgIAAAUAAAAAAAAAAEAAAAAAL8QAAB1bml2ZXJzYWwvcGxheWVyLnhtbFBLAQIAABQAAgAIAIVgzUQ129mtaAEAAPMCAAApAAAAAAAAAAEAAAAAAN0TAAB1bml2ZXJzYWwvc2tpbl9jdXN0b21pemF0aW9uX3NldHRpbmdzLnhtbFBLAQIAABQAAgAIAIVgzUTj1e4p5wkAAHcjAAAXAAAAAAAAAAAAAAAAAIwVAAB1bml2ZXJzYWwvdW5pdmVyc2FsLnBuZ1BLAQIAABQAAgAIAIVgzUShpML/SAAAAGsAAAAbAAAAAAAAAAEAAAAAAKgfAAB1bml2ZXJzYWwvdW5pdmVyc2FsLnBuZy54bWxQSwUGAAAAAAsACwBJAwAAKSAAAAAA"/>
  <p:tag name="ISPRING_PRESENTATION_TITLE" val="ctic7_e2"/>
  <p:tag name="ISPRING_RESOURCE_PATHS_HASH_PRESENTER" val="d28f6d15f1d78112efcbd3cca48ab4fd2f111bb"/>
</p:tagLst>
</file>

<file path=ppt/theme/theme1.xml><?xml version="1.0" encoding="utf-8"?>
<a:theme xmlns:a="http://schemas.openxmlformats.org/drawingml/2006/main" name="Tema cientic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cientic</Template>
  <TotalTime>182</TotalTime>
  <Words>157</Words>
  <Application>Microsoft Office PowerPoint</Application>
  <PresentationFormat>On-screen Show (4:3)</PresentationFormat>
  <Paragraphs>42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Arial Rounded MT Bold</vt:lpstr>
      <vt:lpstr>Calibri</vt:lpstr>
      <vt:lpstr>Tema cientic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-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ctic7_e2</dc:title>
  <dc:creator>User</dc:creator>
  <cp:lastModifiedBy>Mariana Pereira Teixeira</cp:lastModifiedBy>
  <cp:revision>28</cp:revision>
  <dcterms:created xsi:type="dcterms:W3CDTF">2012-06-04T11:39:55Z</dcterms:created>
  <dcterms:modified xsi:type="dcterms:W3CDTF">2014-07-01T14:58:54Z</dcterms:modified>
</cp:coreProperties>
</file>