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  <p:sldMasterId id="2147483701" r:id="rId2"/>
  </p:sldMasterIdLst>
  <p:sldIdLst>
    <p:sldId id="256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D86"/>
    <a:srgbClr val="7ABC32"/>
    <a:srgbClr val="FF0000"/>
    <a:srgbClr val="0000FF"/>
    <a:srgbClr val="699B8F"/>
    <a:srgbClr val="9095F0"/>
    <a:srgbClr val="A0A4F2"/>
    <a:srgbClr val="A390F4"/>
    <a:srgbClr val="9999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-1290" y="-180"/>
      </p:cViewPr>
      <p:guideLst>
        <p:guide orient="horz" pos="116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6098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5980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9223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-2380" y="-925"/>
            <a:ext cx="9146380" cy="6858925"/>
          </a:xfrm>
          <a:prstGeom prst="rect">
            <a:avLst/>
          </a:prstGeom>
          <a:solidFill>
            <a:srgbClr val="002D86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Right Triangle 14"/>
          <p:cNvSpPr/>
          <p:nvPr userDrawn="1"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 userDrawn="1"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6639" y="225550"/>
            <a:ext cx="1342799" cy="39513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 userDrawn="1"/>
        </p:nvSpPr>
        <p:spPr>
          <a:xfrm>
            <a:off x="179512" y="189801"/>
            <a:ext cx="254589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FRANCÊS 7.º ano</a:t>
            </a:r>
            <a:endParaRPr lang="pt-PT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nip Single Corner Rectangle 12"/>
          <p:cNvSpPr/>
          <p:nvPr userDrawn="1"/>
        </p:nvSpPr>
        <p:spPr>
          <a:xfrm>
            <a:off x="251520" y="764704"/>
            <a:ext cx="8640960" cy="5832648"/>
          </a:xfrm>
          <a:prstGeom prst="snip1Rect">
            <a:avLst>
              <a:gd name="adj" fmla="val 12577"/>
            </a:avLst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  <a:effectLst>
            <a:outerShdw blurRad="63500" sx="102000" sy="102000" algn="ctr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8489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674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8" name="Picture 7" descr="layout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0432" y="6042788"/>
            <a:ext cx="568741" cy="72008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ounded Rectangle 5"/>
          <p:cNvSpPr/>
          <p:nvPr/>
        </p:nvSpPr>
        <p:spPr>
          <a:xfrm>
            <a:off x="827584" y="4293096"/>
            <a:ext cx="7488832" cy="1080119"/>
          </a:xfrm>
          <a:prstGeom prst="roundRect">
            <a:avLst/>
          </a:prstGeom>
          <a:solidFill>
            <a:srgbClr val="002D86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IMAGES DE FRANCE</a:t>
            </a:r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l_fi" descr="Description: http://juliendaget.perso.sfr.fr/Clem/3005reperes7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524" y="795131"/>
            <a:ext cx="6323828" cy="5750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>
          <a:xfrm rot="21436965">
            <a:off x="1036322" y="529022"/>
            <a:ext cx="5256584" cy="43204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MAPA DA FRANÇA POR REGIÕES</a:t>
            </a:r>
          </a:p>
        </p:txBody>
      </p:sp>
    </p:spTree>
    <p:extLst>
      <p:ext uri="{BB962C8B-B14F-4D97-AF65-F5344CB8AC3E}">
        <p14:creationId xmlns:p14="http://schemas.microsoft.com/office/powerpoint/2010/main" val="38608083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l_fi" descr="Description: http://juliendaget.perso.sfr.fr/Clem/3005reperes7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801" y="795130"/>
            <a:ext cx="2880320" cy="2618989"/>
          </a:xfrm>
          <a:prstGeom prst="snip1Rect">
            <a:avLst>
              <a:gd name="adj" fmla="val 279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Imagem 4" descr="Description: http://blog-fr.hostelbookers.com/wp-content/uploads/2011/07/Mont-Saint-Mich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764704"/>
            <a:ext cx="5807374" cy="2169829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nip Single Corner Rectangle 1"/>
          <p:cNvSpPr/>
          <p:nvPr/>
        </p:nvSpPr>
        <p:spPr>
          <a:xfrm>
            <a:off x="1473334" y="3573016"/>
            <a:ext cx="7203122" cy="2880320"/>
          </a:xfrm>
          <a:prstGeom prst="snip1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44000" rIns="72000" bIns="252000" rtlCol="0" anchor="ctr"/>
          <a:lstStyle/>
          <a:p>
            <a:r>
              <a:rPr lang="pt-PT" sz="2800" b="1" dirty="0" err="1">
                <a:latin typeface="Arial" pitchFamily="34" charset="0"/>
                <a:cs typeface="Arial" pitchFamily="34" charset="0"/>
              </a:rPr>
              <a:t>Mont</a:t>
            </a:r>
            <a:r>
              <a:rPr lang="pt-PT" sz="2800" b="1" dirty="0">
                <a:latin typeface="Arial" pitchFamily="34" charset="0"/>
                <a:cs typeface="Arial" pitchFamily="34" charset="0"/>
              </a:rPr>
              <a:t>-Saint-Michel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 é uma pequena ilha rochosa, onde foi construído um santuário em homenagem ao Arcanjo São Miguel, no ano 709.</a:t>
            </a:r>
          </a:p>
          <a:p>
            <a:r>
              <a:rPr lang="pt-PT" sz="2000" dirty="0">
                <a:latin typeface="Arial" pitchFamily="34" charset="0"/>
                <a:cs typeface="Arial" pitchFamily="34" charset="0"/>
              </a:rPr>
              <a:t>É património mundial da Unesco. </a:t>
            </a:r>
          </a:p>
          <a:p>
            <a:r>
              <a:rPr lang="pt-PT" sz="2000" dirty="0">
                <a:latin typeface="Arial" pitchFamily="34" charset="0"/>
                <a:cs typeface="Arial" pitchFamily="34" charset="0"/>
              </a:rPr>
              <a:t>É uma das paisagens mais conhecidas de França. </a:t>
            </a:r>
            <a:r>
              <a:rPr lang="pt-PT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PT" sz="2000" dirty="0" smtClean="0">
                <a:latin typeface="Arial" pitchFamily="34" charset="0"/>
                <a:cs typeface="Arial" pitchFamily="34" charset="0"/>
              </a:rPr>
            </a:br>
            <a:r>
              <a:rPr lang="pt-PT" sz="2000" dirty="0" smtClean="0">
                <a:latin typeface="Arial" pitchFamily="34" charset="0"/>
                <a:cs typeface="Arial" pitchFamily="34" charset="0"/>
              </a:rPr>
              <a:t>O monumento é visitado 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por mais de 3 milhões de turistas.</a:t>
            </a:r>
          </a:p>
          <a:p>
            <a:r>
              <a:rPr lang="pt-PT" sz="2000" dirty="0">
                <a:latin typeface="Arial" pitchFamily="34" charset="0"/>
                <a:cs typeface="Arial" pitchFamily="34" charset="0"/>
              </a:rPr>
              <a:t>Foi uma fortaleza que resistiu a todas as tentativas inglesas de conquista</a:t>
            </a:r>
            <a:r>
              <a:rPr lang="pt-PT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pt-PT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 rot="21442631">
            <a:off x="490323" y="2651698"/>
            <a:ext cx="3816424" cy="100811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Mont</a:t>
            </a:r>
            <a:r>
              <a:rPr lang="pt-PT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-Saint-Michel</a:t>
            </a:r>
          </a:p>
          <a:p>
            <a:pPr algn="ctr"/>
            <a:r>
              <a:rPr lang="pt-PT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Normandie</a:t>
            </a:r>
            <a:endParaRPr lang="pt-PT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300192" y="980728"/>
            <a:ext cx="418660" cy="45050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effectLst>
            <a:glow rad="101600">
              <a:srgbClr val="FFFF00">
                <a:alpha val="6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678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32" presetClass="emph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l_fi" descr="Description: http://juliendaget.perso.sfr.fr/Clem/3005reperes7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801" y="795130"/>
            <a:ext cx="2880320" cy="2618989"/>
          </a:xfrm>
          <a:prstGeom prst="snip1Rect">
            <a:avLst>
              <a:gd name="adj" fmla="val 279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Imagem 41" descr="Description: Ficheiro:Albi2007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42" y="813305"/>
            <a:ext cx="5746392" cy="3830257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nip Single Corner Rectangle 1"/>
          <p:cNvSpPr/>
          <p:nvPr/>
        </p:nvSpPr>
        <p:spPr>
          <a:xfrm>
            <a:off x="1385646" y="4609393"/>
            <a:ext cx="6372708" cy="1728192"/>
          </a:xfrm>
          <a:prstGeom prst="snip1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44000" rIns="72000" bIns="252000" rtlCol="0" anchor="ctr"/>
          <a:lstStyle/>
          <a:p>
            <a:r>
              <a:rPr lang="pt-PT" sz="2800" b="1" dirty="0" smtClean="0">
                <a:latin typeface="Arial" pitchFamily="34" charset="0"/>
                <a:cs typeface="Arial" pitchFamily="34" charset="0"/>
              </a:rPr>
              <a:t>Albi</a:t>
            </a:r>
            <a:r>
              <a:rPr lang="pt-PT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faz parte do património natural e cultural da Humanidade.</a:t>
            </a:r>
          </a:p>
          <a:p>
            <a:r>
              <a:rPr lang="pt-PT" sz="2000" dirty="0">
                <a:latin typeface="Arial" pitchFamily="34" charset="0"/>
                <a:cs typeface="Arial" pitchFamily="34" charset="0"/>
              </a:rPr>
              <a:t>Albi é apelidada de cidade vermelha.  </a:t>
            </a:r>
          </a:p>
          <a:p>
            <a:r>
              <a:rPr lang="pt-PT" sz="2000" dirty="0">
                <a:latin typeface="Arial" pitchFamily="34" charset="0"/>
                <a:cs typeface="Arial" pitchFamily="34" charset="0"/>
              </a:rPr>
              <a:t>A sua catedral tem um sino com 78 metros de altura. </a:t>
            </a:r>
          </a:p>
        </p:txBody>
      </p:sp>
      <p:sp>
        <p:nvSpPr>
          <p:cNvPr id="3" name="Rounded Rectangle 2"/>
          <p:cNvSpPr/>
          <p:nvPr/>
        </p:nvSpPr>
        <p:spPr>
          <a:xfrm rot="21442631">
            <a:off x="491091" y="3721590"/>
            <a:ext cx="2351560" cy="100811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Albi</a:t>
            </a:r>
          </a:p>
          <a:p>
            <a:pPr algn="ctr"/>
            <a:r>
              <a:rPr lang="pt-PT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Midi-Pyrénées</a:t>
            </a:r>
            <a:endParaRPr lang="pt-PT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6876256" y="2852937"/>
            <a:ext cx="168763" cy="64807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effectLst>
            <a:glow rad="101600">
              <a:srgbClr val="FFFF00">
                <a:alpha val="6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018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32" presetClass="emph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l_fi" descr="Description: http://juliendaget.perso.sfr.fr/Clem/3005reperes7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801" y="795130"/>
            <a:ext cx="2880320" cy="2618989"/>
          </a:xfrm>
          <a:prstGeom prst="snip1Rect">
            <a:avLst>
              <a:gd name="adj" fmla="val 279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il_fi" descr="Description: http://t2.gstatic.com/images?q=tbn:ANd9GcQ__-5hYc-Sd1_GaxlHqu8nAP8XwbmbC8YKBybi6yMXwOGUObuVo-SsGe7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30" y="794798"/>
            <a:ext cx="5712527" cy="3888519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nip Single Corner Rectangle 1"/>
          <p:cNvSpPr/>
          <p:nvPr/>
        </p:nvSpPr>
        <p:spPr>
          <a:xfrm>
            <a:off x="1778466" y="4537385"/>
            <a:ext cx="5601846" cy="1123863"/>
          </a:xfrm>
          <a:prstGeom prst="snip1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44000" rIns="72000" bIns="252000" rtlCol="0" anchor="ctr"/>
          <a:lstStyle/>
          <a:p>
            <a:r>
              <a:rPr lang="pt-PT" sz="2800" b="1" dirty="0" err="1" smtClean="0">
                <a:latin typeface="Arial" pitchFamily="34" charset="0"/>
                <a:cs typeface="Arial" pitchFamily="34" charset="0"/>
              </a:rPr>
              <a:t>Riquewihr</a:t>
            </a:r>
            <a:r>
              <a:rPr lang="pt-PT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é uma cidade medieval situada na Alsácia.</a:t>
            </a:r>
          </a:p>
        </p:txBody>
      </p:sp>
      <p:sp>
        <p:nvSpPr>
          <p:cNvPr id="3" name="Rounded Rectangle 2"/>
          <p:cNvSpPr/>
          <p:nvPr/>
        </p:nvSpPr>
        <p:spPr>
          <a:xfrm rot="21442631">
            <a:off x="491052" y="3662031"/>
            <a:ext cx="2426920" cy="100811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Riquewihr</a:t>
            </a:r>
            <a:endParaRPr lang="pt-PT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PT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Alsace</a:t>
            </a:r>
            <a:endParaRPr lang="pt-PT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8229601" y="1659030"/>
            <a:ext cx="438032" cy="34356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effectLst>
            <a:glow rad="101600">
              <a:srgbClr val="FFFF00">
                <a:alpha val="6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653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32" presetClass="emph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l_fi" descr="Description: http://juliendaget.perso.sfr.fr/Clem/3005reperes7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801" y="795130"/>
            <a:ext cx="2880320" cy="2618989"/>
          </a:xfrm>
          <a:prstGeom prst="snip1Rect">
            <a:avLst>
              <a:gd name="adj" fmla="val 279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il_fi" descr="Description: http://viagem-provence.com.br/brasil/wp-content/uploads/2010/04/20081208-lavand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69" y="795129"/>
            <a:ext cx="5715313" cy="3490623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nip Single Corner Rectangle 1"/>
          <p:cNvSpPr/>
          <p:nvPr/>
        </p:nvSpPr>
        <p:spPr>
          <a:xfrm>
            <a:off x="1115616" y="4236612"/>
            <a:ext cx="6858762" cy="1863785"/>
          </a:xfrm>
          <a:prstGeom prst="snip1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44000" rIns="72000" bIns="252000" rtlCol="0" anchor="ctr"/>
          <a:lstStyle/>
          <a:p>
            <a:r>
              <a:rPr lang="pt-PT" sz="2000" dirty="0" smtClean="0">
                <a:latin typeface="Arial" pitchFamily="34" charset="0"/>
                <a:cs typeface="Arial" pitchFamily="34" charset="0"/>
              </a:rPr>
              <a:t>Estes 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campos são muito perfumados.</a:t>
            </a:r>
          </a:p>
          <a:p>
            <a:r>
              <a:rPr lang="pt-PT" sz="2000" dirty="0">
                <a:latin typeface="Arial" pitchFamily="34" charset="0"/>
                <a:cs typeface="Arial" pitchFamily="34" charset="0"/>
              </a:rPr>
              <a:t>A lavanda ou alfazema floresce entre o final do mês de junho e início de agosto, mês em que começa a colheita. A alfazema é utilizada no fabrico de essências para perfumes</a:t>
            </a:r>
            <a:r>
              <a:rPr lang="pt-PT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pt-PT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 rot="21442631">
            <a:off x="490145" y="3307532"/>
            <a:ext cx="4155689" cy="100811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Champs</a:t>
            </a:r>
            <a:r>
              <a:rPr lang="pt-PT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de </a:t>
            </a:r>
            <a:r>
              <a:rPr lang="pt-PT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lavande</a:t>
            </a:r>
            <a:endParaRPr lang="pt-PT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PT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Provence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7873060" y="2851000"/>
            <a:ext cx="202636" cy="49482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effectLst>
            <a:glow rad="101600">
              <a:srgbClr val="FFFF00">
                <a:alpha val="6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037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32" presetClass="emph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l_fi" descr="Description: http://juliendaget.perso.sfr.fr/Clem/3005reperes7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801" y="795130"/>
            <a:ext cx="2880320" cy="2618989"/>
          </a:xfrm>
          <a:prstGeom prst="snip1Rect">
            <a:avLst>
              <a:gd name="adj" fmla="val 279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Imagem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2343" y="793529"/>
            <a:ext cx="5795634" cy="365125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nip Single Corner Rectangle 1"/>
          <p:cNvSpPr/>
          <p:nvPr/>
        </p:nvSpPr>
        <p:spPr>
          <a:xfrm>
            <a:off x="1043608" y="4733567"/>
            <a:ext cx="6984776" cy="1575753"/>
          </a:xfrm>
          <a:prstGeom prst="snip1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44000" rIns="72000" bIns="252000" rtlCol="0" anchor="ctr"/>
          <a:lstStyle/>
          <a:p>
            <a:r>
              <a:rPr lang="pt-PT" sz="2000" dirty="0">
                <a:latin typeface="Arial" pitchFamily="34" charset="0"/>
                <a:cs typeface="Arial" pitchFamily="34" charset="0"/>
              </a:rPr>
              <a:t>Reserva natural que abriga a maior colónia de </a:t>
            </a:r>
            <a:r>
              <a:rPr lang="pt-PT" sz="2000" dirty="0" smtClean="0">
                <a:latin typeface="Arial" pitchFamily="34" charset="0"/>
                <a:cs typeface="Arial" pitchFamily="34" charset="0"/>
              </a:rPr>
              <a:t>flamingos 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cor-de-rosa da Europa (podem chegar a 20 000 casais).</a:t>
            </a:r>
          </a:p>
          <a:p>
            <a:r>
              <a:rPr lang="pt-PT" sz="2000" dirty="0">
                <a:latin typeface="Arial" pitchFamily="34" charset="0"/>
                <a:cs typeface="Arial" pitchFamily="34" charset="0"/>
              </a:rPr>
              <a:t>Neste parque, criam-se também cavalos brancos e touros.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162163" y="3573016"/>
            <a:ext cx="4586301" cy="139467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100"/>
              </a:lnSpc>
            </a:pPr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Parc naturel régional de </a:t>
            </a:r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Camargue</a:t>
            </a:r>
          </a:p>
          <a:p>
            <a:pPr algn="ctr">
              <a:lnSpc>
                <a:spcPts val="3100"/>
              </a:lnSpc>
            </a:pPr>
            <a:r>
              <a:rPr lang="pt-P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Provence-Alpes-</a:t>
            </a:r>
            <a:r>
              <a:rPr lang="pt-PT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Côte</a:t>
            </a:r>
            <a:r>
              <a:rPr lang="pt-PT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-d’</a:t>
            </a:r>
            <a:r>
              <a:rPr lang="pt-PT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Azur</a:t>
            </a:r>
            <a:endParaRPr lang="pt-PT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7752522" y="2819165"/>
            <a:ext cx="190001" cy="59194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effectLst>
            <a:glow rad="101600">
              <a:srgbClr val="FFFF00">
                <a:alpha val="6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478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32" presetClass="emph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l_fi" descr="Description: http://juliendaget.perso.sfr.fr/Clem/3005reperes7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801" y="795130"/>
            <a:ext cx="2880320" cy="2618989"/>
          </a:xfrm>
          <a:prstGeom prst="snip1Rect">
            <a:avLst>
              <a:gd name="adj" fmla="val 279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Imagem 22" descr="Description: http://blog-fr.hostelbookers.com/wp-content/uploads/2011/07/Chaine-de-volcans-du-Puy-de-Dom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30" y="794523"/>
            <a:ext cx="5728952" cy="2489366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nip Single Corner Rectangle 1"/>
          <p:cNvSpPr/>
          <p:nvPr/>
        </p:nvSpPr>
        <p:spPr>
          <a:xfrm>
            <a:off x="2123728" y="4293096"/>
            <a:ext cx="4824536" cy="992587"/>
          </a:xfrm>
          <a:prstGeom prst="snip1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44000" rIns="72000" bIns="252000" rtlCol="0" anchor="ctr"/>
          <a:lstStyle/>
          <a:p>
            <a:r>
              <a:rPr lang="pt-PT" sz="2000" dirty="0">
                <a:latin typeface="Arial" pitchFamily="34" charset="0"/>
                <a:cs typeface="Arial" pitchFamily="34" charset="0"/>
              </a:rPr>
              <a:t>O maior conjunto vulcânico da Europa</a:t>
            </a:r>
            <a:r>
              <a:rPr lang="pt-PT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pt-PT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 rot="21446659">
            <a:off x="1077605" y="3064478"/>
            <a:ext cx="5184576" cy="139467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100"/>
              </a:lnSpc>
            </a:pPr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Parc naturel régional des volcans </a:t>
            </a:r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d'Auvergne</a:t>
            </a:r>
          </a:p>
          <a:p>
            <a:pPr algn="ctr">
              <a:lnSpc>
                <a:spcPts val="3100"/>
              </a:lnSpc>
            </a:pPr>
            <a:r>
              <a:rPr lang="pt-PT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Auvergne</a:t>
            </a:r>
            <a:endParaRPr lang="pt-PT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7092280" y="2401295"/>
            <a:ext cx="381946" cy="101282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effectLst>
            <a:glow rad="101600">
              <a:srgbClr val="FFFF00">
                <a:alpha val="6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081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32" presetClass="emph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l_fi" descr="Description: http://juliendaget.perso.sfr.fr/Clem/3005reperes7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801" y="795130"/>
            <a:ext cx="2880320" cy="2618989"/>
          </a:xfrm>
          <a:prstGeom prst="snip1Rect">
            <a:avLst>
              <a:gd name="adj" fmla="val 279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Imagem 44" descr="Description: Ficheiro:Lascaux paint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49" y="795129"/>
            <a:ext cx="5778160" cy="3784821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nip Single Corner Rectangle 1"/>
          <p:cNvSpPr/>
          <p:nvPr/>
        </p:nvSpPr>
        <p:spPr>
          <a:xfrm>
            <a:off x="1331640" y="4524645"/>
            <a:ext cx="6480720" cy="1136603"/>
          </a:xfrm>
          <a:prstGeom prst="snip1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35000">
                <a:schemeClr val="accent4">
                  <a:lumMod val="40000"/>
                  <a:lumOff val="60000"/>
                </a:schemeClr>
              </a:gs>
              <a:gs pos="100000">
                <a:schemeClr val="accent4">
                  <a:lumMod val="20000"/>
                  <a:lumOff val="80000"/>
                </a:schemeClr>
              </a:gs>
            </a:gsLst>
          </a:gradFill>
          <a:ln>
            <a:solidFill>
              <a:srgbClr val="7ABC3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44000" rIns="72000" bIns="252000" rtlCol="0" anchor="ctr"/>
          <a:lstStyle/>
          <a:p>
            <a:r>
              <a:rPr lang="pt-PT" sz="2800" b="1" dirty="0" err="1">
                <a:latin typeface="Arial" pitchFamily="34" charset="0"/>
                <a:cs typeface="Arial" pitchFamily="34" charset="0"/>
              </a:rPr>
              <a:t>Lascaux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 é um complexo de cavernas no sudoeste de França, famoso pela suas pinturas rupestres.</a:t>
            </a:r>
          </a:p>
        </p:txBody>
      </p:sp>
      <p:sp>
        <p:nvSpPr>
          <p:cNvPr id="3" name="Rounded Rectangle 2"/>
          <p:cNvSpPr/>
          <p:nvPr/>
        </p:nvSpPr>
        <p:spPr>
          <a:xfrm rot="21442631">
            <a:off x="490259" y="3627406"/>
            <a:ext cx="3940217" cy="1008112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Grotte</a:t>
            </a:r>
            <a:r>
              <a:rPr lang="pt-PT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de </a:t>
            </a:r>
            <a:r>
              <a:rPr lang="pt-PT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Lascaux</a:t>
            </a:r>
            <a:endParaRPr lang="pt-PT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PT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Aquitaine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6660232" y="2687539"/>
            <a:ext cx="144016" cy="59744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effectLst>
            <a:glow rad="101600">
              <a:srgbClr val="FFFF00">
                <a:alpha val="6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673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32" presetClass="emph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l_fi" descr="Description: http://juliendaget.perso.sfr.fr/Clem/3005reperes7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801" y="795130"/>
            <a:ext cx="2880320" cy="2618989"/>
          </a:xfrm>
          <a:prstGeom prst="snip1Rect">
            <a:avLst>
              <a:gd name="adj" fmla="val 279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il_fi" descr="Description: http://1.bp.blogspot.com/_Vkton4rbezY/SxBnJNuWBLI/AAAAAAAAD2w/yJ9DQDqYM0A/s1600/18+-+Lago+de+Annecy+-+Fran%C3%A7a++0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29" y="798995"/>
            <a:ext cx="5781437" cy="4329596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nip Single Corner Rectangle 1"/>
          <p:cNvSpPr/>
          <p:nvPr/>
        </p:nvSpPr>
        <p:spPr>
          <a:xfrm>
            <a:off x="1115616" y="4131463"/>
            <a:ext cx="6912768" cy="2321873"/>
          </a:xfrm>
          <a:prstGeom prst="snip1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44000" rIns="72000" bIns="252000" rtlCol="0" anchor="ctr"/>
          <a:lstStyle/>
          <a:p>
            <a:r>
              <a:rPr lang="pt-PT" sz="20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PT" sz="2800" b="1" dirty="0">
                <a:latin typeface="Arial" pitchFamily="34" charset="0"/>
                <a:cs typeface="Arial" pitchFamily="34" charset="0"/>
              </a:rPr>
              <a:t>lago de Annecy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 é o 2.º maior lago de França. </a:t>
            </a:r>
            <a:r>
              <a:rPr lang="pt-PT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PT" sz="2000" dirty="0" smtClean="0">
                <a:latin typeface="Arial" pitchFamily="34" charset="0"/>
                <a:cs typeface="Arial" pitchFamily="34" charset="0"/>
              </a:rPr>
            </a:br>
            <a:r>
              <a:rPr lang="pt-PT" sz="2000" dirty="0" smtClean="0">
                <a:latin typeface="Arial" pitchFamily="34" charset="0"/>
                <a:cs typeface="Arial" pitchFamily="34" charset="0"/>
              </a:rPr>
              <a:t>É 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famoso por ser um dos lagos mais limpos do mundo.</a:t>
            </a:r>
          </a:p>
          <a:p>
            <a:r>
              <a:rPr lang="pt-PT" sz="2000" dirty="0">
                <a:latin typeface="Arial" pitchFamily="34" charset="0"/>
                <a:cs typeface="Arial" pitchFamily="34" charset="0"/>
              </a:rPr>
              <a:t>Formou-se há cerca de 18 000 anos, durante o degelo dos grandes glaciares alpinos. </a:t>
            </a:r>
          </a:p>
          <a:p>
            <a:r>
              <a:rPr lang="pt-PT" sz="2000" dirty="0">
                <a:latin typeface="Arial" pitchFamily="34" charset="0"/>
                <a:cs typeface="Arial" pitchFamily="34" charset="0"/>
              </a:rPr>
              <a:t>É um lugar turístico muito atrativo, conhecido pelas suas atividades náuticas e pela rica biodiversidade.</a:t>
            </a:r>
          </a:p>
        </p:txBody>
      </p:sp>
      <p:sp>
        <p:nvSpPr>
          <p:cNvPr id="3" name="Rounded Rectangle 2"/>
          <p:cNvSpPr/>
          <p:nvPr/>
        </p:nvSpPr>
        <p:spPr>
          <a:xfrm rot="185594">
            <a:off x="5219049" y="3272407"/>
            <a:ext cx="3000241" cy="100811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Lac</a:t>
            </a:r>
            <a:r>
              <a:rPr lang="pt-PT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d’Annecy</a:t>
            </a:r>
          </a:p>
          <a:p>
            <a:pPr algn="ctr"/>
            <a:r>
              <a:rPr lang="pt-PT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Haute-Savoie</a:t>
            </a:r>
            <a:endParaRPr lang="pt-PT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8028385" y="2019631"/>
            <a:ext cx="702147" cy="20747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effectLst>
            <a:glow rad="101600">
              <a:srgbClr val="FFFF00">
                <a:alpha val="6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731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32" presetClass="emph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l_fi" descr="Description: http://juliendaget.perso.sfr.fr/Clem/3005reperes7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801" y="795130"/>
            <a:ext cx="2880320" cy="2618989"/>
          </a:xfrm>
          <a:prstGeom prst="snip1Rect">
            <a:avLst>
              <a:gd name="adj" fmla="val 279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Imagem 28" descr="Description: 7. Versail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19" y="796704"/>
            <a:ext cx="5836795" cy="4029738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nip Single Corner Rectangle 1"/>
          <p:cNvSpPr/>
          <p:nvPr/>
        </p:nvSpPr>
        <p:spPr>
          <a:xfrm>
            <a:off x="539552" y="3933056"/>
            <a:ext cx="8064896" cy="2520280"/>
          </a:xfrm>
          <a:prstGeom prst="snip1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44000" rIns="72000" bIns="252000" rtlCol="0" anchor="ctr"/>
          <a:lstStyle/>
          <a:p>
            <a:r>
              <a:rPr lang="pt-PT" sz="2000" dirty="0">
                <a:latin typeface="Arial" pitchFamily="34" charset="0"/>
                <a:cs typeface="Arial" pitchFamily="34" charset="0"/>
              </a:rPr>
              <a:t>O </a:t>
            </a:r>
            <a:r>
              <a:rPr lang="pt-PT" sz="2800" b="1" dirty="0">
                <a:latin typeface="Arial" pitchFamily="34" charset="0"/>
                <a:cs typeface="Arial" pitchFamily="34" charset="0"/>
              </a:rPr>
              <a:t>palácio de Versalhes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 é um dos mais bonitos e maiores palácios do mundo. Possui 2153 janelas, 67 escadas, 352 chaminés, </a:t>
            </a:r>
            <a:r>
              <a:rPr lang="pt-PT" sz="2000" dirty="0" smtClean="0">
                <a:latin typeface="Arial" pitchFamily="34" charset="0"/>
                <a:cs typeface="Arial" pitchFamily="34" charset="0"/>
              </a:rPr>
              <a:t>2300 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quartos, 1250 lareiras e 700 hectares de parque. </a:t>
            </a:r>
          </a:p>
          <a:p>
            <a:r>
              <a:rPr lang="pt-PT" sz="2000" dirty="0">
                <a:latin typeface="Arial" pitchFamily="34" charset="0"/>
                <a:cs typeface="Arial" pitchFamily="34" charset="0"/>
              </a:rPr>
              <a:t>Algumas das suas paredes são cobertas de ouro. Foi construído por Luís 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XIV, 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o Rei Sol. </a:t>
            </a:r>
          </a:p>
          <a:p>
            <a:r>
              <a:rPr lang="pt-PT" sz="2000" dirty="0">
                <a:latin typeface="Arial" pitchFamily="34" charset="0"/>
                <a:cs typeface="Arial" pitchFamily="34" charset="0"/>
              </a:rPr>
              <a:t>É um dos pontos turísticos mais visitados de França; recebe em média 8 milhões de turistas por ano.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026698" y="2716784"/>
            <a:ext cx="4577750" cy="139467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100"/>
              </a:lnSpc>
            </a:pPr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Château de Versailles et ses </a:t>
            </a:r>
            <a:r>
              <a:rPr lang="fr-F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jardins</a:t>
            </a:r>
          </a:p>
          <a:p>
            <a:pPr algn="ctr">
              <a:lnSpc>
                <a:spcPts val="3100"/>
              </a:lnSpc>
            </a:pPr>
            <a:r>
              <a:rPr lang="pt-PT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Île</a:t>
            </a:r>
            <a:r>
              <a:rPr lang="pt-PT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-de-France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6628345" y="966915"/>
            <a:ext cx="702758" cy="48817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effectLst>
            <a:glow rad="101600">
              <a:srgbClr val="FFFF00">
                <a:alpha val="6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703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32" presetClass="emph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l_fi" descr="Description: http://juliendaget.perso.sfr.fr/Clem/3005reperes7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801" y="795130"/>
            <a:ext cx="2880320" cy="2618989"/>
          </a:xfrm>
          <a:prstGeom prst="snip1Rect">
            <a:avLst>
              <a:gd name="adj" fmla="val 279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Imagem 1" descr="Description: Fichier:ChateauChambordArialView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80" y="795875"/>
            <a:ext cx="5770890" cy="4181641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nip Single Corner Rectangle 1"/>
          <p:cNvSpPr/>
          <p:nvPr/>
        </p:nvSpPr>
        <p:spPr>
          <a:xfrm>
            <a:off x="648072" y="4293096"/>
            <a:ext cx="7812360" cy="2232249"/>
          </a:xfrm>
          <a:prstGeom prst="snip1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35000">
                <a:schemeClr val="accent4">
                  <a:lumMod val="40000"/>
                  <a:lumOff val="60000"/>
                </a:schemeClr>
              </a:gs>
              <a:gs pos="100000">
                <a:schemeClr val="accent4">
                  <a:lumMod val="20000"/>
                  <a:lumOff val="80000"/>
                </a:schemeClr>
              </a:gs>
            </a:gsLst>
          </a:gradFill>
          <a:ln>
            <a:solidFill>
              <a:srgbClr val="7ABC3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44000" rIns="72000" bIns="252000" rtlCol="0" anchor="ctr"/>
          <a:lstStyle/>
          <a:p>
            <a:r>
              <a:rPr lang="pt-PT" sz="2000" dirty="0" smtClean="0">
                <a:latin typeface="Arial" pitchFamily="34" charset="0"/>
                <a:cs typeface="Arial" pitchFamily="34" charset="0"/>
              </a:rPr>
              <a:t>É 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um dos castelos mais conhecidos do mundo devido à sua arquitetura de estilo Renascentista. A sua construção iniciou-se em 150 e demorou cerca de 20 anos.  </a:t>
            </a:r>
          </a:p>
          <a:p>
            <a:r>
              <a:rPr lang="pt-PT" sz="2000" dirty="0">
                <a:latin typeface="Arial" pitchFamily="34" charset="0"/>
                <a:cs typeface="Arial" pitchFamily="34" charset="0"/>
              </a:rPr>
              <a:t>O castelo tem uma fachada de 156 </a:t>
            </a:r>
            <a:r>
              <a:rPr lang="pt-PT" sz="2000" dirty="0" smtClean="0">
                <a:latin typeface="Arial" pitchFamily="34" charset="0"/>
                <a:cs typeface="Arial" pitchFamily="34" charset="0"/>
              </a:rPr>
              <a:t>m e 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mais de 800 colunas esculpidas; tem 426 salas, 77 escadarias e 282 chaminés. </a:t>
            </a:r>
          </a:p>
          <a:p>
            <a:r>
              <a:rPr lang="pt-PT" sz="2000" dirty="0">
                <a:latin typeface="Arial" pitchFamily="34" charset="0"/>
                <a:cs typeface="Arial" pitchFamily="34" charset="0"/>
              </a:rPr>
              <a:t>É rodeado por um parque arborizado de 52,5 </a:t>
            </a:r>
            <a:r>
              <a:rPr lang="pt-PT" sz="2000" dirty="0" smtClean="0">
                <a:latin typeface="Arial" pitchFamily="34" charset="0"/>
                <a:cs typeface="Arial" pitchFamily="34" charset="0"/>
              </a:rPr>
              <a:t>km². </a:t>
            </a:r>
            <a:endParaRPr lang="pt-PT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995936" y="3468756"/>
            <a:ext cx="4732706" cy="1008112"/>
          </a:xfrm>
          <a:prstGeom prst="roundRect">
            <a:avLst/>
          </a:prstGeom>
          <a:solidFill>
            <a:srgbClr val="7ABC32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Château de </a:t>
            </a:r>
            <a:r>
              <a:rPr lang="pt-PT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Chambord</a:t>
            </a:r>
          </a:p>
          <a:p>
            <a:pPr algn="ctr"/>
            <a:r>
              <a:rPr lang="pt-PT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Centre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6702950" y="1836063"/>
            <a:ext cx="492980" cy="133650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effectLst>
            <a:glow rad="101600">
              <a:srgbClr val="FFFF00">
                <a:alpha val="6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94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32" presetClass="emph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l_fi" descr="Description: http://juliendaget.perso.sfr.fr/Clem/3005reperes7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801" y="795130"/>
            <a:ext cx="2880320" cy="2618989"/>
          </a:xfrm>
          <a:prstGeom prst="snip1Rect">
            <a:avLst>
              <a:gd name="adj" fmla="val 279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il_fi" descr="Description: http://www.manoir-chambres-hotes.com/hpbimg/chenonceau%20chateaux%20de%20la%20loire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71" y="803412"/>
            <a:ext cx="5829315" cy="3864003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nip Single Corner Rectangle 1"/>
          <p:cNvSpPr/>
          <p:nvPr/>
        </p:nvSpPr>
        <p:spPr>
          <a:xfrm>
            <a:off x="1080120" y="4653136"/>
            <a:ext cx="6948264" cy="1728192"/>
          </a:xfrm>
          <a:prstGeom prst="snip1Rect">
            <a:avLst/>
          </a:prstGeom>
          <a:gradFill>
            <a:gsLst>
              <a:gs pos="0">
                <a:schemeClr val="accent4">
                  <a:lumMod val="60000"/>
                  <a:lumOff val="40000"/>
                </a:schemeClr>
              </a:gs>
              <a:gs pos="35000">
                <a:schemeClr val="accent4">
                  <a:lumMod val="40000"/>
                  <a:lumOff val="60000"/>
                </a:schemeClr>
              </a:gs>
              <a:gs pos="100000">
                <a:schemeClr val="accent4">
                  <a:lumMod val="20000"/>
                  <a:lumOff val="80000"/>
                </a:schemeClr>
              </a:gs>
            </a:gsLst>
          </a:gradFill>
          <a:ln>
            <a:solidFill>
              <a:srgbClr val="7ABC3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44000" rIns="72000" bIns="252000" rtlCol="0" anchor="ctr"/>
          <a:lstStyle/>
          <a:p>
            <a:r>
              <a:rPr lang="pt-PT" sz="2000" dirty="0">
                <a:latin typeface="Arial" pitchFamily="34" charset="0"/>
                <a:cs typeface="Arial" pitchFamily="34" charset="0"/>
              </a:rPr>
              <a:t>Este castelo é um dos mais belos da região de La Loire.</a:t>
            </a:r>
          </a:p>
          <a:p>
            <a:r>
              <a:rPr lang="pt-PT" sz="2000" dirty="0">
                <a:latin typeface="Arial" pitchFamily="34" charset="0"/>
                <a:cs typeface="Arial" pitchFamily="34" charset="0"/>
              </a:rPr>
              <a:t>É também conhecido por “Castelo das Damas”; foi edificado em 1513 por </a:t>
            </a:r>
            <a:r>
              <a:rPr lang="pt-PT" sz="2000" dirty="0" err="1">
                <a:latin typeface="Arial" pitchFamily="34" charset="0"/>
                <a:cs typeface="Arial" pitchFamily="34" charset="0"/>
              </a:rPr>
              <a:t>Katherine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pt-PT" sz="2000" dirty="0" err="1">
                <a:latin typeface="Arial" pitchFamily="34" charset="0"/>
                <a:cs typeface="Arial" pitchFamily="34" charset="0"/>
              </a:rPr>
              <a:t>Briçonnet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 e foi decorado quase exclusivamente por mulheres. 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707904" y="3789040"/>
            <a:ext cx="5020738" cy="1008112"/>
          </a:xfrm>
          <a:prstGeom prst="roundRect">
            <a:avLst/>
          </a:prstGeom>
          <a:solidFill>
            <a:srgbClr val="7ABC32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Château de </a:t>
            </a:r>
            <a:r>
              <a:rPr lang="pt-PT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Chenonceau</a:t>
            </a:r>
            <a:endParaRPr lang="pt-PT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PT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Pays</a:t>
            </a:r>
            <a:r>
              <a:rPr lang="pt-PT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de la Loire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6687047" y="1844676"/>
            <a:ext cx="381663" cy="130404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effectLst>
            <a:glow rad="101600">
              <a:srgbClr val="FFFF00">
                <a:alpha val="6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58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32" presetClass="emph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l_fi" descr="Description: http://juliendaget.perso.sfr.fr/Clem/3005reperes7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801" y="795130"/>
            <a:ext cx="2880320" cy="2618989"/>
          </a:xfrm>
          <a:prstGeom prst="snip1Rect">
            <a:avLst>
              <a:gd name="adj" fmla="val 279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8" name="il_fi" descr="Description: http://4.bp.blogspot.com/_wK7VRzurvm0/S8nCSQ0HasI/AAAAAAAAKU8/l9yvHfdWh8s/s1600/reim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22"/>
          <a:stretch/>
        </p:blipFill>
        <p:spPr bwMode="auto">
          <a:xfrm>
            <a:off x="286857" y="795131"/>
            <a:ext cx="4746320" cy="4745172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nip Single Corner Rectangle 1"/>
          <p:cNvSpPr/>
          <p:nvPr/>
        </p:nvSpPr>
        <p:spPr>
          <a:xfrm>
            <a:off x="2123728" y="4941168"/>
            <a:ext cx="6948264" cy="1848578"/>
          </a:xfrm>
          <a:prstGeom prst="snip1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144000" rIns="72000" bIns="252000" rtlCol="0" anchor="ctr"/>
          <a:lstStyle/>
          <a:p>
            <a:r>
              <a:rPr lang="pt-PT" sz="2000" dirty="0">
                <a:latin typeface="Arial" pitchFamily="34" charset="0"/>
                <a:cs typeface="Arial" pitchFamily="34" charset="0"/>
              </a:rPr>
              <a:t>A </a:t>
            </a:r>
            <a:r>
              <a:rPr lang="pt-PT" sz="2800" b="1" dirty="0">
                <a:latin typeface="Arial" pitchFamily="34" charset="0"/>
                <a:cs typeface="Arial" pitchFamily="34" charset="0"/>
              </a:rPr>
              <a:t>Catedral de Reims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, obra-prima da arte gótica, é uma catedral do século XIII.</a:t>
            </a:r>
          </a:p>
          <a:p>
            <a:r>
              <a:rPr lang="pt-PT" sz="2000" dirty="0">
                <a:latin typeface="Arial" pitchFamily="34" charset="0"/>
                <a:cs typeface="Arial" pitchFamily="34" charset="0"/>
              </a:rPr>
              <a:t>É um dos primeiros monumentos classificados como Patrimônio Mundial da Humanidade pela UNESCO. Recebe anualmente cerca de 1,5 milhões de visitantes.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699326" y="4077072"/>
            <a:ext cx="4372666" cy="100811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Cathédrale</a:t>
            </a:r>
            <a:r>
              <a:rPr lang="pt-PT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de </a:t>
            </a:r>
            <a:r>
              <a:rPr lang="pt-PT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Reims</a:t>
            </a:r>
          </a:p>
          <a:p>
            <a:pPr algn="ctr"/>
            <a:r>
              <a:rPr lang="pt-PT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Champagne-</a:t>
            </a:r>
            <a:r>
              <a:rPr lang="pt-PT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Ardenne</a:t>
            </a:r>
            <a:endParaRPr lang="pt-PT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7783681" y="795130"/>
            <a:ext cx="388719" cy="60004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effectLst>
            <a:glow rad="101600">
              <a:srgbClr val="FFFF00">
                <a:alpha val="6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451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32" presetClass="emph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l_fi" descr="Description: http://juliendaget.perso.sfr.fr/Clem/3005reperes7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801" y="795130"/>
            <a:ext cx="2880320" cy="2618989"/>
          </a:xfrm>
          <a:prstGeom prst="snip1Rect">
            <a:avLst>
              <a:gd name="adj" fmla="val 279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2" name="il_fi" descr="Description: http://3.bp.blogspot.com/-fJqGT3Maocw/TkBEk-GWhrI/AAAAAAAADHc/BtZ8yMHySK0/s1600/5167764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52"/>
          <a:stretch/>
        </p:blipFill>
        <p:spPr bwMode="auto">
          <a:xfrm>
            <a:off x="288124" y="793198"/>
            <a:ext cx="5769251" cy="394578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nip Single Corner Rectangle 1"/>
          <p:cNvSpPr/>
          <p:nvPr/>
        </p:nvSpPr>
        <p:spPr>
          <a:xfrm>
            <a:off x="1547664" y="4932770"/>
            <a:ext cx="6034310" cy="864096"/>
          </a:xfrm>
          <a:prstGeom prst="snip1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44000" rIns="72000" bIns="252000" rtlCol="0" anchor="ctr"/>
          <a:lstStyle/>
          <a:p>
            <a:r>
              <a:rPr lang="pt-PT" sz="2800" b="1" dirty="0">
                <a:latin typeface="Arial" pitchFamily="34" charset="0"/>
                <a:cs typeface="Arial" pitchFamily="34" charset="0"/>
              </a:rPr>
              <a:t>Chamonix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 é a capital mundial do alpinismo. 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067944" y="4077072"/>
            <a:ext cx="4644008" cy="100811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Chamonix-</a:t>
            </a:r>
            <a:r>
              <a:rPr lang="pt-PT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Mont</a:t>
            </a:r>
            <a:r>
              <a:rPr lang="pt-PT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pt-PT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Blanc</a:t>
            </a:r>
            <a:endParaRPr lang="pt-PT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pt-PT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Haute-Savoie</a:t>
            </a:r>
            <a:endParaRPr lang="pt-PT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8150089" y="1916832"/>
            <a:ext cx="598375" cy="26182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effectLst>
            <a:glow rad="101600">
              <a:srgbClr val="FFFF00">
                <a:alpha val="6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229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32" presetClass="emph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l_fi" descr="Description: http://juliendaget.perso.sfr.fr/Clem/3005reperes7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801" y="795130"/>
            <a:ext cx="2880320" cy="2618989"/>
          </a:xfrm>
          <a:prstGeom prst="snip1Rect">
            <a:avLst>
              <a:gd name="adj" fmla="val 279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6" name="Imagem 19" descr="Description: http://blog-fr.hostelbookers.com/wp-content/uploads/2011/07/La-Cors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87" r="1932"/>
          <a:stretch/>
        </p:blipFill>
        <p:spPr bwMode="auto">
          <a:xfrm>
            <a:off x="286247" y="804906"/>
            <a:ext cx="5797921" cy="3290016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nip Single Corner Rectangle 1"/>
          <p:cNvSpPr/>
          <p:nvPr/>
        </p:nvSpPr>
        <p:spPr>
          <a:xfrm>
            <a:off x="715820" y="4069385"/>
            <a:ext cx="7673496" cy="1620180"/>
          </a:xfrm>
          <a:prstGeom prst="snip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44000" rIns="72000" bIns="252000" rtlCol="0" anchor="ctr"/>
          <a:lstStyle/>
          <a:p>
            <a:r>
              <a:rPr lang="pt-PT" sz="20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PT" sz="2800" b="1" dirty="0">
                <a:latin typeface="Arial" pitchFamily="34" charset="0"/>
                <a:cs typeface="Arial" pitchFamily="34" charset="0"/>
              </a:rPr>
              <a:t>Córsega</a:t>
            </a:r>
            <a:r>
              <a:rPr lang="pt-PT" sz="2000" dirty="0">
                <a:latin typeface="Arial" pitchFamily="34" charset="0"/>
                <a:cs typeface="Arial" pitchFamily="34" charset="0"/>
              </a:rPr>
              <a:t> está situada ao Sul da França e a oeste da Itália.</a:t>
            </a:r>
          </a:p>
          <a:p>
            <a:r>
              <a:rPr lang="pt-PT" sz="2000" dirty="0">
                <a:latin typeface="Arial" pitchFamily="34" charset="0"/>
                <a:cs typeface="Arial" pitchFamily="34" charset="0"/>
              </a:rPr>
              <a:t>É conhecida como a “Ilha da Beleza”. </a:t>
            </a:r>
          </a:p>
          <a:p>
            <a:r>
              <a:rPr lang="pt-PT" sz="2000" dirty="0">
                <a:latin typeface="Arial" pitchFamily="34" charset="0"/>
                <a:cs typeface="Arial" pitchFamily="34" charset="0"/>
              </a:rPr>
              <a:t>É um dos destinos turísticos mais procurados na Costa </a:t>
            </a:r>
            <a:r>
              <a:rPr lang="pt-PT" sz="2000" dirty="0" smtClean="0">
                <a:latin typeface="Arial" pitchFamily="34" charset="0"/>
                <a:cs typeface="Arial" pitchFamily="34" charset="0"/>
              </a:rPr>
              <a:t>Mediterrânica.</a:t>
            </a:r>
            <a:endParaRPr lang="pt-PT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 rot="21292629">
            <a:off x="421378" y="3501009"/>
            <a:ext cx="1547664" cy="648072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Corse</a:t>
            </a:r>
            <a:endParaRPr lang="pt-PT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8098616" y="3185294"/>
            <a:ext cx="581400" cy="22882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effectLst>
            <a:glow rad="101600">
              <a:srgbClr val="FFFF00">
                <a:alpha val="6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441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32" presetClass="emph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theme/theme1.xml><?xml version="1.0" encoding="utf-8"?>
<a:theme xmlns:a="http://schemas.openxmlformats.org/drawingml/2006/main" name="2_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984</TotalTime>
  <Words>505</Words>
  <Application>Microsoft Office PowerPoint</Application>
  <PresentationFormat>On-screen Show (4:3)</PresentationFormat>
  <Paragraphs>60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zcochofel</dc:creator>
  <cp:lastModifiedBy>zcochofel</cp:lastModifiedBy>
  <cp:revision>112</cp:revision>
  <dcterms:created xsi:type="dcterms:W3CDTF">2012-02-28T10:05:30Z</dcterms:created>
  <dcterms:modified xsi:type="dcterms:W3CDTF">2012-07-20T10:02:26Z</dcterms:modified>
</cp:coreProperties>
</file>