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  <p:sldMasterId id="2147483701" r:id="rId2"/>
  </p:sld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D86"/>
    <a:srgbClr val="7ABC32"/>
    <a:srgbClr val="FF0000"/>
    <a:srgbClr val="0000FF"/>
    <a:srgbClr val="699B8F"/>
    <a:srgbClr val="9095F0"/>
    <a:srgbClr val="A0A4F2"/>
    <a:srgbClr val="A390F4"/>
    <a:srgbClr val="9999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920" autoAdjust="0"/>
  </p:normalViewPr>
  <p:slideViewPr>
    <p:cSldViewPr>
      <p:cViewPr>
        <p:scale>
          <a:sx n="120" d="100"/>
          <a:sy n="120" d="100"/>
        </p:scale>
        <p:origin x="-1290" y="-222"/>
      </p:cViewPr>
      <p:guideLst>
        <p:guide orient="horz" pos="116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6098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9223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1797" cy="68580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639" y="225550"/>
            <a:ext cx="1342799" cy="39513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179512" y="189801"/>
            <a:ext cx="25458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FRANCÊS 7.º ano</a:t>
            </a:r>
            <a:endParaRPr lang="pt-PT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nip Single Corner Rectangle 12"/>
          <p:cNvSpPr/>
          <p:nvPr userDrawn="1"/>
        </p:nvSpPr>
        <p:spPr>
          <a:xfrm>
            <a:off x="251520" y="764704"/>
            <a:ext cx="8640960" cy="5832648"/>
          </a:xfrm>
          <a:prstGeom prst="snip1Rect">
            <a:avLst>
              <a:gd name="adj" fmla="val 12577"/>
            </a:avLst>
          </a:prstGeom>
          <a:solidFill>
            <a:schemeClr val="bg1">
              <a:alpha val="90000"/>
            </a:schemeClr>
          </a:solidFill>
          <a:ln w="3810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63500" sx="102000" sy="102000" algn="c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48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17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74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fond-ecran-image.com/galerie-membre/france-paris/la-geode-la-villette-paris-2010.jpg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ayout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0432" y="6042788"/>
            <a:ext cx="568741" cy="72008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2045411" y="-205665"/>
            <a:ext cx="505317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16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PARIS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81443" y="6150800"/>
            <a:ext cx="6981114" cy="504056"/>
          </a:xfrm>
          <a:prstGeom prst="roundRect">
            <a:avLst/>
          </a:prstGeom>
          <a:solidFill>
            <a:schemeClr val="accent1">
              <a:alpha val="75000"/>
            </a:schemeClr>
          </a:solidFill>
          <a:ln>
            <a:solidFill>
              <a:schemeClr val="accent1">
                <a:shade val="50000"/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… uma </a:t>
            </a: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das cidades mais visitadas do mundo 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7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37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9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464" y="784777"/>
            <a:ext cx="3760716" cy="5790951"/>
          </a:xfrm>
          <a:prstGeom prst="snip1Rect">
            <a:avLst>
              <a:gd name="adj" fmla="val 18992"/>
            </a:avLst>
          </a:prstGeom>
          <a:effectLst>
            <a:softEdge rad="63500"/>
          </a:effectLst>
        </p:spPr>
      </p:pic>
      <p:pic>
        <p:nvPicPr>
          <p:cNvPr id="5" name="il_fi" descr="http://viajedefrances2009.files.wordpress.com/2009/04/torre-eiffel-0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831558"/>
            <a:ext cx="4799632" cy="319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678" y="3717032"/>
            <a:ext cx="4357354" cy="264849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1000"/>
              </a:spcAft>
            </a:pPr>
            <a:r>
              <a:rPr lang="pt-PT" sz="2400" b="1" dirty="0">
                <a:effectLst/>
                <a:latin typeface="Arial" pitchFamily="34" charset="0"/>
                <a:ea typeface="Times New Roman"/>
                <a:cs typeface="Arial" pitchFamily="34" charset="0"/>
              </a:rPr>
              <a:t>Curiosidades: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Altura</a:t>
            </a:r>
            <a:r>
              <a:rPr lang="pt-PT" sz="2000" dirty="0">
                <a:effectLst/>
                <a:latin typeface="Arial" pitchFamily="34" charset="0"/>
                <a:ea typeface="Times New Roman"/>
                <a:cs typeface="Arial" pitchFamily="34" charset="0"/>
              </a:rPr>
              <a:t>: 324 metros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Peso</a:t>
            </a:r>
            <a:r>
              <a:rPr lang="pt-PT" sz="2000" dirty="0">
                <a:effectLst/>
                <a:latin typeface="Arial" pitchFamily="34" charset="0"/>
                <a:ea typeface="Times New Roman"/>
                <a:cs typeface="Arial" pitchFamily="34" charset="0"/>
              </a:rPr>
              <a:t>: cerca de 7,3 mil toneladas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BR" sz="2000" b="1" dirty="0" smtClean="0">
                <a:solidFill>
                  <a:srgbClr val="0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Ano </a:t>
            </a:r>
            <a:r>
              <a:rPr lang="pt-BR" sz="2000" b="1" dirty="0">
                <a:solidFill>
                  <a:srgbClr val="0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de construção</a:t>
            </a:r>
            <a:r>
              <a:rPr lang="pt-BR" sz="2000" dirty="0">
                <a:solidFill>
                  <a:srgbClr val="0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: 1889</a:t>
            </a:r>
            <a:endParaRPr lang="pt-PT" sz="20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Engenheiro</a:t>
            </a:r>
            <a:r>
              <a:rPr lang="pt-PT" sz="2000" dirty="0">
                <a:effectLst/>
                <a:latin typeface="Arial" pitchFamily="34" charset="0"/>
                <a:ea typeface="Times New Roman"/>
                <a:cs typeface="Arial" pitchFamily="34" charset="0"/>
              </a:rPr>
              <a:t>: Gustave Eiffel 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Tempo </a:t>
            </a:r>
            <a:r>
              <a:rPr lang="pt-PT" sz="2000" b="1" dirty="0">
                <a:effectLst/>
                <a:latin typeface="Arial" pitchFamily="34" charset="0"/>
                <a:ea typeface="Times New Roman"/>
                <a:cs typeface="Arial" pitchFamily="34" charset="0"/>
              </a:rPr>
              <a:t>de construção: </a:t>
            </a:r>
            <a:r>
              <a:rPr lang="pt-BR" sz="2000" dirty="0">
                <a:solidFill>
                  <a:srgbClr val="00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26 meses</a:t>
            </a:r>
            <a:endParaRPr lang="pt-PT" sz="20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  <a:p>
            <a:pPr>
              <a:spcAft>
                <a:spcPts val="1000"/>
              </a:spcAft>
            </a:pPr>
            <a:r>
              <a:rPr lang="pt-PT" sz="2000" dirty="0">
                <a:effectLst/>
                <a:latin typeface="Arial" pitchFamily="34" charset="0"/>
                <a:ea typeface="Times New Roman"/>
                <a:cs typeface="Arial" pitchFamily="34" charset="0"/>
              </a:rPr>
              <a:t> </a:t>
            </a:r>
          </a:p>
        </p:txBody>
      </p:sp>
      <p:sp>
        <p:nvSpPr>
          <p:cNvPr id="2" name="TextBox 1"/>
          <p:cNvSpPr txBox="1"/>
          <p:nvPr/>
        </p:nvSpPr>
        <p:spPr>
          <a:xfrm rot="21393471">
            <a:off x="2140100" y="1153325"/>
            <a:ext cx="4257897" cy="46166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sz="2400" dirty="0">
                <a:latin typeface="Arial" pitchFamily="34" charset="0"/>
                <a:cs typeface="Arial" pitchFamily="34" charset="0"/>
              </a:rPr>
              <a:t>Símbolo de Paris e da França</a:t>
            </a:r>
          </a:p>
        </p:txBody>
      </p:sp>
      <p:sp>
        <p:nvSpPr>
          <p:cNvPr id="4" name="Rounded Rectangle 3"/>
          <p:cNvSpPr/>
          <p:nvPr/>
        </p:nvSpPr>
        <p:spPr>
          <a:xfrm rot="21393471">
            <a:off x="2140100" y="548482"/>
            <a:ext cx="3389659" cy="6471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TOUR EIFFEL</a:t>
            </a:r>
          </a:p>
        </p:txBody>
      </p:sp>
    </p:spTree>
    <p:extLst>
      <p:ext uri="{BB962C8B-B14F-4D97-AF65-F5344CB8AC3E}">
        <p14:creationId xmlns:p14="http://schemas.microsoft.com/office/powerpoint/2010/main" val="38608083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277" y="785494"/>
            <a:ext cx="3528841" cy="5795095"/>
          </a:xfrm>
          <a:prstGeom prst="snip1Rect">
            <a:avLst>
              <a:gd name="adj" fmla="val 20723"/>
            </a:avLst>
          </a:prstGeom>
          <a:effectLst>
            <a:softEdge rad="63500"/>
          </a:effec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678" y="1988840"/>
            <a:ext cx="5149442" cy="39951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108000" rIns="91440" bIns="108000" anchor="t" anchorCtr="0" upright="1">
            <a:noAutofit/>
          </a:bodyPr>
          <a:lstStyle/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</a:rPr>
              <a:t>A torre foi construída para a Exposição Universal de Paris de 1889.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</a:rPr>
              <a:t>Inicialmente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</a:rPr>
              <a:t>, a torre ficaria de pé apenas durante o período da </a:t>
            </a: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</a:rPr>
              <a:t>Exposição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</a:rPr>
              <a:t>Universal de Paris e mais alguns anos até 1909.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</a:rPr>
              <a:t>A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</a:rPr>
              <a:t>torre foi salva de ser destruída após a Exposição Universal </a:t>
            </a: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</a:rPr>
              <a:t>de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</a:rPr>
              <a:t>1900, para instalar a antena de rádio da Marinha francesa </a:t>
            </a: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</a:rPr>
              <a:t>no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</a:rPr>
              <a:t>seu mais elevado ponto.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</a:rPr>
              <a:t>Recebe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</a:rPr>
              <a:t>todos os anos cerca de 7 milhões de visitantes</a:t>
            </a: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pt-PT" sz="20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21393471">
            <a:off x="2140100" y="1153325"/>
            <a:ext cx="4257897" cy="46166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sz="2400" dirty="0">
                <a:latin typeface="Arial" pitchFamily="34" charset="0"/>
                <a:cs typeface="Arial" pitchFamily="34" charset="0"/>
              </a:rPr>
              <a:t>Símbolo de Paris e da França</a:t>
            </a:r>
          </a:p>
        </p:txBody>
      </p:sp>
      <p:sp>
        <p:nvSpPr>
          <p:cNvPr id="4" name="Rounded Rectangle 3"/>
          <p:cNvSpPr/>
          <p:nvPr/>
        </p:nvSpPr>
        <p:spPr>
          <a:xfrm rot="21393471">
            <a:off x="2140100" y="548482"/>
            <a:ext cx="3389659" cy="6471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TOUR EIFFEL</a:t>
            </a:r>
          </a:p>
        </p:txBody>
      </p:sp>
    </p:spTree>
    <p:extLst>
      <p:ext uri="{BB962C8B-B14F-4D97-AF65-F5344CB8AC3E}">
        <p14:creationId xmlns:p14="http://schemas.microsoft.com/office/powerpoint/2010/main" val="367777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390" y="783781"/>
            <a:ext cx="4359917" cy="5793109"/>
          </a:xfrm>
          <a:prstGeom prst="snip1Rect">
            <a:avLst/>
          </a:prstGeom>
          <a:effectLst>
            <a:softEdge rad="63500"/>
          </a:effectLst>
        </p:spPr>
      </p:pic>
      <p:pic>
        <p:nvPicPr>
          <p:cNvPr id="8" name="il_fi" descr="http://www.paolotinti.it/parigi2006/images/035MaraP137-Paris-Arc_de_Triomphe.JPG"/>
          <p:cNvPicPr/>
          <p:nvPr/>
        </p:nvPicPr>
        <p:blipFill rotWithShape="1">
          <a:blip r:embed="rId3" cstate="print"/>
          <a:srcRect r="7663"/>
          <a:stretch/>
        </p:blipFill>
        <p:spPr bwMode="auto">
          <a:xfrm>
            <a:off x="276102" y="783783"/>
            <a:ext cx="4263462" cy="346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678" y="3717032"/>
            <a:ext cx="4357354" cy="264849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108000" rIns="91440" bIns="45720" anchor="t" anchorCtr="0" upright="1">
            <a:noAutofit/>
          </a:bodyPr>
          <a:lstStyle/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Tem 50 metros de altura. 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O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Arco do Triunfo foi construído em comemoração das vitórias de Napoleão Bonaparte. Foi inaugurado em 1836.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Contém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gravados os nomes de 128 batalhas e 558 generais</a:t>
            </a: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.</a:t>
            </a:r>
            <a:endParaRPr lang="pt-PT" sz="20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 rot="21393471">
            <a:off x="1975647" y="507902"/>
            <a:ext cx="4741440" cy="6471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ARC DU 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TRIOMPHE</a:t>
            </a:r>
            <a:endParaRPr lang="pt-P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6846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341" y="784901"/>
            <a:ext cx="4356741" cy="5799321"/>
          </a:xfrm>
          <a:prstGeom prst="snip1Rect">
            <a:avLst/>
          </a:prstGeom>
          <a:effectLst>
            <a:softEdge rad="63500"/>
          </a:effectLst>
        </p:spPr>
      </p:pic>
      <p:pic>
        <p:nvPicPr>
          <p:cNvPr id="6" name="il_fi" descr="http://www.ousejourner.com/photos/1-3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907" y="784901"/>
            <a:ext cx="4286140" cy="321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678" y="4149080"/>
            <a:ext cx="4357354" cy="223224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108000" rIns="91440" bIns="45720" anchor="t" anchorCtr="0" upright="1">
            <a:noAutofit/>
          </a:bodyPr>
          <a:lstStyle/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A catedral está situada na pequena ilha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Île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-de-la-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Cîté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 e é rodeada pelas águas do Rio Sena. 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Nesta catedral, existem quase 200 vitrais; alguns estão entre os maiores que foram construídos.</a:t>
            </a:r>
          </a:p>
        </p:txBody>
      </p:sp>
      <p:sp>
        <p:nvSpPr>
          <p:cNvPr id="4" name="Rounded Rectangle 3"/>
          <p:cNvSpPr/>
          <p:nvPr/>
        </p:nvSpPr>
        <p:spPr>
          <a:xfrm rot="21393471">
            <a:off x="1992262" y="520304"/>
            <a:ext cx="4312061" cy="118777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CATHÉDRALE DE NOTRE-DAME</a:t>
            </a:r>
          </a:p>
        </p:txBody>
      </p:sp>
    </p:spTree>
    <p:extLst>
      <p:ext uri="{BB962C8B-B14F-4D97-AF65-F5344CB8AC3E}">
        <p14:creationId xmlns:p14="http://schemas.microsoft.com/office/powerpoint/2010/main" val="15309271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l_fi" descr="http://www.david-guerrero.com/viajes/paris2005/louvre/louvre-01.jpg"/>
          <p:cNvPicPr/>
          <p:nvPr/>
        </p:nvPicPr>
        <p:blipFill rotWithShape="1">
          <a:blip r:embed="rId2" cstate="print"/>
          <a:srcRect r="826"/>
          <a:stretch/>
        </p:blipFill>
        <p:spPr bwMode="auto">
          <a:xfrm>
            <a:off x="274812" y="799450"/>
            <a:ext cx="8590892" cy="5775402"/>
          </a:xfrm>
          <a:prstGeom prst="snip1Rect">
            <a:avLst>
              <a:gd name="adj" fmla="val 12124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9" name="TextBox 8"/>
          <p:cNvSpPr txBox="1"/>
          <p:nvPr/>
        </p:nvSpPr>
        <p:spPr>
          <a:xfrm rot="21393471">
            <a:off x="1980190" y="1082729"/>
            <a:ext cx="5821322" cy="830997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>
                <a:latin typeface="Arial" pitchFamily="34" charset="0"/>
                <a:cs typeface="Arial" pitchFamily="34" charset="0"/>
              </a:rPr>
              <a:t>Um dos maiores e mais famosos museus do mundo, situado no centro de Paris.</a:t>
            </a:r>
          </a:p>
        </p:txBody>
      </p:sp>
      <p:sp>
        <p:nvSpPr>
          <p:cNvPr id="4" name="Rounded Rectangle 3"/>
          <p:cNvSpPr/>
          <p:nvPr/>
        </p:nvSpPr>
        <p:spPr>
          <a:xfrm rot="21393471">
            <a:off x="1975647" y="507902"/>
            <a:ext cx="4741440" cy="6471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MUSÉE DU LOUVRE</a:t>
            </a:r>
          </a:p>
        </p:txBody>
      </p:sp>
    </p:spTree>
    <p:extLst>
      <p:ext uri="{BB962C8B-B14F-4D97-AF65-F5344CB8AC3E}">
        <p14:creationId xmlns:p14="http://schemas.microsoft.com/office/powerpoint/2010/main" val="48474407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l_fi" descr="http://2.bp.blogspot.com/-5jXgBe_FljM/Tw1Peh38xwI/AAAAAAAAEFQ/RJ-Z0Yvwr-o/s1600/Mona-Lisa.jpg"/>
          <p:cNvPicPr/>
          <p:nvPr/>
        </p:nvPicPr>
        <p:blipFill rotWithShape="1">
          <a:blip r:embed="rId2"/>
          <a:srcRect l="13656" r="8530"/>
          <a:stretch/>
        </p:blipFill>
        <p:spPr bwMode="auto">
          <a:xfrm>
            <a:off x="5413772" y="791953"/>
            <a:ext cx="3459883" cy="3334774"/>
          </a:xfrm>
          <a:prstGeom prst="snip1Rect">
            <a:avLst>
              <a:gd name="adj" fmla="val 21912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8" name="il_fi" descr="http://www.lefigaro.fr/medias/2009/04/04/98472a2a-208a-11de-b02b-76f68444491f.jpg"/>
          <p:cNvPicPr/>
          <p:nvPr/>
        </p:nvPicPr>
        <p:blipFill rotWithShape="1">
          <a:blip r:embed="rId3"/>
          <a:srcRect l="11009" r="3676"/>
          <a:stretch/>
        </p:blipFill>
        <p:spPr bwMode="auto">
          <a:xfrm>
            <a:off x="278296" y="797917"/>
            <a:ext cx="5168347" cy="332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 rot="21393471">
            <a:off x="1975647" y="507902"/>
            <a:ext cx="4741440" cy="6471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MUSÉE DU LOUVRE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93123" y="3212976"/>
            <a:ext cx="7957754" cy="32403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1000"/>
              </a:spcAft>
            </a:pPr>
            <a:r>
              <a:rPr lang="pt-PT" sz="2200" b="1" dirty="0">
                <a:effectLst/>
                <a:latin typeface="Arial" pitchFamily="34" charset="0"/>
                <a:ea typeface="Times New Roman"/>
                <a:cs typeface="Arial" pitchFamily="34" charset="0"/>
              </a:rPr>
              <a:t>Curiosidades: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dirty="0">
                <a:latin typeface="Arial" pitchFamily="34" charset="0"/>
                <a:ea typeface="Times New Roman"/>
                <a:cs typeface="Arial" pitchFamily="34" charset="0"/>
              </a:rPr>
              <a:t>O museu é um vasto complexo de 200 000 m</a:t>
            </a:r>
            <a:r>
              <a:rPr lang="pt-PT" baseline="30000" dirty="0">
                <a:latin typeface="Arial" pitchFamily="34" charset="0"/>
                <a:ea typeface="Times New Roman"/>
                <a:cs typeface="Arial" pitchFamily="34" charset="0"/>
              </a:rPr>
              <a:t>2</a:t>
            </a:r>
            <a:r>
              <a:rPr lang="pt-PT" dirty="0" smtClean="0"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pt-PT" b="1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dirty="0">
                <a:latin typeface="Arial" pitchFamily="34" charset="0"/>
                <a:ea typeface="Times New Roman"/>
                <a:cs typeface="Arial" pitchFamily="34" charset="0"/>
              </a:rPr>
              <a:t>O Louvre contém coleções de obras </a:t>
            </a:r>
            <a:r>
              <a:rPr lang="pt-PT" dirty="0" smtClean="0">
                <a:latin typeface="Arial" pitchFamily="34" charset="0"/>
                <a:ea typeface="Times New Roman"/>
                <a:cs typeface="Arial" pitchFamily="34" charset="0"/>
              </a:rPr>
              <a:t>de </a:t>
            </a:r>
            <a:r>
              <a:rPr lang="pt-PT" dirty="0">
                <a:latin typeface="Arial" pitchFamily="34" charset="0"/>
                <a:ea typeface="Times New Roman"/>
                <a:cs typeface="Arial" pitchFamily="34" charset="0"/>
              </a:rPr>
              <a:t>arte de civilizações, culturas e </a:t>
            </a:r>
            <a:r>
              <a:rPr lang="pt-PT" dirty="0" smtClean="0">
                <a:latin typeface="Arial" pitchFamily="34" charset="0"/>
                <a:ea typeface="Times New Roman"/>
                <a:cs typeface="Arial" pitchFamily="34" charset="0"/>
              </a:rPr>
              <a:t>épocas variadas </a:t>
            </a:r>
            <a:r>
              <a:rPr lang="pt-PT" dirty="0">
                <a:latin typeface="Arial" pitchFamily="34" charset="0"/>
                <a:ea typeface="Times New Roman"/>
                <a:cs typeface="Arial" pitchFamily="34" charset="0"/>
              </a:rPr>
              <a:t>(cerca de 300 000 peças, das quais </a:t>
            </a:r>
            <a:r>
              <a:rPr lang="pt-PT" dirty="0" smtClean="0">
                <a:latin typeface="Arial" pitchFamily="34" charset="0"/>
                <a:ea typeface="Times New Roman"/>
                <a:cs typeface="Arial" pitchFamily="34" charset="0"/>
              </a:rPr>
              <a:t>só </a:t>
            </a:r>
            <a:r>
              <a:rPr lang="pt-PT" dirty="0">
                <a:latin typeface="Arial" pitchFamily="34" charset="0"/>
                <a:ea typeface="Times New Roman"/>
                <a:cs typeface="Arial" pitchFamily="34" charset="0"/>
              </a:rPr>
              <a:t>35 000 estão expostas</a:t>
            </a:r>
            <a:r>
              <a:rPr lang="pt-PT" dirty="0" smtClean="0">
                <a:latin typeface="Arial" pitchFamily="34" charset="0"/>
                <a:ea typeface="Times New Roman"/>
                <a:cs typeface="Arial" pitchFamily="34" charset="0"/>
              </a:rPr>
              <a:t>).</a:t>
            </a:r>
            <a:endParaRPr lang="pt-PT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dirty="0">
                <a:latin typeface="Arial" pitchFamily="34" charset="0"/>
                <a:ea typeface="Times New Roman"/>
                <a:cs typeface="Arial" pitchFamily="34" charset="0"/>
              </a:rPr>
              <a:t>A pirâmide do Museu do Louvre é uma obra de </a:t>
            </a:r>
            <a:r>
              <a:rPr lang="pt-PT" dirty="0" smtClean="0">
                <a:latin typeface="Arial" pitchFamily="34" charset="0"/>
                <a:ea typeface="Times New Roman"/>
                <a:cs typeface="Arial" pitchFamily="34" charset="0"/>
              </a:rPr>
              <a:t>vidro </a:t>
            </a:r>
            <a:r>
              <a:rPr lang="pt-PT" dirty="0">
                <a:latin typeface="Arial" pitchFamily="34" charset="0"/>
                <a:ea typeface="Times New Roman"/>
                <a:cs typeface="Arial" pitchFamily="34" charset="0"/>
              </a:rPr>
              <a:t>e alumínio e foi inaugurada em 1989. </a:t>
            </a:r>
            <a:r>
              <a:rPr lang="pt-PT" dirty="0" smtClean="0">
                <a:latin typeface="Arial" pitchFamily="34" charset="0"/>
                <a:ea typeface="Times New Roman"/>
                <a:cs typeface="Arial" pitchFamily="34" charset="0"/>
              </a:rPr>
              <a:t>Foi </a:t>
            </a:r>
            <a:r>
              <a:rPr lang="pt-PT" dirty="0">
                <a:latin typeface="Arial" pitchFamily="34" charset="0"/>
                <a:ea typeface="Times New Roman"/>
                <a:cs typeface="Arial" pitchFamily="34" charset="0"/>
              </a:rPr>
              <a:t>construída pelo arquiteto </a:t>
            </a:r>
            <a:r>
              <a:rPr lang="pt-PT" dirty="0" err="1">
                <a:latin typeface="Arial" pitchFamily="34" charset="0"/>
                <a:ea typeface="Times New Roman"/>
                <a:cs typeface="Arial" pitchFamily="34" charset="0"/>
              </a:rPr>
              <a:t>Leoh</a:t>
            </a:r>
            <a:r>
              <a:rPr lang="pt-PT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pt-PT" dirty="0" err="1">
                <a:latin typeface="Arial" pitchFamily="34" charset="0"/>
                <a:ea typeface="Times New Roman"/>
                <a:cs typeface="Arial" pitchFamily="34" charset="0"/>
              </a:rPr>
              <a:t>Ming</a:t>
            </a:r>
            <a:r>
              <a:rPr lang="pt-PT" dirty="0">
                <a:latin typeface="Arial" pitchFamily="34" charset="0"/>
                <a:ea typeface="Times New Roman"/>
                <a:cs typeface="Arial" pitchFamily="34" charset="0"/>
              </a:rPr>
              <a:t> Pei. 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dirty="0">
                <a:latin typeface="Arial" pitchFamily="34" charset="0"/>
                <a:ea typeface="Times New Roman"/>
                <a:cs typeface="Arial" pitchFamily="34" charset="0"/>
              </a:rPr>
              <a:t>Neste museu, encontra-se a famosa Gioconda </a:t>
            </a:r>
            <a:r>
              <a:rPr lang="pt-PT" dirty="0" smtClean="0">
                <a:latin typeface="Arial" pitchFamily="34" charset="0"/>
                <a:ea typeface="Times New Roman"/>
                <a:cs typeface="Arial" pitchFamily="34" charset="0"/>
              </a:rPr>
              <a:t>ou </a:t>
            </a:r>
            <a:r>
              <a:rPr lang="pt-PT" dirty="0">
                <a:latin typeface="Arial" pitchFamily="34" charset="0"/>
                <a:ea typeface="Times New Roman"/>
                <a:cs typeface="Arial" pitchFamily="34" charset="0"/>
              </a:rPr>
              <a:t>Mona Lisa, de Leonardo da Vinci.</a:t>
            </a:r>
          </a:p>
          <a:p>
            <a:pPr>
              <a:spcAft>
                <a:spcPts val="1000"/>
              </a:spcAft>
            </a:pPr>
            <a:r>
              <a:rPr lang="pt-PT" sz="2000" dirty="0">
                <a:effectLst/>
                <a:latin typeface="Arial" pitchFamily="34" charset="0"/>
                <a:ea typeface="Times New Roman"/>
                <a:cs typeface="Arial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609678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l_fi" descr="http://www.photos-de-voyage.info/fonds-ecran/img/Paris/P1010016.JPG"/>
          <p:cNvPicPr/>
          <p:nvPr/>
        </p:nvPicPr>
        <p:blipFill rotWithShape="1">
          <a:blip r:embed="rId2" cstate="print"/>
          <a:srcRect l="-1" t="3678" r="-219" b="6584"/>
          <a:stretch/>
        </p:blipFill>
        <p:spPr bwMode="auto">
          <a:xfrm>
            <a:off x="294819" y="804907"/>
            <a:ext cx="8597661" cy="5760640"/>
          </a:xfrm>
          <a:prstGeom prst="snip1Rect">
            <a:avLst>
              <a:gd name="adj" fmla="val 12664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679" y="1484784"/>
            <a:ext cx="3997314" cy="25922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108000" rIns="91440" bIns="45720" anchor="t" anchorCtr="0" upright="1">
            <a:noAutofit/>
          </a:bodyPr>
          <a:lstStyle/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A Basílica está situada no cimo de </a:t>
            </a:r>
            <a:r>
              <a:rPr lang="pt-PT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Montmartre</a:t>
            </a:r>
            <a:r>
              <a:rPr lang="pt-PT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, o ponto mais alto da cidade.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Foi </a:t>
            </a:r>
            <a:r>
              <a:rPr lang="pt-PT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construída com pedra mármore de travertino. Esta pedra </a:t>
            </a:r>
            <a:r>
              <a:rPr lang="pt-PT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liberta constantemente </a:t>
            </a:r>
            <a:r>
              <a:rPr lang="pt-PT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cálcio o que garante a sua cor branca, mesmo com as chuvas e a poluição. </a:t>
            </a:r>
            <a:endParaRPr lang="pt-PT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 rot="21393471">
            <a:off x="318997" y="557680"/>
            <a:ext cx="6399585" cy="6471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BASILIQUE SACRÉ-COEUR</a:t>
            </a:r>
          </a:p>
        </p:txBody>
      </p:sp>
    </p:spTree>
    <p:extLst>
      <p:ext uri="{BB962C8B-B14F-4D97-AF65-F5344CB8AC3E}">
        <p14:creationId xmlns:p14="http://schemas.microsoft.com/office/powerpoint/2010/main" val="31527098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http://upload.wikimedia.org/wikipedia/commons/9/92/Les_Invalides_3.jpg"/>
          <p:cNvPicPr/>
          <p:nvPr/>
        </p:nvPicPr>
        <p:blipFill rotWithShape="1">
          <a:blip r:embed="rId2" cstate="print"/>
          <a:srcRect l="5219"/>
          <a:stretch/>
        </p:blipFill>
        <p:spPr bwMode="auto">
          <a:xfrm>
            <a:off x="286247" y="789622"/>
            <a:ext cx="8577777" cy="5786107"/>
          </a:xfrm>
          <a:prstGeom prst="snip1Rect">
            <a:avLst>
              <a:gd name="adj" fmla="val 12407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679" y="1484784"/>
            <a:ext cx="3997314" cy="25202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108000" rIns="91440" bIns="45720" anchor="t" anchorCtr="0" upright="1">
            <a:noAutofit/>
          </a:bodyPr>
          <a:lstStyle/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Monumento que Luís XIV mandou construir para albergar os milhares de soldados feridos na guerra. 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Neste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monumento, encontra-se o túmulo de Napoleão Bonaparte.</a:t>
            </a:r>
          </a:p>
        </p:txBody>
      </p:sp>
      <p:sp>
        <p:nvSpPr>
          <p:cNvPr id="4" name="Rounded Rectangle 3"/>
          <p:cNvSpPr/>
          <p:nvPr/>
        </p:nvSpPr>
        <p:spPr>
          <a:xfrm rot="21393471">
            <a:off x="2912914" y="479740"/>
            <a:ext cx="3803325" cy="6471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LES INVALIDES</a:t>
            </a:r>
          </a:p>
        </p:txBody>
      </p:sp>
    </p:spTree>
    <p:extLst>
      <p:ext uri="{BB962C8B-B14F-4D97-AF65-F5344CB8AC3E}">
        <p14:creationId xmlns:p14="http://schemas.microsoft.com/office/powerpoint/2010/main" val="3289974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9"/>
          <a:stretch/>
        </p:blipFill>
        <p:spPr>
          <a:xfrm>
            <a:off x="278296" y="786983"/>
            <a:ext cx="8591587" cy="5796697"/>
          </a:xfrm>
          <a:prstGeom prst="snip1Rect">
            <a:avLst>
              <a:gd name="adj" fmla="val 12552"/>
            </a:avLst>
          </a:prstGeom>
          <a:effectLst>
            <a:softEdge rad="63500"/>
          </a:effec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678" y="2348880"/>
            <a:ext cx="4213337" cy="403244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108000" rIns="91440" bIns="45720" anchor="t" anchorCtr="0" upright="1">
            <a:noAutofit/>
          </a:bodyPr>
          <a:lstStyle/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Maior centro financeiro da cidade de Paris. 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Aqui está situado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L’arc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 de la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Défense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, </a:t>
            </a: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inaugurado em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1989.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L’arc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 de la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Défense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 é um cubo oco de 112 metros de </a:t>
            </a: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altura,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coberto de mármore branco e aberto no centro, apoiado por 12 pilares de 30 </a:t>
            </a: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metros.</a:t>
            </a:r>
            <a:endParaRPr lang="pt-PT" sz="2000" dirty="0">
              <a:latin typeface="Arial" pitchFamily="34" charset="0"/>
              <a:ea typeface="Times New Roman"/>
              <a:cs typeface="Arial" pitchFamily="34" charset="0"/>
              <a:sym typeface="Wingdings 2"/>
            </a:endParaRP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L’arc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 de la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Défense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 simboliza uma janela aberta para o mundo.</a:t>
            </a:r>
          </a:p>
        </p:txBody>
      </p:sp>
      <p:sp>
        <p:nvSpPr>
          <p:cNvPr id="4" name="Rounded Rectangle 3"/>
          <p:cNvSpPr/>
          <p:nvPr/>
        </p:nvSpPr>
        <p:spPr>
          <a:xfrm rot="21393471">
            <a:off x="2913422" y="496626"/>
            <a:ext cx="3240842" cy="6471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 DÉFENSE</a:t>
            </a:r>
          </a:p>
        </p:txBody>
      </p:sp>
    </p:spTree>
    <p:extLst>
      <p:ext uri="{BB962C8B-B14F-4D97-AF65-F5344CB8AC3E}">
        <p14:creationId xmlns:p14="http://schemas.microsoft.com/office/powerpoint/2010/main" val="23166907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1" b="2735"/>
          <a:stretch/>
        </p:blipFill>
        <p:spPr>
          <a:xfrm>
            <a:off x="283243" y="796149"/>
            <a:ext cx="8590413" cy="5779579"/>
          </a:xfrm>
          <a:prstGeom prst="snip1Rect">
            <a:avLst>
              <a:gd name="adj" fmla="val 12540"/>
            </a:avLst>
          </a:prstGeom>
          <a:effectLst>
            <a:softEdge rad="63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9"/>
          <a:stretch/>
        </p:blipFill>
        <p:spPr>
          <a:xfrm>
            <a:off x="251520" y="2067177"/>
            <a:ext cx="3633511" cy="2225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 rot="21393471">
            <a:off x="1618573" y="1100070"/>
            <a:ext cx="6268961" cy="76944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200" dirty="0">
                <a:latin typeface="Arial" pitchFamily="34" charset="0"/>
                <a:cs typeface="Arial" pitchFamily="34" charset="0"/>
              </a:rPr>
              <a:t>Avenida mais chique e cara de Paris, conhecida como “La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plus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belle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avenue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dirty="0" err="1">
                <a:latin typeface="Arial" pitchFamily="34" charset="0"/>
                <a:cs typeface="Arial" pitchFamily="34" charset="0"/>
              </a:rPr>
              <a:t>du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 monde”. </a:t>
            </a:r>
          </a:p>
        </p:txBody>
      </p:sp>
      <p:sp>
        <p:nvSpPr>
          <p:cNvPr id="4" name="Rounded Rectangle 3"/>
          <p:cNvSpPr/>
          <p:nvPr/>
        </p:nvSpPr>
        <p:spPr>
          <a:xfrm rot="21393471">
            <a:off x="1616463" y="535595"/>
            <a:ext cx="4538973" cy="6471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CHAMPS ELYSÉES</a:t>
            </a:r>
          </a:p>
        </p:txBody>
      </p:sp>
    </p:spTree>
    <p:extLst>
      <p:ext uri="{BB962C8B-B14F-4D97-AF65-F5344CB8AC3E}">
        <p14:creationId xmlns:p14="http://schemas.microsoft.com/office/powerpoint/2010/main" val="256344032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http://users.telenet.be/parijs5ecwi/IledelaCit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2789" y="980728"/>
            <a:ext cx="7187879" cy="4791919"/>
          </a:xfrm>
          <a:prstGeom prst="snip1Rect">
            <a:avLst>
              <a:gd name="adj" fmla="val 7479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678" y="4509120"/>
            <a:ext cx="4717394" cy="1800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108000" rIns="91440" bIns="45720" anchor="t" anchorCtr="0" upright="1">
            <a:noAutofit/>
          </a:bodyPr>
          <a:lstStyle/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Uma das duas ilhas no rio Sena que pertencem à cidade de Paris. 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Centro da capital francesa.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Local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de fundação da cidade de Paris. </a:t>
            </a:r>
          </a:p>
        </p:txBody>
      </p:sp>
      <p:sp>
        <p:nvSpPr>
          <p:cNvPr id="4" name="Rounded Rectangle 3"/>
          <p:cNvSpPr/>
          <p:nvPr/>
        </p:nvSpPr>
        <p:spPr>
          <a:xfrm rot="21393471">
            <a:off x="2190970" y="518334"/>
            <a:ext cx="3963946" cy="6471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ÎLE-DE-LA-CITÊ</a:t>
            </a:r>
          </a:p>
        </p:txBody>
      </p:sp>
    </p:spTree>
    <p:extLst>
      <p:ext uri="{BB962C8B-B14F-4D97-AF65-F5344CB8AC3E}">
        <p14:creationId xmlns:p14="http://schemas.microsoft.com/office/powerpoint/2010/main" val="149224909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l_fi" descr="http://www.all-free-photos.com/images/paris/IM2392-hr.jpg"/>
          <p:cNvPicPr/>
          <p:nvPr/>
        </p:nvPicPr>
        <p:blipFill rotWithShape="1">
          <a:blip r:embed="rId2" cstate="print"/>
          <a:srcRect t="6482" b="4349"/>
          <a:stretch/>
        </p:blipFill>
        <p:spPr bwMode="auto">
          <a:xfrm>
            <a:off x="265512" y="788338"/>
            <a:ext cx="8608143" cy="5787391"/>
          </a:xfrm>
          <a:prstGeom prst="snip1Rect">
            <a:avLst>
              <a:gd name="adj" fmla="val 12545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 rot="21393471">
            <a:off x="2698824" y="531081"/>
            <a:ext cx="2524379" cy="6471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 </a:t>
            </a:r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SEINE</a:t>
            </a:r>
          </a:p>
        </p:txBody>
      </p:sp>
      <p:pic>
        <p:nvPicPr>
          <p:cNvPr id="8" name="il_fi" descr="http://www.paris-album.net/paris/Arrondissement%2005/Bateau-Mouche-sur-la-Seine-Paris005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4008" y="1124744"/>
            <a:ext cx="3872307" cy="2903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678" y="3933056"/>
            <a:ext cx="4357354" cy="23762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108000" rIns="91440" bIns="45720" anchor="t" anchorCtr="0" upright="1">
            <a:noAutofit/>
          </a:bodyPr>
          <a:lstStyle/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Rio que atravessa Paris.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Em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Paris, as margens do rio Sena </a:t>
            </a: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são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ligadas por 37 pontes.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Os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turistas têm à sua disposição passeios de barco, </a:t>
            </a: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nos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conhecidos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bateaux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-mouches. </a:t>
            </a:r>
          </a:p>
        </p:txBody>
      </p:sp>
    </p:spTree>
    <p:extLst>
      <p:ext uri="{BB962C8B-B14F-4D97-AF65-F5344CB8AC3E}">
        <p14:creationId xmlns:p14="http://schemas.microsoft.com/office/powerpoint/2010/main" val="1582225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l_fi" descr="http://nicolas.blog.lemonde.fr/files/2008/01/montmartre-peintre-et-son-modele.1200608539.jpg"/>
          <p:cNvPicPr/>
          <p:nvPr/>
        </p:nvPicPr>
        <p:blipFill rotWithShape="1">
          <a:blip r:embed="rId2" cstate="print"/>
          <a:srcRect t="8271" b="2176"/>
          <a:stretch/>
        </p:blipFill>
        <p:spPr bwMode="auto">
          <a:xfrm>
            <a:off x="284383" y="799934"/>
            <a:ext cx="8589273" cy="5767844"/>
          </a:xfrm>
          <a:prstGeom prst="snip1Rect">
            <a:avLst>
              <a:gd name="adj" fmla="val 12393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 rot="21393471">
            <a:off x="2697653" y="492111"/>
            <a:ext cx="3822508" cy="6471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MONTMARTRE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678" y="4437112"/>
            <a:ext cx="4285346" cy="19442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108000" rIns="91440" bIns="45720" anchor="t" anchorCtr="0" upright="1">
            <a:noAutofit/>
          </a:bodyPr>
          <a:lstStyle/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Bairro de Paris situado na colina de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Montmartre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.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As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suas ruas são muito animadas com pintores e vendedores ambulantes.</a:t>
            </a:r>
          </a:p>
        </p:txBody>
      </p:sp>
    </p:spTree>
    <p:extLst>
      <p:ext uri="{BB962C8B-B14F-4D97-AF65-F5344CB8AC3E}">
        <p14:creationId xmlns:p14="http://schemas.microsoft.com/office/powerpoint/2010/main" val="254580774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79" descr="France paris   la geode la villette paris 2010">
            <a:hlinkClick r:id="rId2" tooltip="&quot;Photo The geode Paris La Villette 2010&quot;"/>
          </p:cNvPr>
          <p:cNvPicPr/>
          <p:nvPr/>
        </p:nvPicPr>
        <p:blipFill rotWithShape="1">
          <a:blip r:embed="rId3" cstate="print"/>
          <a:srcRect t="6570" b="3731"/>
          <a:stretch/>
        </p:blipFill>
        <p:spPr bwMode="auto">
          <a:xfrm>
            <a:off x="278296" y="788558"/>
            <a:ext cx="8590600" cy="5779219"/>
          </a:xfrm>
          <a:prstGeom prst="snip1Rect">
            <a:avLst>
              <a:gd name="adj" fmla="val 12402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 rot="21393471">
            <a:off x="1109121" y="539842"/>
            <a:ext cx="5412474" cy="6471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PARC DE LA VILLETTE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678" y="3861048"/>
            <a:ext cx="5581490" cy="25202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108000" rIns="91440" bIns="45720" anchor="t" anchorCtr="0" upright="1">
            <a:noAutofit/>
          </a:bodyPr>
          <a:lstStyle/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O parque de La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ViIlette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 é um espaço de lazer e de cultura. 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Neste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espaço, podemos encontrar: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Le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Zénith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 (sala de concertos), La Grande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Halle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 (lugar de exposições), La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Géode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 (sala de cinema),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L’Argonaute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 (submarino),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Le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 </a:t>
            </a:r>
            <a:r>
              <a:rPr lang="pt-PT" sz="2000" dirty="0" err="1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Cinaxe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 (cinema em 3 dimensões e simulador de voo). </a:t>
            </a:r>
          </a:p>
        </p:txBody>
      </p:sp>
    </p:spTree>
    <p:extLst>
      <p:ext uri="{BB962C8B-B14F-4D97-AF65-F5344CB8AC3E}">
        <p14:creationId xmlns:p14="http://schemas.microsoft.com/office/powerpoint/2010/main" val="34618903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l_fi" descr="http://www.newzilla.net/wp-content/uploads/2011/01/0991.jpg"/>
          <p:cNvPicPr/>
          <p:nvPr/>
        </p:nvPicPr>
        <p:blipFill rotWithShape="1">
          <a:blip r:embed="rId2" cstate="print"/>
          <a:srcRect r="1194"/>
          <a:stretch/>
        </p:blipFill>
        <p:spPr bwMode="auto">
          <a:xfrm>
            <a:off x="279261" y="789705"/>
            <a:ext cx="8586443" cy="5793975"/>
          </a:xfrm>
          <a:prstGeom prst="snip1Rect">
            <a:avLst>
              <a:gd name="adj" fmla="val 12413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 rot="21393471">
            <a:off x="3053053" y="503202"/>
            <a:ext cx="2742906" cy="64719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 GÉODE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678" y="4782933"/>
            <a:ext cx="4861410" cy="159839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108000" rIns="91440" bIns="45720" anchor="t" anchorCtr="0" upright="1">
            <a:noAutofit/>
          </a:bodyPr>
          <a:lstStyle/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Sala de cinema muito especial.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A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sala de projeção hemisférica tem 400 poltronas inclinadas e uma tela gigante de 1000 m</a:t>
            </a:r>
            <a:r>
              <a:rPr lang="pt-PT" sz="2000" baseline="30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2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76189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http://upload.wikimedia.org/wikipedia/commons/5/54/La_cite_des_sciences_2.jpg"/>
          <p:cNvPicPr/>
          <p:nvPr/>
        </p:nvPicPr>
        <p:blipFill rotWithShape="1">
          <a:blip r:embed="rId2" cstate="print"/>
          <a:srcRect t="5886" b="4275"/>
          <a:stretch/>
        </p:blipFill>
        <p:spPr bwMode="auto">
          <a:xfrm>
            <a:off x="276598" y="784156"/>
            <a:ext cx="8597058" cy="5791573"/>
          </a:xfrm>
          <a:prstGeom prst="snip1Rect">
            <a:avLst>
              <a:gd name="adj" fmla="val 12548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 rot="21393471">
            <a:off x="1655608" y="483162"/>
            <a:ext cx="5047330" cy="112771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CITE DES SCIENCES ET DE L'INDUSTRIE</a:t>
            </a:r>
            <a:endParaRPr lang="pt-P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02678" y="4782933"/>
            <a:ext cx="5941530" cy="159839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108000" rIns="91440" bIns="45720" anchor="t" anchorCtr="0" upright="1">
            <a:noAutofit/>
          </a:bodyPr>
          <a:lstStyle/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Um dos museus de ciências maiores da Europa. </a:t>
            </a:r>
          </a:p>
          <a:p>
            <a:pPr marL="182563" indent="-182563">
              <a:spcAft>
                <a:spcPts val="10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Os </a:t>
            </a:r>
            <a:r>
              <a:rPr lang="pt-PT" sz="2000" dirty="0">
                <a:latin typeface="Arial" pitchFamily="34" charset="0"/>
                <a:ea typeface="Times New Roman"/>
                <a:cs typeface="Arial" pitchFamily="34" charset="0"/>
                <a:sym typeface="Wingdings 2"/>
              </a:rPr>
              <a:t>visitantes podem explorar os segredos das ciências e viver experiências insólitas através de exposições interativas.</a:t>
            </a:r>
          </a:p>
        </p:txBody>
      </p:sp>
    </p:spTree>
    <p:extLst>
      <p:ext uri="{BB962C8B-B14F-4D97-AF65-F5344CB8AC3E}">
        <p14:creationId xmlns:p14="http://schemas.microsoft.com/office/powerpoint/2010/main" val="39965329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theme/theme1.xml><?xml version="1.0" encoding="utf-8"?>
<a:theme xmlns:a="http://schemas.openxmlformats.org/drawingml/2006/main" name="2_Office Them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677</Words>
  <Application>Microsoft Office PowerPoint</Application>
  <PresentationFormat>On-screen Show (4:3)</PresentationFormat>
  <Paragraphs>66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zcochofel</dc:creator>
  <cp:lastModifiedBy>zcochofel</cp:lastModifiedBy>
  <cp:revision>136</cp:revision>
  <dcterms:created xsi:type="dcterms:W3CDTF">2012-02-28T10:05:30Z</dcterms:created>
  <dcterms:modified xsi:type="dcterms:W3CDTF">2012-07-19T14:55:06Z</dcterms:modified>
</cp:coreProperties>
</file>