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  <p:sldMasterId id="2147483701" r:id="rId2"/>
  </p:sldMasterIdLst>
  <p:sldIdLst>
    <p:sldId id="256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BCFF"/>
    <a:srgbClr val="FF9933"/>
    <a:srgbClr val="6FAEB9"/>
    <a:srgbClr val="002D86"/>
    <a:srgbClr val="7ABC32"/>
    <a:srgbClr val="FF0000"/>
    <a:srgbClr val="0000FF"/>
    <a:srgbClr val="699B8F"/>
    <a:srgbClr val="9095F0"/>
    <a:srgbClr val="A0A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920" autoAdjust="0"/>
  </p:normalViewPr>
  <p:slideViewPr>
    <p:cSldViewPr>
      <p:cViewPr>
        <p:scale>
          <a:sx n="120" d="100"/>
          <a:sy n="120" d="100"/>
        </p:scale>
        <p:origin x="-1290" y="-222"/>
      </p:cViewPr>
      <p:guideLst>
        <p:guide orient="horz" pos="116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6098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9223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26"/>
            <a:ext cx="9141797" cy="6856347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-1" y="0"/>
            <a:ext cx="9141797" cy="685800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465" y="6309319"/>
            <a:ext cx="1040440" cy="30616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195415" y="196146"/>
            <a:ext cx="211628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pt-PT" sz="1800" b="1" cap="none" spc="0" dirty="0" smtClean="0">
                <a:ln w="12700">
                  <a:noFill/>
                  <a:prstDash val="solid"/>
                </a:ln>
                <a:solidFill>
                  <a:srgbClr val="85BCFF"/>
                </a:solidFill>
                <a:effectLst/>
                <a:latin typeface="Arial" pitchFamily="34" charset="0"/>
                <a:cs typeface="Arial" pitchFamily="34" charset="0"/>
              </a:rPr>
              <a:t>FRANCÊS 7.º ano</a:t>
            </a:r>
            <a:endParaRPr lang="pt-PT" sz="1800" b="1" cap="none" spc="0" dirty="0">
              <a:ln w="12700">
                <a:noFill/>
                <a:prstDash val="solid"/>
              </a:ln>
              <a:solidFill>
                <a:srgbClr val="85BCFF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Hexagon 1"/>
          <p:cNvSpPr/>
          <p:nvPr userDrawn="1"/>
        </p:nvSpPr>
        <p:spPr>
          <a:xfrm>
            <a:off x="305526" y="764704"/>
            <a:ext cx="8532948" cy="5850780"/>
          </a:xfrm>
          <a:prstGeom prst="hexagon">
            <a:avLst/>
          </a:prstGeom>
          <a:solidFill>
            <a:schemeClr val="bg1">
              <a:alpha val="93000"/>
            </a:schemeClr>
          </a:solidFill>
          <a:ln w="57150">
            <a:noFill/>
          </a:ln>
          <a:effectLst>
            <a:outerShdw blurRad="63500" sx="102000" sy="102000" algn="c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angle 4"/>
          <p:cNvSpPr/>
          <p:nvPr userDrawn="1"/>
        </p:nvSpPr>
        <p:spPr>
          <a:xfrm>
            <a:off x="7868465" y="6309319"/>
            <a:ext cx="1040440" cy="306165"/>
          </a:xfrm>
          <a:prstGeom prst="rect">
            <a:avLst/>
          </a:prstGeom>
          <a:solidFill>
            <a:schemeClr val="bg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489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26"/>
            <a:ext cx="9141797" cy="685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674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guidedesce.fr/ce/comite-entreprise/diaporama/parc-theme-attraction-aquatique-animalier-loisir/parc-zoologique-thoiry/1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8" name="Picture 7" descr="layout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6416" y="260648"/>
            <a:ext cx="568741" cy="72008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323528" y="2564904"/>
            <a:ext cx="8496944" cy="1224136"/>
          </a:xfrm>
          <a:prstGeom prst="roundRect">
            <a:avLst/>
          </a:prstGeom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PARCS </a:t>
            </a:r>
            <a:r>
              <a:rPr lang="pt-PT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D’ATTRACTIONS</a:t>
            </a:r>
            <a:endParaRPr lang="pt-PT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860051" y="3645024"/>
            <a:ext cx="4025106" cy="1224136"/>
          </a:xfrm>
          <a:prstGeom prst="roundRect">
            <a:avLst/>
          </a:prstGeom>
          <a:scene3d>
            <a:camera prst="perspectiveHeroicExtremeLeftFacing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FRANCE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9" presetClass="entr" presetSubtype="0" decel="10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5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1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8"/>
          <a:stretch/>
        </p:blipFill>
        <p:spPr>
          <a:xfrm>
            <a:off x="304664" y="787180"/>
            <a:ext cx="8529235" cy="5836476"/>
          </a:xfrm>
          <a:prstGeom prst="hexagon">
            <a:avLst/>
          </a:prstGeom>
          <a:effectLst>
            <a:softEdge rad="63500"/>
          </a:effectLst>
        </p:spPr>
      </p:pic>
      <p:sp>
        <p:nvSpPr>
          <p:cNvPr id="4" name="Rounded Rectangle 3"/>
          <p:cNvSpPr/>
          <p:nvPr/>
        </p:nvSpPr>
        <p:spPr>
          <a:xfrm>
            <a:off x="2771800" y="332656"/>
            <a:ext cx="5044049" cy="647197"/>
          </a:xfrm>
          <a:prstGeom prst="roundRect">
            <a:avLst/>
          </a:prstGeom>
          <a:solidFill>
            <a:srgbClr val="FF9933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DYSNEYLAND PARIS </a:t>
            </a:r>
          </a:p>
        </p:txBody>
      </p:sp>
      <p:sp>
        <p:nvSpPr>
          <p:cNvPr id="3" name="Cloud 2"/>
          <p:cNvSpPr/>
          <p:nvPr/>
        </p:nvSpPr>
        <p:spPr>
          <a:xfrm>
            <a:off x="3707904" y="4149080"/>
            <a:ext cx="5328592" cy="2304256"/>
          </a:xfrm>
          <a:prstGeom prst="cloud">
            <a:avLst/>
          </a:prstGeom>
          <a:solidFill>
            <a:srgbClr val="6FAEB9">
              <a:alpha val="80000"/>
            </a:srgbClr>
          </a:solidFill>
          <a:ln>
            <a:solidFill>
              <a:schemeClr val="lt1">
                <a:alpha val="8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82563" indent="-182563">
              <a:buFont typeface="Arial" pitchFamily="34" charset="0"/>
              <a:buChar char="•"/>
            </a:pPr>
            <a:r>
              <a:rPr lang="pt-PT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Um dos parques de atrações mais importantes na Europa.</a:t>
            </a:r>
          </a:p>
          <a:p>
            <a:pPr marL="182563" indent="-182563">
              <a:buFont typeface="Arial" pitchFamily="34" charset="0"/>
              <a:buChar char="•"/>
            </a:pPr>
            <a:r>
              <a:rPr lang="pt-PT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Mais </a:t>
            </a:r>
            <a:r>
              <a:rPr lang="pt-PT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 50 atrações. </a:t>
            </a:r>
          </a:p>
        </p:txBody>
      </p:sp>
    </p:spTree>
    <p:extLst>
      <p:ext uri="{BB962C8B-B14F-4D97-AF65-F5344CB8AC3E}">
        <p14:creationId xmlns:p14="http://schemas.microsoft.com/office/powerpoint/2010/main" val="38608083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2" r="3412" b="5717"/>
          <a:stretch/>
        </p:blipFill>
        <p:spPr bwMode="auto">
          <a:xfrm>
            <a:off x="302150" y="759876"/>
            <a:ext cx="8531749" cy="5865854"/>
          </a:xfrm>
          <a:prstGeom prst="hexagon">
            <a:avLst>
              <a:gd name="adj" fmla="val 24597"/>
              <a:gd name="vf" fmla="val 115470"/>
            </a:avLst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" name="Rounded Rectangle 3"/>
          <p:cNvSpPr/>
          <p:nvPr/>
        </p:nvSpPr>
        <p:spPr>
          <a:xfrm>
            <a:off x="3885796" y="332656"/>
            <a:ext cx="3883735" cy="1008112"/>
          </a:xfrm>
          <a:prstGeom prst="roundRect">
            <a:avLst/>
          </a:prstGeom>
          <a:solidFill>
            <a:srgbClr val="FF9933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FUTUROSCOPE</a:t>
            </a:r>
          </a:p>
          <a:p>
            <a:pPr lvl="0" algn="ctr"/>
            <a:r>
              <a:rPr lang="pt-PT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Poitiers</a:t>
            </a:r>
            <a:endParaRPr lang="pt-PT" sz="28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loud 2"/>
          <p:cNvSpPr/>
          <p:nvPr/>
        </p:nvSpPr>
        <p:spPr>
          <a:xfrm>
            <a:off x="4139952" y="3573016"/>
            <a:ext cx="6048672" cy="3097219"/>
          </a:xfrm>
          <a:prstGeom prst="cloud">
            <a:avLst/>
          </a:prstGeom>
          <a:solidFill>
            <a:srgbClr val="6FAEB9">
              <a:alpha val="80000"/>
            </a:srgbClr>
          </a:solidFill>
          <a:ln>
            <a:solidFill>
              <a:schemeClr val="lt1">
                <a:alpha val="8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82563" indent="-182563">
              <a:buFont typeface="Arial" pitchFamily="34" charset="0"/>
              <a:buChar char="•"/>
            </a:pPr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Parque com atrações baseadas na multimédia e em técnicas </a:t>
            </a:r>
            <a:r>
              <a:rPr lang="pt-P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cinematográficas </a:t>
            </a:r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(3D e 4D), audiovisuais e robóticas inovadoras.</a:t>
            </a:r>
          </a:p>
          <a:p>
            <a:pPr marL="182563" indent="-182563">
              <a:buFont typeface="Arial" pitchFamily="34" charset="0"/>
              <a:buChar char="•"/>
            </a:pPr>
            <a:r>
              <a:rPr lang="pt-P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Imagens </a:t>
            </a:r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em grande formato, aventuras interativas e sensoriais… </a:t>
            </a:r>
          </a:p>
        </p:txBody>
      </p:sp>
    </p:spTree>
    <p:extLst>
      <p:ext uri="{BB962C8B-B14F-4D97-AF65-F5344CB8AC3E}">
        <p14:creationId xmlns:p14="http://schemas.microsoft.com/office/powerpoint/2010/main" val="230036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l_fi" descr="http://www.campingensalvan.com/admin/ckfinder/userfiles/images/Le%20parc%20de%20la%20Cite%20de%20l'espace-Manuel%20Huynh.jpg"/>
          <p:cNvPicPr/>
          <p:nvPr/>
        </p:nvPicPr>
        <p:blipFill rotWithShape="1">
          <a:blip r:embed="rId2" cstate="print"/>
          <a:srcRect r="10573"/>
          <a:stretch/>
        </p:blipFill>
        <p:spPr bwMode="auto">
          <a:xfrm>
            <a:off x="300566" y="763326"/>
            <a:ext cx="8533333" cy="5834902"/>
          </a:xfrm>
          <a:prstGeom prst="hexagon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" name="Rounded Rectangle 3"/>
          <p:cNvSpPr/>
          <p:nvPr/>
        </p:nvSpPr>
        <p:spPr>
          <a:xfrm>
            <a:off x="3203848" y="332656"/>
            <a:ext cx="4565683" cy="1008112"/>
          </a:xfrm>
          <a:prstGeom prst="roundRect">
            <a:avLst/>
          </a:prstGeom>
          <a:solidFill>
            <a:srgbClr val="FF9933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CITÉ DE 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L’ESPACE</a:t>
            </a:r>
          </a:p>
          <a:p>
            <a:pPr algn="ctr"/>
            <a:r>
              <a:rPr lang="pt-PT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Toulouse</a:t>
            </a:r>
            <a:endParaRPr lang="pt-P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loud 2"/>
          <p:cNvSpPr/>
          <p:nvPr/>
        </p:nvSpPr>
        <p:spPr>
          <a:xfrm>
            <a:off x="3563888" y="4437112"/>
            <a:ext cx="6840760" cy="2161115"/>
          </a:xfrm>
          <a:prstGeom prst="cloud">
            <a:avLst/>
          </a:prstGeom>
          <a:solidFill>
            <a:srgbClr val="6FAEB9">
              <a:alpha val="80000"/>
            </a:srgbClr>
          </a:solidFill>
          <a:ln>
            <a:solidFill>
              <a:schemeClr val="lt1">
                <a:alpha val="8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82563" indent="-182563">
              <a:buFont typeface="Arial" pitchFamily="34" charset="0"/>
              <a:buChar char="•"/>
            </a:pPr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Parque de aventura </a:t>
            </a:r>
            <a:r>
              <a:rPr lang="pt-P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espacial. </a:t>
            </a:r>
            <a:endParaRPr lang="pt-PT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182563" indent="-182563">
              <a:buFont typeface="Arial" pitchFamily="34" charset="0"/>
              <a:buChar char="•"/>
            </a:pPr>
            <a:r>
              <a:rPr lang="pt-P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Réplicas </a:t>
            </a:r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 foguetão </a:t>
            </a:r>
            <a:r>
              <a:rPr lang="pt-PT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Ariane 5</a:t>
            </a:r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(53 metros de altura), da nave </a:t>
            </a:r>
            <a:r>
              <a:rPr lang="pt-PT" sz="20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Soyouz</a:t>
            </a:r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e do satélite de observação </a:t>
            </a:r>
            <a:r>
              <a:rPr lang="pt-PT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Mir</a:t>
            </a:r>
            <a:r>
              <a:rPr lang="pt-P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pt-PT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91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7" b="4190"/>
          <a:stretch/>
        </p:blipFill>
        <p:spPr bwMode="auto">
          <a:xfrm>
            <a:off x="306585" y="763325"/>
            <a:ext cx="8543238" cy="5834902"/>
          </a:xfrm>
          <a:prstGeom prst="hexagon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3" name="Cloud 2"/>
          <p:cNvSpPr/>
          <p:nvPr/>
        </p:nvSpPr>
        <p:spPr>
          <a:xfrm>
            <a:off x="878781" y="4653136"/>
            <a:ext cx="4464496" cy="2413221"/>
          </a:xfrm>
          <a:prstGeom prst="cloud">
            <a:avLst/>
          </a:prstGeom>
          <a:solidFill>
            <a:srgbClr val="6FAEB9">
              <a:alpha val="80000"/>
            </a:srgbClr>
          </a:solidFill>
          <a:ln>
            <a:solidFill>
              <a:schemeClr val="lt1">
                <a:alpha val="8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82563" indent="-182563">
              <a:buFont typeface="Arial" pitchFamily="34" charset="0"/>
              <a:buChar char="•"/>
            </a:pPr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Centro de cultura científica, técnica e industrial sobre vulcanismo.</a:t>
            </a:r>
          </a:p>
          <a:p>
            <a:pPr marL="182563" indent="-182563">
              <a:buFont typeface="Arial" pitchFamily="34" charset="0"/>
              <a:buChar char="•"/>
            </a:pPr>
            <a:r>
              <a:rPr lang="pt-P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 </a:t>
            </a:r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vulcanismo é representado na forma perfeita para a sua compreensão.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1" r="4921" b="7538"/>
          <a:stretch/>
        </p:blipFill>
        <p:spPr>
          <a:xfrm>
            <a:off x="5335325" y="563447"/>
            <a:ext cx="3514498" cy="2693100"/>
          </a:xfrm>
          <a:prstGeom prst="hexagon">
            <a:avLst/>
          </a:prstGeom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3246677" y="332656"/>
            <a:ext cx="2837491" cy="1008112"/>
          </a:xfrm>
          <a:prstGeom prst="roundRect">
            <a:avLst/>
          </a:prstGeom>
          <a:solidFill>
            <a:srgbClr val="FF9933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VULCANIA</a:t>
            </a:r>
          </a:p>
          <a:p>
            <a:pPr algn="ctr"/>
            <a:r>
              <a:rPr lang="pt-PT" sz="28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Auvergne</a:t>
            </a:r>
            <a:r>
              <a:rPr lang="pt-PT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pt-P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93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9" b="1124"/>
          <a:stretch/>
        </p:blipFill>
        <p:spPr>
          <a:xfrm>
            <a:off x="301445" y="771277"/>
            <a:ext cx="8548357" cy="5826075"/>
          </a:xfrm>
          <a:prstGeom prst="hexagon">
            <a:avLst/>
          </a:prstGeom>
          <a:effectLst>
            <a:softEdge rad="63500"/>
          </a:effectLst>
        </p:spPr>
      </p:pic>
      <p:pic>
        <p:nvPicPr>
          <p:cNvPr id="6" name="TB_Image" descr="La Rivière Sauvage">
            <a:hlinkClick r:id="" tooltip="&quot;Next / Close on last&quot;"/>
          </p:cNvPr>
          <p:cNvPicPr/>
          <p:nvPr/>
        </p:nvPicPr>
        <p:blipFill rotWithShape="1">
          <a:blip r:embed="rId3" cstate="print"/>
          <a:srcRect l="5915" t="7569" r="19356" b="14963"/>
          <a:stretch/>
        </p:blipFill>
        <p:spPr bwMode="auto">
          <a:xfrm>
            <a:off x="5462546" y="620688"/>
            <a:ext cx="3387256" cy="2451165"/>
          </a:xfrm>
          <a:prstGeom prst="hexagon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3203848" y="332656"/>
            <a:ext cx="4565683" cy="1080120"/>
          </a:xfrm>
          <a:prstGeom prst="roundRect">
            <a:avLst/>
          </a:prstGeom>
          <a:solidFill>
            <a:srgbClr val="FF9933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 MER DE 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SABLE</a:t>
            </a:r>
          </a:p>
          <a:p>
            <a:pPr algn="ctr"/>
            <a:r>
              <a:rPr lang="pt-PT" sz="28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Ermenonville</a:t>
            </a:r>
            <a:r>
              <a:rPr lang="pt-PT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pt-PT" sz="28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Picardie</a:t>
            </a:r>
            <a:r>
              <a:rPr lang="pt-PT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pt-P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loud 2"/>
          <p:cNvSpPr/>
          <p:nvPr/>
        </p:nvSpPr>
        <p:spPr>
          <a:xfrm>
            <a:off x="5868144" y="3861048"/>
            <a:ext cx="3888432" cy="3522695"/>
          </a:xfrm>
          <a:prstGeom prst="cloud">
            <a:avLst/>
          </a:prstGeom>
          <a:solidFill>
            <a:srgbClr val="6FAEB9">
              <a:alpha val="80000"/>
            </a:srgbClr>
          </a:solidFill>
          <a:ln>
            <a:solidFill>
              <a:schemeClr val="lt1">
                <a:alpha val="8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 universos diferentes: </a:t>
            </a:r>
          </a:p>
          <a:p>
            <a:pPr marL="182563" indent="-182563">
              <a:buFont typeface="Arial" pitchFamily="34" charset="0"/>
              <a:buChar char="•"/>
            </a:pPr>
            <a:r>
              <a:rPr lang="pt-PT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Aux</a:t>
            </a:r>
            <a:r>
              <a:rPr lang="pt-PT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portes </a:t>
            </a:r>
            <a:r>
              <a:rPr lang="pt-PT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</a:t>
            </a:r>
            <a:r>
              <a:rPr lang="pt-PT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désert</a:t>
            </a:r>
            <a:r>
              <a:rPr lang="pt-PT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(aventuras na areia). </a:t>
            </a:r>
          </a:p>
          <a:p>
            <a:pPr marL="182563" indent="-182563">
              <a:buFont typeface="Arial" pitchFamily="34" charset="0"/>
              <a:buChar char="•"/>
            </a:pPr>
            <a:r>
              <a:rPr lang="pt-PT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Temps</a:t>
            </a:r>
            <a:r>
              <a:rPr lang="pt-PT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des</a:t>
            </a:r>
            <a:r>
              <a:rPr lang="pt-PT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pionniers</a:t>
            </a:r>
            <a:r>
              <a:rPr lang="pt-PT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(aventuras no oeste com cowboys).</a:t>
            </a:r>
          </a:p>
          <a:p>
            <a:pPr marL="182563" indent="-182563">
              <a:buFont typeface="Arial" pitchFamily="34" charset="0"/>
              <a:buChar char="•"/>
            </a:pPr>
            <a:r>
              <a:rPr lang="pt-PT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La </a:t>
            </a:r>
            <a:r>
              <a:rPr lang="pt-PT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jungle</a:t>
            </a:r>
            <a:r>
              <a:rPr lang="pt-PT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(aventuras na selva).</a:t>
            </a:r>
          </a:p>
        </p:txBody>
      </p:sp>
    </p:spTree>
    <p:extLst>
      <p:ext uri="{BB962C8B-B14F-4D97-AF65-F5344CB8AC3E}">
        <p14:creationId xmlns:p14="http://schemas.microsoft.com/office/powerpoint/2010/main" val="78187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 descr="http://www.sarlat-tourisme.com/photos/fc713795d92d5213b4df3b66dad73991.jpg"/>
          <p:cNvPicPr/>
          <p:nvPr/>
        </p:nvPicPr>
        <p:blipFill rotWithShape="1">
          <a:blip r:embed="rId2" cstate="print"/>
          <a:srcRect r="2890"/>
          <a:stretch/>
        </p:blipFill>
        <p:spPr bwMode="auto">
          <a:xfrm>
            <a:off x="302274" y="763325"/>
            <a:ext cx="8539576" cy="5852159"/>
          </a:xfrm>
          <a:prstGeom prst="hexagon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4" name="Rounded Rectangle 3"/>
          <p:cNvSpPr/>
          <p:nvPr/>
        </p:nvSpPr>
        <p:spPr>
          <a:xfrm>
            <a:off x="2987824" y="332656"/>
            <a:ext cx="5760641" cy="1008112"/>
          </a:xfrm>
          <a:prstGeom prst="roundRect">
            <a:avLst/>
          </a:prstGeom>
          <a:solidFill>
            <a:srgbClr val="FF9933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 </a:t>
            </a:r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BOURNAT – </a:t>
            </a:r>
            <a:r>
              <a:rPr lang="pt-PT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 </a:t>
            </a:r>
            <a:r>
              <a:rPr lang="pt-PT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vie</a:t>
            </a:r>
            <a:r>
              <a:rPr lang="pt-PT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en</a:t>
            </a:r>
            <a:r>
              <a:rPr lang="pt-PT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1900</a:t>
            </a:r>
          </a:p>
          <a:p>
            <a:pPr algn="ctr"/>
            <a:r>
              <a:rPr lang="pt-PT" sz="28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Bugue</a:t>
            </a:r>
            <a:r>
              <a:rPr lang="pt-PT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pt-PT" sz="28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Dordogne</a:t>
            </a:r>
            <a:r>
              <a:rPr lang="pt-PT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pt-PT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loud 2"/>
          <p:cNvSpPr/>
          <p:nvPr/>
        </p:nvSpPr>
        <p:spPr>
          <a:xfrm>
            <a:off x="4788024" y="1268760"/>
            <a:ext cx="5760640" cy="2737179"/>
          </a:xfrm>
          <a:prstGeom prst="cloud">
            <a:avLst/>
          </a:prstGeom>
          <a:solidFill>
            <a:srgbClr val="6FAEB9">
              <a:alpha val="80000"/>
            </a:srgbClr>
          </a:solidFill>
          <a:ln>
            <a:solidFill>
              <a:schemeClr val="lt1">
                <a:alpha val="8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Reconstituição autêntica de uma aldeia do início do século XX da região de </a:t>
            </a:r>
            <a:r>
              <a:rPr lang="pt-PT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Périgord</a:t>
            </a:r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artesãos, comércios, capela, café, restaurante, moinho de vento…</a:t>
            </a:r>
          </a:p>
        </p:txBody>
      </p:sp>
    </p:spTree>
    <p:extLst>
      <p:ext uri="{BB962C8B-B14F-4D97-AF65-F5344CB8AC3E}">
        <p14:creationId xmlns:p14="http://schemas.microsoft.com/office/powerpoint/2010/main" val="84759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l_fi" descr="http://www.franceminiature.fr/files/francemi/mediatheque/photos/_M0R2950.jpg"/>
          <p:cNvPicPr/>
          <p:nvPr/>
        </p:nvPicPr>
        <p:blipFill rotWithShape="1">
          <a:blip r:embed="rId2" cstate="print"/>
          <a:srcRect l="771" r="2219"/>
          <a:stretch/>
        </p:blipFill>
        <p:spPr bwMode="auto">
          <a:xfrm>
            <a:off x="300987" y="751232"/>
            <a:ext cx="8524962" cy="5858479"/>
          </a:xfrm>
          <a:prstGeom prst="hexagon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3" name="Cloud 2"/>
          <p:cNvSpPr/>
          <p:nvPr/>
        </p:nvSpPr>
        <p:spPr>
          <a:xfrm>
            <a:off x="4716016" y="3689404"/>
            <a:ext cx="5760640" cy="2548783"/>
          </a:xfrm>
          <a:prstGeom prst="cloud">
            <a:avLst/>
          </a:prstGeom>
          <a:solidFill>
            <a:srgbClr val="6FAEB9">
              <a:alpha val="80000"/>
            </a:srgbClr>
          </a:solidFill>
          <a:ln>
            <a:solidFill>
              <a:schemeClr val="lt1">
                <a:alpha val="8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Parque com 116 réplicas de realizações do património francês: catedrais, castelos, obras de arte, aldeias típicas, portos, estações…</a:t>
            </a:r>
          </a:p>
        </p:txBody>
      </p:sp>
      <p:pic>
        <p:nvPicPr>
          <p:cNvPr id="8" name="il_fi" descr="http://daspear.free.fr/france_miniature/image/chambord_300_.jpg"/>
          <p:cNvPicPr/>
          <p:nvPr/>
        </p:nvPicPr>
        <p:blipFill rotWithShape="1">
          <a:blip r:embed="rId3" cstate="print"/>
          <a:srcRect t="10243" b="6273"/>
          <a:stretch/>
        </p:blipFill>
        <p:spPr bwMode="auto">
          <a:xfrm>
            <a:off x="270804" y="664408"/>
            <a:ext cx="3255175" cy="2655606"/>
          </a:xfrm>
          <a:prstGeom prst="hexagon">
            <a:avLst/>
          </a:prstGeom>
          <a:ln w="381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Rounded Rectangle 5"/>
          <p:cNvSpPr/>
          <p:nvPr/>
        </p:nvSpPr>
        <p:spPr>
          <a:xfrm>
            <a:off x="2555776" y="332656"/>
            <a:ext cx="5688632" cy="1008112"/>
          </a:xfrm>
          <a:prstGeom prst="roundRect">
            <a:avLst/>
          </a:prstGeom>
          <a:solidFill>
            <a:srgbClr val="FF9933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 FRANCE 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MINIATURE</a:t>
            </a:r>
          </a:p>
          <a:p>
            <a:pPr algn="ctr"/>
            <a:r>
              <a:rPr lang="pt-PT" sz="28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Elancourt</a:t>
            </a:r>
            <a:r>
              <a:rPr lang="pt-PT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pt-PT" sz="2800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Île</a:t>
            </a:r>
            <a:r>
              <a:rPr lang="pt-PT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-de-France</a:t>
            </a:r>
            <a:endParaRPr lang="pt-P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22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l_fi" descr="http://photos.creafrance.org/petitesregions/ile-de-france/mantois/14_thoiry.jpg"/>
          <p:cNvPicPr/>
          <p:nvPr/>
        </p:nvPicPr>
        <p:blipFill rotWithShape="1">
          <a:blip r:embed="rId2" cstate="print"/>
          <a:srcRect r="19181"/>
          <a:stretch/>
        </p:blipFill>
        <p:spPr bwMode="auto">
          <a:xfrm>
            <a:off x="302260" y="763325"/>
            <a:ext cx="8539590" cy="5852160"/>
          </a:xfrm>
          <a:prstGeom prst="hexagon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0" name="Imagem 28" descr="http://www.leguidedesce.fr/users/43/diaporama/diapo_20110518045403860.jpg">
            <a:hlinkClick r:id="rId3"/>
          </p:cNvPr>
          <p:cNvPicPr/>
          <p:nvPr/>
        </p:nvPicPr>
        <p:blipFill rotWithShape="1">
          <a:blip r:embed="rId4" cstate="print"/>
          <a:srcRect l="9116" t="7723" r="12427"/>
          <a:stretch/>
        </p:blipFill>
        <p:spPr bwMode="auto">
          <a:xfrm>
            <a:off x="179512" y="743609"/>
            <a:ext cx="3192389" cy="2536974"/>
          </a:xfrm>
          <a:prstGeom prst="hexagon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Cloud 2"/>
          <p:cNvSpPr/>
          <p:nvPr/>
        </p:nvSpPr>
        <p:spPr>
          <a:xfrm>
            <a:off x="35496" y="5013176"/>
            <a:ext cx="4824536" cy="1700808"/>
          </a:xfrm>
          <a:prstGeom prst="cloud">
            <a:avLst/>
          </a:prstGeom>
          <a:solidFill>
            <a:srgbClr val="6FAEB9">
              <a:alpha val="80000"/>
            </a:srgbClr>
          </a:solidFill>
          <a:ln>
            <a:solidFill>
              <a:schemeClr val="lt1">
                <a:alpha val="8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82563" indent="-182563">
              <a:buFont typeface="Arial" pitchFamily="34" charset="0"/>
              <a:buChar char="•"/>
            </a:pPr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150 hectares de natureza. </a:t>
            </a:r>
          </a:p>
          <a:p>
            <a:pPr marL="182563" indent="-182563">
              <a:buFont typeface="Arial" pitchFamily="34" charset="0"/>
              <a:buChar char="•"/>
            </a:pPr>
            <a:r>
              <a:rPr lang="pt-P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130 </a:t>
            </a:r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espécies.</a:t>
            </a:r>
          </a:p>
          <a:p>
            <a:pPr marL="182563" indent="-182563">
              <a:buFont typeface="Arial" pitchFamily="34" charset="0"/>
              <a:buChar char="•"/>
            </a:pPr>
            <a:r>
              <a:rPr lang="pt-P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1000 </a:t>
            </a:r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animais em liberdade.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95736" y="116632"/>
            <a:ext cx="6840760" cy="1008112"/>
          </a:xfrm>
          <a:prstGeom prst="roundRect">
            <a:avLst/>
          </a:prstGeom>
          <a:solidFill>
            <a:srgbClr val="FF9933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 PARC ZOOLOGIQUE DE </a:t>
            </a:r>
            <a:r>
              <a:rPr lang="fr-F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THOIRY</a:t>
            </a:r>
          </a:p>
          <a:p>
            <a:pPr algn="ctr"/>
            <a:r>
              <a:rPr lang="pt-PT" sz="28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Île</a:t>
            </a:r>
            <a:r>
              <a:rPr lang="pt-PT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-de-France</a:t>
            </a:r>
            <a:endParaRPr lang="pt-PT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87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l_fi" descr="http://www.planetesauvage.com/files/planetesauvage/dauphWeb5.jpg"/>
          <p:cNvPicPr/>
          <p:nvPr/>
        </p:nvPicPr>
        <p:blipFill rotWithShape="1">
          <a:blip r:embed="rId2" cstate="print"/>
          <a:srcRect b="5417"/>
          <a:stretch/>
        </p:blipFill>
        <p:spPr bwMode="auto">
          <a:xfrm>
            <a:off x="301114" y="764704"/>
            <a:ext cx="8540736" cy="5842830"/>
          </a:xfrm>
          <a:prstGeom prst="hexagon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9" name="Cloud 8"/>
          <p:cNvSpPr/>
          <p:nvPr/>
        </p:nvSpPr>
        <p:spPr>
          <a:xfrm>
            <a:off x="35496" y="4509120"/>
            <a:ext cx="4248472" cy="2204864"/>
          </a:xfrm>
          <a:prstGeom prst="cloud">
            <a:avLst/>
          </a:prstGeom>
          <a:solidFill>
            <a:srgbClr val="6FAEB9">
              <a:alpha val="80000"/>
            </a:srgbClr>
          </a:solidFill>
          <a:ln>
            <a:solidFill>
              <a:schemeClr val="lt1">
                <a:alpha val="8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82563" indent="-182563">
              <a:buFont typeface="Arial" pitchFamily="34" charset="0"/>
              <a:buChar char="•"/>
            </a:pPr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Reserva animal de mais de 80 hectares. </a:t>
            </a:r>
          </a:p>
          <a:p>
            <a:pPr marL="182563" indent="-182563">
              <a:buFont typeface="Arial" pitchFamily="34" charset="0"/>
              <a:buChar char="•"/>
            </a:pPr>
            <a:r>
              <a:rPr lang="pt-P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159 </a:t>
            </a:r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espécies diferentes.</a:t>
            </a:r>
          </a:p>
          <a:p>
            <a:pPr marL="182563" indent="-182563">
              <a:buFont typeface="Arial" pitchFamily="34" charset="0"/>
              <a:buChar char="•"/>
            </a:pPr>
            <a:r>
              <a:rPr lang="pt-P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Mais </a:t>
            </a:r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 1000 animais em liberdade. </a:t>
            </a:r>
          </a:p>
        </p:txBody>
      </p:sp>
      <p:pic>
        <p:nvPicPr>
          <p:cNvPr id="11" name="il_fi" descr="http://1.bp.blogspot.com/-cW7WnUUqw-E/T2-gDctuYpI/AAAAAAAABK4/KfhjUi_YgN0/s1600/Antilopes.JPG"/>
          <p:cNvPicPr/>
          <p:nvPr/>
        </p:nvPicPr>
        <p:blipFill rotWithShape="1">
          <a:blip r:embed="rId3" cstate="print"/>
          <a:srcRect l="8364" r="1550"/>
          <a:stretch/>
        </p:blipFill>
        <p:spPr bwMode="auto">
          <a:xfrm>
            <a:off x="5004048" y="620688"/>
            <a:ext cx="3989419" cy="2952328"/>
          </a:xfrm>
          <a:prstGeom prst="hexagon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Rounded Rectangle 5"/>
          <p:cNvSpPr/>
          <p:nvPr/>
        </p:nvSpPr>
        <p:spPr>
          <a:xfrm>
            <a:off x="3203848" y="44624"/>
            <a:ext cx="4896544" cy="1008112"/>
          </a:xfrm>
          <a:prstGeom prst="roundRect">
            <a:avLst/>
          </a:prstGeom>
          <a:solidFill>
            <a:srgbClr val="FF9933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PLANÈTE 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SAUVAGE</a:t>
            </a:r>
          </a:p>
          <a:p>
            <a:pPr lvl="0" algn="ctr"/>
            <a:r>
              <a:rPr lang="pt-PT" sz="28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Pays</a:t>
            </a:r>
            <a:r>
              <a:rPr lang="pt-PT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 de la Loire</a:t>
            </a:r>
            <a:endParaRPr lang="pt-PT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1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l_fi" descr="http://generalnonovicz.files.wordpress.com/2011/05/imgp0807.jpg"/>
          <p:cNvPicPr/>
          <p:nvPr/>
        </p:nvPicPr>
        <p:blipFill rotWithShape="1">
          <a:blip r:embed="rId2" cstate="print"/>
          <a:srcRect r="3395"/>
          <a:stretch/>
        </p:blipFill>
        <p:spPr bwMode="auto">
          <a:xfrm>
            <a:off x="299665" y="747163"/>
            <a:ext cx="8550138" cy="5868322"/>
          </a:xfrm>
          <a:prstGeom prst="hexagon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9" name="Cloud 8"/>
          <p:cNvSpPr/>
          <p:nvPr/>
        </p:nvSpPr>
        <p:spPr>
          <a:xfrm>
            <a:off x="35496" y="4869160"/>
            <a:ext cx="5040560" cy="1844824"/>
          </a:xfrm>
          <a:prstGeom prst="cloud">
            <a:avLst/>
          </a:prstGeom>
          <a:solidFill>
            <a:srgbClr val="6FAEB9">
              <a:alpha val="80000"/>
            </a:srgbClr>
          </a:solidFill>
          <a:ln>
            <a:solidFill>
              <a:schemeClr val="lt1">
                <a:alpha val="8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82563" indent="-182563">
              <a:buFont typeface="Arial" pitchFamily="34" charset="0"/>
              <a:buChar char="•"/>
            </a:pPr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35 hectares de natureza. </a:t>
            </a:r>
          </a:p>
          <a:p>
            <a:pPr marL="182563" indent="-182563">
              <a:buFont typeface="Arial" pitchFamily="34" charset="0"/>
              <a:buChar char="•"/>
            </a:pPr>
            <a:r>
              <a:rPr lang="pt-P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Um </a:t>
            </a:r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dos parques ornitológicos mais importantes da Europa. </a:t>
            </a:r>
          </a:p>
        </p:txBody>
      </p:sp>
      <p:pic>
        <p:nvPicPr>
          <p:cNvPr id="8" name="il_fi" descr="http://www.ain-tourisme.com/cache/image/01VISOR100015_112720_ara-hyacinthe----yves-thonnerieux.jpg"/>
          <p:cNvPicPr/>
          <p:nvPr/>
        </p:nvPicPr>
        <p:blipFill rotWithShape="1">
          <a:blip r:embed="rId3" cstate="print"/>
          <a:srcRect l="4458" r="14920"/>
          <a:stretch/>
        </p:blipFill>
        <p:spPr bwMode="auto">
          <a:xfrm>
            <a:off x="6507864" y="1052736"/>
            <a:ext cx="2528632" cy="2088232"/>
          </a:xfrm>
          <a:prstGeom prst="hexagon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Rounded Rectangle 5"/>
          <p:cNvSpPr/>
          <p:nvPr/>
        </p:nvSpPr>
        <p:spPr>
          <a:xfrm>
            <a:off x="2483768" y="44624"/>
            <a:ext cx="5616624" cy="1080120"/>
          </a:xfrm>
          <a:prstGeom prst="roundRect">
            <a:avLst/>
          </a:prstGeom>
          <a:solidFill>
            <a:srgbClr val="FF9933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 PARC DES 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OISEAUX</a:t>
            </a:r>
          </a:p>
          <a:p>
            <a:pPr lvl="0" algn="ctr"/>
            <a:r>
              <a:rPr lang="pt-PT" sz="28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Rhône</a:t>
            </a:r>
            <a:r>
              <a:rPr lang="pt-PT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-Alpes</a:t>
            </a:r>
            <a:endParaRPr lang="pt-PT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82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l_fi" descr="http://upload.wikimedia.org/wikipedia/commons/5/53/Caretta_caretta_060417w2.jpg"/>
          <p:cNvPicPr/>
          <p:nvPr/>
        </p:nvPicPr>
        <p:blipFill rotWithShape="1">
          <a:blip r:embed="rId2" cstate="print"/>
          <a:srcRect l="2881"/>
          <a:stretch/>
        </p:blipFill>
        <p:spPr bwMode="auto">
          <a:xfrm>
            <a:off x="309231" y="752899"/>
            <a:ext cx="8540571" cy="5862586"/>
          </a:xfrm>
          <a:prstGeom prst="hexagon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9" name="Cloud 8"/>
          <p:cNvSpPr/>
          <p:nvPr/>
        </p:nvSpPr>
        <p:spPr>
          <a:xfrm>
            <a:off x="107504" y="3789040"/>
            <a:ext cx="3960440" cy="2636912"/>
          </a:xfrm>
          <a:prstGeom prst="cloud">
            <a:avLst/>
          </a:prstGeom>
          <a:solidFill>
            <a:srgbClr val="6FAEB9">
              <a:alpha val="80000"/>
            </a:srgbClr>
          </a:solidFill>
          <a:ln>
            <a:solidFill>
              <a:schemeClr val="lt1">
                <a:alpha val="80000"/>
              </a:schemeClr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182563" indent="-182563">
              <a:buFont typeface="Arial" pitchFamily="34" charset="0"/>
              <a:buChar char="•"/>
            </a:pPr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Parque de descoberta dos oceanos.</a:t>
            </a:r>
          </a:p>
          <a:p>
            <a:pPr marL="182563" indent="-182563">
              <a:buFont typeface="Arial" pitchFamily="34" charset="0"/>
              <a:buChar char="•"/>
            </a:pPr>
            <a:r>
              <a:rPr lang="pt-P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 </a:t>
            </a:r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universos a visitar: </a:t>
            </a:r>
          </a:p>
          <a:p>
            <a:pPr marL="357188" lvl="1" indent="-174625">
              <a:buFont typeface="Calibri" pitchFamily="34" charset="0"/>
              <a:buChar char="‐"/>
            </a:pPr>
            <a:r>
              <a:rPr lang="pt-PT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Pavillon</a:t>
            </a:r>
            <a:r>
              <a:rPr lang="pt-P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tempéré</a:t>
            </a:r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</a:p>
          <a:p>
            <a:pPr marL="357188" lvl="1" indent="-174625">
              <a:buFont typeface="Calibri" pitchFamily="34" charset="0"/>
              <a:buChar char="‐"/>
            </a:pPr>
            <a:r>
              <a:rPr lang="pt-PT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Pavillon</a:t>
            </a:r>
            <a:r>
              <a:rPr lang="pt-P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polaire</a:t>
            </a:r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;</a:t>
            </a:r>
          </a:p>
          <a:p>
            <a:pPr marL="357188" lvl="1" indent="-174625">
              <a:buFont typeface="Calibri" pitchFamily="34" charset="0"/>
              <a:buChar char="‐"/>
            </a:pPr>
            <a:r>
              <a:rPr lang="pt-PT" sz="2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Pavillon</a:t>
            </a:r>
            <a:r>
              <a:rPr lang="pt-P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tropical.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3848" y="44624"/>
            <a:ext cx="3816424" cy="1008112"/>
          </a:xfrm>
          <a:prstGeom prst="roundRect">
            <a:avLst/>
          </a:prstGeom>
          <a:solidFill>
            <a:srgbClr val="FF9933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OCEANOPOLIS</a:t>
            </a:r>
          </a:p>
          <a:p>
            <a:pPr lvl="0" algn="ctr"/>
            <a:r>
              <a:rPr lang="pt-PT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cs typeface="Arial" pitchFamily="34" charset="0"/>
              </a:rPr>
              <a:t>Brest </a:t>
            </a:r>
            <a:endParaRPr lang="pt-PT" sz="3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26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</p:bldLst>
  </p:timing>
</p:sld>
</file>

<file path=ppt/theme/theme1.xml><?xml version="1.0" encoding="utf-8"?>
<a:theme xmlns:a="http://schemas.openxmlformats.org/drawingml/2006/main" name="2_Office Theme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1377</TotalTime>
  <Words>299</Words>
  <Application>Microsoft Office PowerPoint</Application>
  <PresentationFormat>On-screen Show (4:3)</PresentationFormat>
  <Paragraphs>50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zcochofel</dc:creator>
  <cp:lastModifiedBy>zcochofel</cp:lastModifiedBy>
  <cp:revision>172</cp:revision>
  <dcterms:created xsi:type="dcterms:W3CDTF">2012-02-28T10:05:30Z</dcterms:created>
  <dcterms:modified xsi:type="dcterms:W3CDTF">2012-07-19T15:06:19Z</dcterms:modified>
</cp:coreProperties>
</file>