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1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1F9B"/>
    <a:srgbClr val="65ABFF"/>
    <a:srgbClr val="93C4FF"/>
    <a:srgbClr val="9FCAFF"/>
    <a:srgbClr val="A3CDFF"/>
    <a:srgbClr val="ABD1FF"/>
    <a:srgbClr val="85BCFF"/>
    <a:srgbClr val="FF9933"/>
    <a:srgbClr val="6FAEB9"/>
    <a:srgbClr val="002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920" autoAdjust="0"/>
  </p:normalViewPr>
  <p:slideViewPr>
    <p:cSldViewPr>
      <p:cViewPr>
        <p:scale>
          <a:sx n="120" d="100"/>
          <a:sy n="120" d="100"/>
        </p:scale>
        <p:origin x="-1290" y="-282"/>
      </p:cViewPr>
      <p:guideLst>
        <p:guide orient="horz" pos="11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09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23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48159"/>
            <a:ext cx="1116385" cy="32851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139309" y="116632"/>
            <a:ext cx="345639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pt-PT" sz="2400" b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France d'</a:t>
            </a:r>
            <a:r>
              <a:rPr lang="pt-PT" sz="2400" b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Outre-Mer</a:t>
            </a:r>
            <a:endParaRPr lang="pt-PT" sz="2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lowchart: Document 10"/>
          <p:cNvSpPr/>
          <p:nvPr userDrawn="1"/>
        </p:nvSpPr>
        <p:spPr>
          <a:xfrm>
            <a:off x="215255" y="620688"/>
            <a:ext cx="8713490" cy="6120680"/>
          </a:xfrm>
          <a:prstGeom prst="flowChartDocument">
            <a:avLst/>
          </a:prstGeom>
          <a:solidFill>
            <a:schemeClr val="bg1"/>
          </a:solidFill>
          <a:ln w="38100">
            <a:solidFill>
              <a:srgbClr val="65AB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 userDrawn="1"/>
        </p:nvSpPr>
        <p:spPr>
          <a:xfrm>
            <a:off x="3635896" y="179348"/>
            <a:ext cx="188545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pt-PT" sz="1800" b="1" cap="none" spc="0" dirty="0" smtClean="0">
                <a:ln w="12700">
                  <a:noFill/>
                  <a:prstDash val="solid"/>
                </a:ln>
                <a:solidFill>
                  <a:srgbClr val="93C4FF"/>
                </a:solidFill>
                <a:effectLst/>
                <a:latin typeface="Arial" pitchFamily="34" charset="0"/>
                <a:cs typeface="Arial" pitchFamily="34" charset="0"/>
              </a:rPr>
              <a:t>Francês 7.º ano</a:t>
            </a:r>
            <a:endParaRPr lang="pt-PT" sz="1800" b="1" cap="none" spc="0" dirty="0">
              <a:ln w="12700">
                <a:noFill/>
                <a:prstDash val="solid"/>
              </a:ln>
              <a:solidFill>
                <a:srgbClr val="93C4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26"/>
            <a:ext cx="9141797" cy="685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fr/imgres?q=guyane+fran%C3%A7aise&amp;hl=pt-PT&amp;biw=1280&amp;bih=618&amp;tbs=isz:l&amp;tbm=isch&amp;tbnid=LU5s1TrgmrrgwM:&amp;imgrefurl=http://www.senat.fr/rap/l06-100/l06-1002.html&amp;docid=MPPLIK_HIj13KM&amp;imgurl=http://www.senat.fr/rap/l06-100/l06-1002.gif&amp;w=1934&amp;h=1426&amp;ei=IQPRT5nsCIe5hAf_wJD9Dg&amp;zoom=1&amp;iact=hc&amp;vpx=515&amp;vpy=212&amp;dur=568&amp;hovh=193&amp;hovw=262&amp;tx=122&amp;ty=94&amp;sig=113224203908925393742&amp;page=1&amp;tbnh=123&amp;tbnw=167&amp;start=0&amp;ndsp=21&amp;ved=1t:429,r:10,s:0,i:92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fr/imgres?q=la+r%C3%A9union&amp;hl=pt-PT&amp;biw=1280&amp;bih=618&amp;tbs=isz:l&amp;tbm=isch&amp;tbnid=TG58KS22m16HrM:&amp;imgrefurl=http://docteurdu16.blogspot.com/2011/08/la-reunion-hugues-raybaud-bosse-juste.html&amp;docid=qmsRRUVgqtdVmM&amp;imgurl=http://2.bp.blogspot.com/-P0-vloWQWgU/Tk9-Qk2-HCI/AAAAAAAAAiQ/RcXfU8Jb3VE/s1600/carte-la-reunion.jpg&amp;w=1191&amp;h=1191&amp;ei=8gXRT6G7MtKFhQem39XlDg&amp;zoom=1&amp;iact=hc&amp;vpx=108&amp;vpy=64&amp;dur=78&amp;hovh=225&amp;hovw=225&amp;tx=99&amp;ty=139&amp;sig=113224203908925393742&amp;page=1&amp;tbnh=116&amp;tbnw=116&amp;start=0&amp;ndsp=18&amp;ved=1t:429,r:0,s:0,i:71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fr/imgres?q=martinique&amp;hl=pt-PT&amp;biw=1280&amp;bih=618&amp;tbs=isz:l&amp;tbm=isch&amp;tbnid=mKLEQKmyNtPCgM:&amp;imgrefurl=http://en.wikipedia.org/wiki/File:Martinique_Costumes.JPG&amp;docid=60tdXVDB0500SM&amp;imgurl=http://upload.wikimedia.org/wikipedia/commons/2/27/Martinique_Costumes.JPG&amp;w=2272&amp;h=1704&amp;ei=JwjRT_8gwsyEB9284YwP&amp;zoom=1&amp;iact=hc&amp;vpx=333&amp;vpy=311&amp;dur=4139&amp;hovh=194&amp;hovw=259&amp;tx=139&amp;ty=153&amp;sig=113224203908925393742&amp;page=4&amp;tbnh=130&amp;tbnw=210&amp;start=66&amp;ndsp=23&amp;ved=1t:429,r:19,s:66,i:259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fr/imgres?q=mayotte+island+++humpback+whales&amp;hl=pt-PT&amp;biw=1280&amp;bih=618&amp;tbs=isz:l&amp;tbm=isch&amp;tbnid=XLAqVhTkCjtpOM:&amp;imgrefurl=http://caboverdeislamico.blogspot.com/2011/02/criacao-de-allah.html&amp;docid=Spd8jJgZZtPJ0M&amp;imgurl=http://1.bp.blogspot.com/-6UxhJFooHEw/TV--DfuGgVI/AAAAAAAAAyM/kENI8xwQrQ8/s1600/Humpback+Whale.jpg&amp;w=1024&amp;h=768&amp;ei=UAvRT9XmCYmN0wXv1N1B&amp;zoom=1&amp;iact=hc&amp;vpx=382&amp;vpy=171&amp;dur=1302&amp;hovh=194&amp;hovw=259&amp;tx=166&amp;ty=122&amp;sig=113224203908925393742&amp;page=1&amp;tbnh=114&amp;tbnw=147&amp;start=0&amp;ndsp=22&amp;ved=1t:429,r:2,s:0,i:75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hyperlink" Target="http://www.google.fr/imgres?q=mayotte+island&amp;hl=pt-PT&amp;biw=1280&amp;bih=618&amp;tbs=isz:l&amp;tbm=isch&amp;tbnid=XV-jK6wddeImiM:&amp;imgrefurl=http://earthobservatory.nasa.gov/IOTD/view.php?id=1251&amp;docid=z1fKV9dmlW5GCM&amp;imgurl=http://eoimages.gsfc.nasa.gov/images/imagerecords/1000/1251/ikonos_mayotte_lrg.jpg&amp;w=1371&amp;h=1371&amp;ei=sgrRT5HmGabF0QXF7ZRK&amp;zoom=1" TargetMode="Externa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5747" y="5949280"/>
            <a:ext cx="568741" cy="72008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0"/>
            <a:ext cx="8712968" cy="2562785"/>
          </a:xfrm>
          <a:prstGeom prst="rect">
            <a:avLst/>
          </a:prstGeom>
          <a:noFill/>
        </p:spPr>
        <p:txBody>
          <a:bodyPr wrap="square" lIns="180000" tIns="180000" rIns="108000" bIns="72000" rtlCol="0">
            <a:spAutoFit/>
          </a:bodyPr>
          <a:lstStyle/>
          <a:p>
            <a:pPr>
              <a:lnSpc>
                <a:spcPts val="9000"/>
              </a:lnSpc>
            </a:pPr>
            <a:r>
              <a:rPr lang="en-US" sz="9600" b="1" dirty="0">
                <a:ln w="11430"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La France </a:t>
            </a:r>
            <a:r>
              <a:rPr lang="en-US" sz="9600" b="1" dirty="0" err="1" smtClean="0">
                <a:ln w="11430">
                  <a:noFill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d'Outre-Mer</a:t>
            </a:r>
            <a:endParaRPr lang="pt-PT" sz="9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" b="1204"/>
          <a:stretch/>
        </p:blipFill>
        <p:spPr>
          <a:xfrm>
            <a:off x="236064" y="645375"/>
            <a:ext cx="8677348" cy="6073478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3719690" y="1348567"/>
            <a:ext cx="4032448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ilha onde a natureza é rainha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3719690" y="916519"/>
            <a:ext cx="288380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GUADELOUPE</a:t>
            </a:r>
          </a:p>
        </p:txBody>
      </p:sp>
      <p:pic>
        <p:nvPicPr>
          <p:cNvPr id="11" name="il_fi" descr="http://www.learningdestinations.com/pictures/guadeloupe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r="4259" b="5353"/>
          <a:stretch/>
        </p:blipFill>
        <p:spPr bwMode="auto">
          <a:xfrm>
            <a:off x="5724128" y="3783033"/>
            <a:ext cx="2952328" cy="29305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454014" y="4869160"/>
            <a:ext cx="4982082" cy="18444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Reconhecida como património mundial pela UNESCO, a ilha de Guadalupe possui uma vegetação luxuriante e exótica. O seu parque nacional, a sua reserva submarina, as suas paisagens e as suas praias atraem e seduzem os apaixonados da natureza e do mar.</a:t>
            </a:r>
          </a:p>
        </p:txBody>
      </p:sp>
    </p:spTree>
    <p:extLst>
      <p:ext uri="{BB962C8B-B14F-4D97-AF65-F5344CB8AC3E}">
        <p14:creationId xmlns:p14="http://schemas.microsoft.com/office/powerpoint/2010/main" val="3860808317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8"/>
          <a:stretch/>
        </p:blipFill>
        <p:spPr>
          <a:xfrm>
            <a:off x="230588" y="645127"/>
            <a:ext cx="8680309" cy="6065774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3719690" y="1348567"/>
            <a:ext cx="430869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Terra sagrada da biodiversidade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3720425" y="942928"/>
            <a:ext cx="1934107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GUYANE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4168" y="3772814"/>
            <a:ext cx="2952328" cy="296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 património natural da Guiana francesa é excecional, com 8 milhões de hectares de mata virgem. Localizado no nordeste da América do Sul, esse departamento francês também é famoso pelo carnaval e pela base espacial europeia.</a:t>
            </a:r>
          </a:p>
        </p:txBody>
      </p:sp>
      <p:pic>
        <p:nvPicPr>
          <p:cNvPr id="10" name="rg_hi" descr="http://t0.gstatic.com/images?q=tbn:ANd9GcQ1bTxx1Z9TLWZCrcER5uTCENoMoK5hv93jukj7PPNFWkNRA1PS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908720"/>
            <a:ext cx="2736304" cy="20206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524873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8"/>
          <a:stretch/>
        </p:blipFill>
        <p:spPr>
          <a:xfrm>
            <a:off x="237848" y="642072"/>
            <a:ext cx="8675564" cy="6071546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4355976" y="116632"/>
            <a:ext cx="4680520" cy="29523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Anteriormente chamada ilha Bourbon, foi rebatizada com o seu nome atual em 1794, uma referência à “reunião dos Estados Gerais</a:t>
            </a:r>
            <a:r>
              <a:rPr lang="pt-P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”. A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ilha é vulcânica e o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Piton de la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Fournaise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com 2632 m de altura, é um dos vulcões mais ativos do planeta. As suas belíssimas paisagens compostas de desfiladeiros, desertos, quedas de água e campos de lava ainda quente constituem a atração principal da ilha.</a:t>
            </a:r>
          </a:p>
        </p:txBody>
      </p:sp>
      <p:pic>
        <p:nvPicPr>
          <p:cNvPr id="11" name="rg_hi" descr="http://t0.gstatic.com/images?q=tbn:ANd9GcTT06tYBoF8iC7AcLAOydPda6kF4pHngykv4jGiUKG-l7qOWA_V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5953" y="4750825"/>
            <a:ext cx="1990543" cy="19905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67544" y="1027710"/>
            <a:ext cx="1932430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ilha intensa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67712" y="601689"/>
            <a:ext cx="266701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RÉUNION</a:t>
            </a:r>
          </a:p>
        </p:txBody>
      </p:sp>
    </p:spTree>
    <p:extLst>
      <p:ext uri="{BB962C8B-B14F-4D97-AF65-F5344CB8AC3E}">
        <p14:creationId xmlns:p14="http://schemas.microsoft.com/office/powerpoint/2010/main" val="6851951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7" b="13040"/>
          <a:stretch/>
        </p:blipFill>
        <p:spPr>
          <a:xfrm>
            <a:off x="231074" y="645230"/>
            <a:ext cx="8674387" cy="6097476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5148064" y="4086970"/>
            <a:ext cx="3888432" cy="26557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Descoberta por Cristóvão Colombo no arquipélago das Antilhas, a Martinica oferece paisagens ricas e contrastantes capazes de enfeitiçar. As suas praias de areia fina, as suas plantações de cana-de-açúcar, os seus caminhos em plena floresta e os seus extraordinários jardins encantam todos os que a visitam.</a:t>
            </a:r>
          </a:p>
        </p:txBody>
      </p:sp>
      <p:sp>
        <p:nvSpPr>
          <p:cNvPr id="9" name="Rectangle 8"/>
          <p:cNvSpPr/>
          <p:nvPr/>
        </p:nvSpPr>
        <p:spPr>
          <a:xfrm>
            <a:off x="611560" y="1452229"/>
            <a:ext cx="230425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 ilha das flores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611788" y="1028341"/>
            <a:ext cx="2590282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MARTINIQUE</a:t>
            </a:r>
          </a:p>
        </p:txBody>
      </p:sp>
      <p:pic>
        <p:nvPicPr>
          <p:cNvPr id="10" name="rg_hi" descr="http://t0.gstatic.com/images?q=tbn:ANd9GcTT7ANQp10yJmjpXGR75qhUFnKCy4ZtXhN7eeXR0QoHTYZ27e1N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63016">
            <a:off x="-42231" y="4963665"/>
            <a:ext cx="2816720" cy="21098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810111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2" b="1210"/>
          <a:stretch/>
        </p:blipFill>
        <p:spPr>
          <a:xfrm>
            <a:off x="237214" y="643061"/>
            <a:ext cx="8676198" cy="6099646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3707904" y="4005064"/>
            <a:ext cx="5328592" cy="27376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Mayotte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é um paraíso para os mergulhadores: os seus fundos submarinos são ricos em fauna e flora. As baleias-de-bossa têm ali as suas crias e os golfinhos nadam com as tartarugas marinhas no meio dos corais. </a:t>
            </a:r>
          </a:p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As praias de areia branca </a:t>
            </a:r>
            <a:r>
              <a:rPr lang="pt-P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são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ainda espaços naturais preservados, e as caminhadas são uma ocasião para descobrir uma natureza luxuriante: baobás, orquídeas e bambus gigantes.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79329" y="1196752"/>
            <a:ext cx="3384376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 arquipélago preservado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79957" y="787221"/>
            <a:ext cx="207409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MAYOTTE</a:t>
            </a:r>
          </a:p>
        </p:txBody>
      </p:sp>
      <p:pic>
        <p:nvPicPr>
          <p:cNvPr id="7" name="rg_hi" descr="http://t2.gstatic.com/images?q=tbn:ANd9GcQ0z3OTKph3dQ0Y4abDHs7EkOBJTuult9Nl-COMIVGK7c182u8X8Q">
            <a:hlinkClick r:id="rId3"/>
          </p:cNvPr>
          <p:cNvPicPr/>
          <p:nvPr/>
        </p:nvPicPr>
        <p:blipFill rotWithShape="1">
          <a:blip r:embed="rId4" cstate="print"/>
          <a:srcRect r="13190"/>
          <a:stretch/>
        </p:blipFill>
        <p:spPr bwMode="auto">
          <a:xfrm>
            <a:off x="4067944" y="789062"/>
            <a:ext cx="2141578" cy="184785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1" name="rg_hi" descr="http://t3.gstatic.com/images?q=tbn:ANd9GcSplWRVdhXNjYGDq6v-h_DugAtGR5BGmChkqyMyyrclcTpr1SKM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46520" y="5064980"/>
            <a:ext cx="1661384" cy="16777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6471020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4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2"/>
          <a:stretch/>
        </p:blipFill>
        <p:spPr>
          <a:xfrm>
            <a:off x="227938" y="653995"/>
            <a:ext cx="8685474" cy="6088711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479329" y="1196752"/>
            <a:ext cx="2148455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Terra de postal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438">
            <a:off x="4914307" y="190287"/>
            <a:ext cx="4100175" cy="2731741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4427984" y="3284984"/>
            <a:ext cx="4607189" cy="346940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É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 segundo maior território ultramarino francês e foi batizada pelo navegador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James Cook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em 1774, de Caledónia – antigo nome da Escócia – devido à semelhança da ilha com o seu país natal. </a:t>
            </a:r>
          </a:p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Tem a maior e mais bela laguna do mundo com uma superfície de </a:t>
            </a:r>
            <a:r>
              <a:rPr lang="pt-P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23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000 </a:t>
            </a:r>
            <a:r>
              <a:rPr lang="pt-P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km</a:t>
            </a:r>
            <a:r>
              <a:rPr lang="pt-PT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. Cercada por uma barreira de coral com 1600 km, alberga uma vida submarina constituída por 350 espécies de corais e 1600 peixes. Foi classificada pela UNESCO como património mundial.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78058" y="719035"/>
            <a:ext cx="4525955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NOUVELLE-CALÉDONIE</a:t>
            </a:r>
          </a:p>
        </p:txBody>
      </p:sp>
    </p:spTree>
    <p:extLst>
      <p:ext uri="{BB962C8B-B14F-4D97-AF65-F5344CB8AC3E}">
        <p14:creationId xmlns:p14="http://schemas.microsoft.com/office/powerpoint/2010/main" val="3390780263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3"/>
          <a:stretch/>
        </p:blipFill>
        <p:spPr>
          <a:xfrm>
            <a:off x="235618" y="643272"/>
            <a:ext cx="8677794" cy="6099434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2351536" y="967458"/>
            <a:ext cx="6252912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9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Coletividades Ultramarinas do outro lado do mundo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2352889" y="583950"/>
            <a:ext cx="1138221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</a:t>
            </a:r>
            <a:endParaRPr lang="pt-PT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51536" y="1598862"/>
            <a:ext cx="6252912" cy="13113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Encontram-se no Atlântico Norte, na </a:t>
            </a:r>
            <a:r>
              <a:rPr lang="pt-P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Oceania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PT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no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coração do Pacífico e no mar do Caribe…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Saint Pierre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Miquelon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Wallis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Futuna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a Polinésia francesa,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Saint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Barthélemy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Saint Martin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são as coletividades do ultramar francês.</a:t>
            </a:r>
          </a:p>
        </p:txBody>
      </p:sp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3192">
            <a:off x="5343937" y="4498753"/>
            <a:ext cx="3662365" cy="2227114"/>
          </a:xfrm>
          <a:prstGeom prst="plaqu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854026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74" b="223"/>
          <a:stretch/>
        </p:blipFill>
        <p:spPr>
          <a:xfrm>
            <a:off x="237213" y="628153"/>
            <a:ext cx="8680173" cy="6113215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489102" y="1124744"/>
            <a:ext cx="3444600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paraíso de águas claras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87838" y="647185"/>
            <a:ext cx="452019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POLYNÉSIE FRANÇAISE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44008" y="4407174"/>
            <a:ext cx="4385018" cy="23341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Com as suas 118 ilhas de vulcões ou corais espalhadas por 2 500 000 km</a:t>
            </a:r>
            <a:r>
              <a:rPr lang="pt-PT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é composta por 5 arquipélagos principais que acolhem os chamados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marae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templos piramidais e os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tiki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estátuas de pedra. Aqui, a cultura manifesta-se através de cantos, danças, tatuagens e línguas polinésias.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5"/>
          <a:stretch/>
        </p:blipFill>
        <p:spPr>
          <a:xfrm>
            <a:off x="5275755" y="548680"/>
            <a:ext cx="3753271" cy="3295253"/>
          </a:xfrm>
          <a:prstGeom prst="teardrop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0760618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7"/>
          <a:stretch/>
        </p:blipFill>
        <p:spPr>
          <a:xfrm>
            <a:off x="237213" y="643061"/>
            <a:ext cx="8668247" cy="6098308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107505" y="3692214"/>
            <a:ext cx="3816423" cy="30491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Este arquipélago composto por 8 ilhas é um pequeno território situado a sul da ilha canadiana da Terra Nova, na América do Norte. As ilhas foram descobertas em 1520 pelo navegador português José Álvares Fagundes. Em 1535, </a:t>
            </a:r>
            <a:r>
              <a:rPr lang="pt-PT" sz="1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Jacques Cartier 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reclama-as para França. </a:t>
            </a:r>
            <a:r>
              <a:rPr lang="pt-PT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Saint-Pierre 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é a ilha principal do arquipélago, e tem uma população de 6500 </a:t>
            </a:r>
            <a:r>
              <a:rPr lang="pt-PT" sz="1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habitantes. </a:t>
            </a:r>
            <a:endParaRPr lang="pt-PT" sz="17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41"/>
          <a:stretch/>
        </p:blipFill>
        <p:spPr>
          <a:xfrm>
            <a:off x="5508104" y="404664"/>
            <a:ext cx="3282834" cy="3079229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89102" y="1124744"/>
            <a:ext cx="566707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 que restou da França na América do Norte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87284" y="627303"/>
            <a:ext cx="523515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SAINT PIERRE E MIQUELON</a:t>
            </a:r>
          </a:p>
        </p:txBody>
      </p:sp>
    </p:spTree>
    <p:extLst>
      <p:ext uri="{BB962C8B-B14F-4D97-AF65-F5344CB8AC3E}">
        <p14:creationId xmlns:p14="http://schemas.microsoft.com/office/powerpoint/2010/main" val="145956754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83"/>
          <a:stretch/>
        </p:blipFill>
        <p:spPr>
          <a:xfrm>
            <a:off x="237214" y="643061"/>
            <a:ext cx="8676198" cy="6098308"/>
          </a:xfrm>
          <a:prstGeom prst="flowChartDocument">
            <a:avLst/>
          </a:prstGeom>
          <a:effectLst>
            <a:softEdge rad="63500"/>
          </a:effectLst>
        </p:spPr>
      </p:pic>
      <p:sp>
        <p:nvSpPr>
          <p:cNvPr id="9" name="Rectangle 8"/>
          <p:cNvSpPr/>
          <p:nvPr/>
        </p:nvSpPr>
        <p:spPr>
          <a:xfrm>
            <a:off x="489102" y="1124744"/>
            <a:ext cx="242671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ilhas de sonho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88564" y="673289"/>
            <a:ext cx="358153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WALLIS E FUTUNA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693" y="1"/>
            <a:ext cx="3614308" cy="2708920"/>
          </a:xfrm>
          <a:prstGeom prst="snip1Rect">
            <a:avLst>
              <a:gd name="adj" fmla="val 10161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5529692" y="3768918"/>
            <a:ext cx="3614307" cy="30890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Este arquipélago, situado na Polinésia, destaca-se, isolado, no coração do Pacífico. </a:t>
            </a:r>
            <a:r>
              <a:rPr lang="pt-PT" sz="17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Wallis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rodeada por uma laguna e por uma barreira de corais, é o lugar perfeito para explorar a fauna e a flora aquáticas.</a:t>
            </a:r>
          </a:p>
          <a:p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 230 km, Futuna é uma ilha montanhosa, protegida por recifes. Os </a:t>
            </a:r>
            <a:r>
              <a:rPr lang="pt-PT" sz="1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tapas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– tecidos vegetais produzidos na ilha – são lendários.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8154">
            <a:off x="1561243" y="2185707"/>
            <a:ext cx="7751883" cy="4970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37826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9"/>
          <a:stretch/>
        </p:blipFill>
        <p:spPr>
          <a:xfrm>
            <a:off x="237214" y="643284"/>
            <a:ext cx="8673252" cy="6083520"/>
          </a:xfrm>
          <a:prstGeom prst="flowChartDocument">
            <a:avLst/>
          </a:prstGeom>
          <a:effectLst>
            <a:softEdge rad="63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7039">
            <a:off x="184397" y="-360316"/>
            <a:ext cx="4895790" cy="3671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5724128" y="550086"/>
            <a:ext cx="3203847" cy="350100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Também conhecida como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Saint-Barth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esta ilha está localizada a cerca de 250 quilómetros a leste de Porto Rico, no mar do Caribe. Esta ilha é a melhor opção para os viajantes que desejam disfrutar de maravilhosas praias de areia branca e de um mar paradisíaco com tons de azul e verde que se misturam magnificamente.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102" y="1124744"/>
            <a:ext cx="494699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Uma lenda entre o Caribe e o Atlântico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88230" y="661293"/>
            <a:ext cx="4012919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SAINT BARTHÉLEMY</a:t>
            </a:r>
          </a:p>
        </p:txBody>
      </p:sp>
    </p:spTree>
    <p:extLst>
      <p:ext uri="{BB962C8B-B14F-4D97-AF65-F5344CB8AC3E}">
        <p14:creationId xmlns:p14="http://schemas.microsoft.com/office/powerpoint/2010/main" val="2752904189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l_fi" descr="http://viajandoadois.com/wp-content/uploads/2010/12/st-maarten4.jpg"/>
          <p:cNvPicPr/>
          <p:nvPr/>
        </p:nvPicPr>
        <p:blipFill rotWithShape="1">
          <a:blip r:embed="rId2" cstate="print"/>
          <a:srcRect r="5101" b="628"/>
          <a:stretch/>
        </p:blipFill>
        <p:spPr bwMode="auto">
          <a:xfrm>
            <a:off x="236676" y="654021"/>
            <a:ext cx="8692640" cy="6061369"/>
          </a:xfrm>
          <a:prstGeom prst="flowChartDocumen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4211960" y="4905955"/>
            <a:ext cx="4571999" cy="18094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Localizada a 25 km ao noroeste de </a:t>
            </a:r>
            <a:r>
              <a:rPr lang="pt-PT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Saint </a:t>
            </a:r>
            <a:r>
              <a:rPr lang="pt-P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Barthélemy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esta ilha tem uma superfície de 86 km</a:t>
            </a:r>
            <a:r>
              <a:rPr lang="pt-PT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pt-PT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dos quais 53 km2 pertencem à França (sendo a segunda parte território holandês). O arquipélago é famoso pelos seus passeios em barco à vela.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102" y="1124744"/>
            <a:ext cx="314679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</a:t>
            </a:r>
            <a:r>
              <a:rPr lang="pt-PT" sz="2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 </a:t>
            </a:r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ilha, duas culturas</a:t>
            </a:r>
          </a:p>
        </p:txBody>
      </p:sp>
      <p:sp>
        <p:nvSpPr>
          <p:cNvPr id="4" name="Rounded Rectangle 3"/>
          <p:cNvSpPr/>
          <p:nvPr/>
        </p:nvSpPr>
        <p:spPr>
          <a:xfrm rot="21408698">
            <a:off x="489066" y="691284"/>
            <a:ext cx="2934470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SAINT MARTIN</a:t>
            </a:r>
          </a:p>
        </p:txBody>
      </p:sp>
    </p:spTree>
    <p:extLst>
      <p:ext uri="{BB962C8B-B14F-4D97-AF65-F5344CB8AC3E}">
        <p14:creationId xmlns:p14="http://schemas.microsoft.com/office/powerpoint/2010/main" val="194446068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l_fi" descr="http://www.anneepolaire.fr/var/plain/storage/images/api/galerie_photo/paysages_et_faune/front_du_glacier_de_l_astrolabe_terre_adelie/5875-4-fre-FR/front_du_glacier_de_l_astrolabe_terre_adelie.jpg"/>
          <p:cNvPicPr/>
          <p:nvPr/>
        </p:nvPicPr>
        <p:blipFill rotWithShape="1">
          <a:blip r:embed="rId2" cstate="print"/>
          <a:srcRect r="10804" b="573"/>
          <a:stretch/>
        </p:blipFill>
        <p:spPr bwMode="auto">
          <a:xfrm>
            <a:off x="240568" y="644137"/>
            <a:ext cx="8664894" cy="6071253"/>
          </a:xfrm>
          <a:prstGeom prst="flowChartDocumen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3" name="Rectangle 12"/>
          <p:cNvSpPr/>
          <p:nvPr/>
        </p:nvSpPr>
        <p:spPr>
          <a:xfrm>
            <a:off x="4499992" y="4285753"/>
            <a:ext cx="4260701" cy="25016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108000" rIns="108000" bIns="108000" rtlCol="0" anchor="ctr"/>
          <a:lstStyle/>
          <a:p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Situadas entre a terra austral, o continente Antártico e o oceano Índico, as </a:t>
            </a:r>
            <a:r>
              <a:rPr lang="pt-PT" sz="17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Taaf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são compostas pelos distritos dos arquipélagos das </a:t>
            </a:r>
            <a:r>
              <a:rPr lang="pt-PT" sz="17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Kerguelen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e do </a:t>
            </a:r>
            <a:r>
              <a:rPr lang="pt-PT" sz="17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Crozet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, das ilhas São Paulo e Amsterdão, da </a:t>
            </a:r>
            <a:r>
              <a:rPr lang="pt-PT" sz="17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Terre </a:t>
            </a:r>
            <a:r>
              <a:rPr lang="pt-PT" sz="17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Adélie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(Terra Adélia) e das ilhas </a:t>
            </a:r>
            <a:r>
              <a:rPr lang="pt-PT" sz="17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Éparses</a:t>
            </a:r>
            <a:r>
              <a:rPr lang="pt-PT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(Dispersas). Aqui, não existe uma população permanente, mas uma presença científica e militar.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102" y="980728"/>
            <a:ext cx="3146794" cy="5760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Terras do fim do mundo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5550" y="564989"/>
            <a:ext cx="7475968" cy="504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TERRAS AUSTRAIS E ANTÁRTICAS FRANCESAS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164500"/>
            <a:ext cx="2460501" cy="1847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536832"/>
            <a:ext cx="2460501" cy="18475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23060085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4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861</Words>
  <Application>Microsoft Office PowerPoint</Application>
  <PresentationFormat>On-screen Show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209</cp:revision>
  <dcterms:created xsi:type="dcterms:W3CDTF">2012-02-28T10:05:30Z</dcterms:created>
  <dcterms:modified xsi:type="dcterms:W3CDTF">2012-07-20T10:05:04Z</dcterms:modified>
</cp:coreProperties>
</file>