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61" r:id="rId2"/>
    <p:sldId id="281" r:id="rId3"/>
    <p:sldId id="282" r:id="rId4"/>
    <p:sldId id="283" r:id="rId5"/>
    <p:sldId id="285" r:id="rId6"/>
    <p:sldId id="286" r:id="rId7"/>
    <p:sldId id="287" r:id="rId8"/>
    <p:sldId id="288" r:id="rId9"/>
    <p:sldId id="289" r:id="rId10"/>
    <p:sldId id="290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90" userDrawn="1">
          <p15:clr>
            <a:srgbClr val="A4A3A4"/>
          </p15:clr>
        </p15:guide>
        <p15:guide id="4" pos="4150" userDrawn="1">
          <p15:clr>
            <a:srgbClr val="A4A3A4"/>
          </p15:clr>
        </p15:guide>
        <p15:guide id="5" orient="horz" pos="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E1F9"/>
    <a:srgbClr val="A3DEF9"/>
    <a:srgbClr val="ECF8FE"/>
    <a:srgbClr val="FFF2CC"/>
    <a:srgbClr val="008080"/>
    <a:srgbClr val="009999"/>
    <a:srgbClr val="66FFFF"/>
    <a:srgbClr val="BCF9FC"/>
    <a:srgbClr val="DEFCF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986" y="144"/>
      </p:cViewPr>
      <p:guideLst>
        <p:guide orient="horz" pos="2160"/>
        <p:guide pos="2880"/>
        <p:guide orient="horz" pos="890"/>
        <p:guide pos="4150"/>
        <p:guide orient="horz" pos="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FB8B6F9-1D77-42D6-A9DE-E03A84D9B4D1}" type="datetimeFigureOut">
              <a:rPr lang="pt-PT" smtClean="0"/>
              <a:pPr/>
              <a:t>13/11/2017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/>
              <a:t>Clique para editar os estilos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DF04B1C-E094-4171-AA2B-52370E7D70A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68045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95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158">
          <p15:clr>
            <a:srgbClr val="FBAE40"/>
          </p15:clr>
        </p15:guide>
        <p15:guide id="2" pos="288">
          <p15:clr>
            <a:srgbClr val="FBAE40"/>
          </p15:clr>
        </p15:guide>
        <p15:guide id="3" pos="31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48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53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50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-1" y="1436093"/>
            <a:ext cx="6588125" cy="1034606"/>
          </a:xfrm>
          <a:prstGeom prst="rect">
            <a:avLst/>
          </a:prstGeom>
          <a:solidFill>
            <a:srgbClr val="000000">
              <a:alpha val="79000"/>
            </a:srgbClr>
          </a:solidFill>
        </p:spPr>
        <p:txBody>
          <a:bodyPr wrap="square" lIns="144000" tIns="144000" rIns="144000" bIns="144000">
            <a:spAutoFit/>
          </a:bodyPr>
          <a:lstStyle>
            <a:defPPr>
              <a:defRPr lang="pt-PT"/>
            </a:defPPr>
            <a:lvl1pPr>
              <a:lnSpc>
                <a:spcPts val="5800"/>
              </a:lnSpc>
              <a:defRPr sz="5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271463"/>
            <a:r>
              <a:rPr lang="pt-PT" dirty="0"/>
              <a:t>Localização </a:t>
            </a:r>
            <a:r>
              <a:rPr lang="pt-PT" dirty="0" smtClean="0"/>
              <a:t>relativa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702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852" y="1874517"/>
            <a:ext cx="4571927" cy="4571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323528" y="1874517"/>
            <a:ext cx="3600400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PT" b="1" dirty="0" smtClean="0"/>
              <a:t>Explica</a:t>
            </a:r>
            <a:r>
              <a:rPr lang="pt-PT" dirty="0" smtClean="0"/>
              <a:t> à turma o trajeto que o condutor do carro deve fazer para chegar ao parque de estacionamento. </a:t>
            </a:r>
            <a:endParaRPr lang="pt-PT" dirty="0"/>
          </a:p>
        </p:txBody>
      </p:sp>
      <p:sp>
        <p:nvSpPr>
          <p:cNvPr id="4" name="CaixaDeTexto 4"/>
          <p:cNvSpPr txBox="1"/>
          <p:nvPr/>
        </p:nvSpPr>
        <p:spPr>
          <a:xfrm>
            <a:off x="1" y="849109"/>
            <a:ext cx="5868143" cy="584775"/>
          </a:xfrm>
          <a:prstGeom prst="rect">
            <a:avLst/>
          </a:prstGeom>
          <a:solidFill>
            <a:srgbClr val="FFF2CC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 smtClean="0">
                <a:latin typeface="Calibri" panose="020F0502020204030204" pitchFamily="34" charset="0"/>
              </a:rPr>
              <a:t>Utilizas </a:t>
            </a:r>
            <a:r>
              <a:rPr lang="pt-PT" sz="3200" b="1" dirty="0">
                <a:latin typeface="Calibri" panose="020F0502020204030204" pitchFamily="34" charset="0"/>
              </a:rPr>
              <a:t>a localização relativa</a:t>
            </a:r>
            <a:r>
              <a:rPr lang="pt-PT" sz="3200" b="1" dirty="0" smtClean="0">
                <a:latin typeface="Calibri" panose="020F0502020204030204" pitchFamily="34" charset="0"/>
              </a:rPr>
              <a:t>?</a:t>
            </a:r>
            <a:endParaRPr lang="pt-PT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4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37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0" y="1435587"/>
            <a:ext cx="4572000" cy="584775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Localização relativa</a:t>
            </a:r>
            <a:endParaRPr lang="pt-PT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aixaDeTexto 5"/>
          <p:cNvSpPr txBox="1"/>
          <p:nvPr/>
        </p:nvSpPr>
        <p:spPr>
          <a:xfrm>
            <a:off x="0" y="2091204"/>
            <a:ext cx="4572000" cy="260772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Localização dos lugares ou objetos em relação a outros.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Utilização de pontos de referência (ruas, edifícios</a:t>
            </a:r>
            <a:r>
              <a:rPr lang="pt-PT" sz="2400" dirty="0" smtClean="0">
                <a:latin typeface="Calibri" panose="020F0502020204030204" pitchFamily="34" charset="0"/>
              </a:rPr>
              <a:t>,…)</a:t>
            </a:r>
            <a:br>
              <a:rPr lang="pt-PT" sz="2400" dirty="0" smtClean="0">
                <a:latin typeface="Calibri" panose="020F0502020204030204" pitchFamily="34" charset="0"/>
              </a:rPr>
            </a:br>
            <a:r>
              <a:rPr lang="pt-PT" sz="2400" dirty="0" smtClean="0">
                <a:latin typeface="Calibri" panose="020F0502020204030204" pitchFamily="34" charset="0"/>
              </a:rPr>
              <a:t>e </a:t>
            </a:r>
            <a:r>
              <a:rPr lang="pt-PT" sz="2400" dirty="0">
                <a:latin typeface="Calibri" panose="020F0502020204030204" pitchFamily="34" charset="0"/>
              </a:rPr>
              <a:t>dos rumos da rosa dos ventos.</a:t>
            </a:r>
          </a:p>
        </p:txBody>
      </p:sp>
    </p:spTree>
    <p:extLst>
      <p:ext uri="{BB962C8B-B14F-4D97-AF65-F5344CB8AC3E}">
        <p14:creationId xmlns:p14="http://schemas.microsoft.com/office/powerpoint/2010/main" val="379144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r="18921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1435587"/>
            <a:ext cx="4572000" cy="584775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Localização relativa</a:t>
            </a:r>
            <a:endParaRPr lang="pt-PT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2091204"/>
            <a:ext cx="4572000" cy="292832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Apresenta algumas dificuldades e desvantagens, tais como:</a:t>
            </a:r>
          </a:p>
          <a:p>
            <a:pPr marL="536575" lvl="1" indent="-176213">
              <a:lnSpc>
                <a:spcPts val="2500"/>
              </a:lnSpc>
              <a:buFont typeface="Calibri" panose="020F0502020204030204" pitchFamily="34" charset="0"/>
              <a:buChar char="‐"/>
            </a:pPr>
            <a:r>
              <a:rPr lang="pt-PT" sz="2400" dirty="0">
                <a:latin typeface="Calibri" panose="020F0502020204030204" pitchFamily="34" charset="0"/>
              </a:rPr>
              <a:t>a imprecisão na localização das referências; </a:t>
            </a:r>
          </a:p>
          <a:p>
            <a:pPr marL="536575" lvl="1" indent="-176213">
              <a:lnSpc>
                <a:spcPts val="2500"/>
              </a:lnSpc>
              <a:buFont typeface="Calibri" panose="020F0502020204030204" pitchFamily="34" charset="0"/>
              <a:buChar char="‐"/>
            </a:pPr>
            <a:r>
              <a:rPr lang="pt-PT" sz="2400" dirty="0">
                <a:latin typeface="Calibri" panose="020F0502020204030204" pitchFamily="34" charset="0"/>
              </a:rPr>
              <a:t>uma imagem mental construída diferente da real.</a:t>
            </a:r>
          </a:p>
        </p:txBody>
      </p:sp>
    </p:spTree>
    <p:extLst>
      <p:ext uri="{BB962C8B-B14F-4D97-AF65-F5344CB8AC3E}">
        <p14:creationId xmlns:p14="http://schemas.microsoft.com/office/powerpoint/2010/main" val="143586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" r="8967" b="8218"/>
          <a:stretch/>
        </p:blipFill>
        <p:spPr>
          <a:xfrm>
            <a:off x="1320" y="0"/>
            <a:ext cx="9142680" cy="68780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2" name="CaixaDeTexto 4"/>
          <p:cNvSpPr txBox="1"/>
          <p:nvPr/>
        </p:nvSpPr>
        <p:spPr>
          <a:xfrm>
            <a:off x="0" y="1435587"/>
            <a:ext cx="5076056" cy="584775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Processos de </a:t>
            </a:r>
            <a:r>
              <a:rPr lang="pt-PT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orientação</a:t>
            </a:r>
            <a:endParaRPr lang="pt-PT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aixaDeTexto 5"/>
          <p:cNvSpPr txBox="1"/>
          <p:nvPr/>
        </p:nvSpPr>
        <p:spPr>
          <a:xfrm>
            <a:off x="0" y="2091204"/>
            <a:ext cx="5076056" cy="2928320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>
              <a:lnSpc>
                <a:spcPts val="2500"/>
              </a:lnSpc>
            </a:pPr>
            <a:r>
              <a:rPr lang="pt-PT" sz="2400" dirty="0">
                <a:latin typeface="Calibri" panose="020F0502020204030204" pitchFamily="34" charset="0"/>
              </a:rPr>
              <a:t>Para se fazer uma localização geograficamente correta, podemos recorrer:</a:t>
            </a:r>
          </a:p>
          <a:p>
            <a:pPr marL="536575" lvl="1" indent="-26511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aos rumos da rosa dos ventos;</a:t>
            </a:r>
          </a:p>
          <a:p>
            <a:pPr marL="536575" lvl="1" indent="-26511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ao Sol;</a:t>
            </a:r>
          </a:p>
          <a:p>
            <a:pPr marL="536575" lvl="1" indent="-26511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à Estrela </a:t>
            </a:r>
            <a:r>
              <a:rPr lang="pt-PT" sz="2400" dirty="0" smtClean="0">
                <a:latin typeface="Calibri" panose="020F0502020204030204" pitchFamily="34" charset="0"/>
              </a:rPr>
              <a:t>Polar;</a:t>
            </a:r>
            <a:endParaRPr lang="pt-PT" sz="2400" dirty="0">
              <a:latin typeface="Calibri" panose="020F0502020204030204" pitchFamily="34" charset="0"/>
            </a:endParaRPr>
          </a:p>
          <a:p>
            <a:pPr marL="536575" lvl="1" indent="-26511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à bússola;</a:t>
            </a:r>
          </a:p>
          <a:p>
            <a:pPr marL="536575" lvl="1" indent="-26511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4"/>
          <p:cNvSpPr/>
          <p:nvPr/>
        </p:nvSpPr>
        <p:spPr>
          <a:xfrm>
            <a:off x="441323" y="2257513"/>
            <a:ext cx="6722964" cy="2863656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08000">
            <a:spAutoFit/>
          </a:bodyPr>
          <a:lstStyle/>
          <a:p>
            <a:pPr marL="536575" indent="-536575">
              <a:lnSpc>
                <a:spcPts val="4000"/>
              </a:lnSpc>
              <a:buFont typeface="Wingdings" panose="05000000000000000000" pitchFamily="2" charset="2"/>
              <a:buChar char=""/>
            </a:pPr>
            <a:r>
              <a:rPr lang="pt-PT" sz="3200" dirty="0">
                <a:latin typeface="Calibri" panose="020F0502020204030204" pitchFamily="34" charset="0"/>
              </a:rPr>
              <a:t>A palavra </a:t>
            </a:r>
            <a:r>
              <a:rPr lang="pt-PT" sz="3200" b="1" dirty="0">
                <a:latin typeface="Calibri" panose="020F0502020204030204" pitchFamily="34" charset="0"/>
              </a:rPr>
              <a:t>orientação</a:t>
            </a:r>
            <a:r>
              <a:rPr lang="pt-PT" sz="3200" dirty="0">
                <a:latin typeface="Calibri" panose="020F0502020204030204" pitchFamily="34" charset="0"/>
              </a:rPr>
              <a:t> deriva de Oriente. Na época dos Descobrimentos, este era o rumo mais desejado pelos navegadores portugueses para alcançar a Índia.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2301" y="1488265"/>
            <a:ext cx="2433755" cy="472966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66" y="276600"/>
            <a:ext cx="1189819" cy="1778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6737077" y="2065686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35898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9" y="1066962"/>
            <a:ext cx="7680002" cy="53148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221159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3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pela </a:t>
            </a:r>
            <a:r>
              <a:rPr lang="pt-PT" sz="3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</a:t>
            </a:r>
            <a:r>
              <a:rPr lang="pt-PT" sz="3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osa </a:t>
            </a:r>
            <a:r>
              <a:rPr lang="pt-PT" sz="3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dos </a:t>
            </a:r>
            <a:r>
              <a:rPr lang="pt-PT" sz="3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ventos</a:t>
            </a:r>
            <a:endParaRPr lang="pt-PT" sz="34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50" y="603323"/>
            <a:ext cx="6683101" cy="6216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0" y="221159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A </a:t>
            </a:r>
            <a:r>
              <a:rPr lang="pt-PT" sz="3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</a:t>
            </a:r>
            <a:r>
              <a:rPr lang="pt-PT" sz="3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osa </a:t>
            </a:r>
            <a:r>
              <a:rPr lang="pt-PT" sz="3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dos </a:t>
            </a:r>
            <a:r>
              <a:rPr lang="pt-PT" sz="3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ventos </a:t>
            </a:r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é constituída por…</a:t>
            </a:r>
          </a:p>
        </p:txBody>
      </p:sp>
    </p:spTree>
    <p:extLst>
      <p:ext uri="{BB962C8B-B14F-4D97-AF65-F5344CB8AC3E}">
        <p14:creationId xmlns:p14="http://schemas.microsoft.com/office/powerpoint/2010/main" val="380177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7"/>
          <a:stretch/>
        </p:blipFill>
        <p:spPr>
          <a:xfrm>
            <a:off x="0" y="-6350"/>
            <a:ext cx="9144000" cy="6865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0" y="3431018"/>
            <a:ext cx="5148064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pelo </a:t>
            </a:r>
            <a:r>
              <a:rPr lang="pt-PT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Sol</a:t>
            </a:r>
            <a:endParaRPr lang="pt-PT" sz="4000" b="1" dirty="0">
              <a:solidFill>
                <a:schemeClr val="accent4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30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80" y="603156"/>
            <a:ext cx="5380211" cy="6138212"/>
          </a:xfrm>
          <a:prstGeom prst="rect">
            <a:avLst/>
          </a:prstGeom>
        </p:spPr>
      </p:pic>
      <p:sp>
        <p:nvSpPr>
          <p:cNvPr id="3" name="CaixaDeTexto 4"/>
          <p:cNvSpPr txBox="1"/>
          <p:nvPr/>
        </p:nvSpPr>
        <p:spPr>
          <a:xfrm>
            <a:off x="0" y="221159"/>
            <a:ext cx="7293837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Movimento diurno aparente do </a:t>
            </a:r>
            <a:r>
              <a:rPr lang="pt-PT" sz="3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Sol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20014"/>
            <a:ext cx="9144000" cy="6878014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827584" y="1676611"/>
            <a:ext cx="7494407" cy="3048402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08000">
            <a:spAutoFit/>
          </a:bodyPr>
          <a:lstStyle/>
          <a:p>
            <a:pPr marL="536575" indent="-536575">
              <a:lnSpc>
                <a:spcPts val="3400"/>
              </a:lnSpc>
              <a:buFont typeface="Wingdings" panose="05000000000000000000" pitchFamily="2" charset="2"/>
              <a:buChar char=""/>
            </a:pPr>
            <a:r>
              <a:rPr lang="pt-PT" sz="2800" b="1" dirty="0">
                <a:latin typeface="Calibri" panose="020F0502020204030204" pitchFamily="34" charset="0"/>
              </a:rPr>
              <a:t>Movimento de </a:t>
            </a:r>
            <a:r>
              <a:rPr lang="pt-PT" sz="2800" b="1" dirty="0" smtClean="0">
                <a:latin typeface="Calibri" panose="020F0502020204030204" pitchFamily="34" charset="0"/>
              </a:rPr>
              <a:t>rotação </a:t>
            </a:r>
            <a:r>
              <a:rPr lang="pt-PT" sz="2800" b="1" dirty="0">
                <a:latin typeface="Calibri" panose="020F0502020204030204" pitchFamily="34" charset="0"/>
              </a:rPr>
              <a:t>da </a:t>
            </a:r>
            <a:r>
              <a:rPr lang="pt-PT" sz="2800" b="1" dirty="0" smtClean="0">
                <a:latin typeface="Calibri" panose="020F0502020204030204" pitchFamily="34" charset="0"/>
              </a:rPr>
              <a:t>Terra</a:t>
            </a:r>
          </a:p>
          <a:p>
            <a:pPr marL="1885950">
              <a:lnSpc>
                <a:spcPts val="3000"/>
              </a:lnSpc>
            </a:pPr>
            <a:r>
              <a:rPr lang="pt-PT" sz="2600" dirty="0" smtClean="0">
                <a:latin typeface="Calibri" panose="020F0502020204030204" pitchFamily="34" charset="0"/>
              </a:rPr>
              <a:t>É </a:t>
            </a:r>
            <a:r>
              <a:rPr lang="pt-PT" sz="2600" dirty="0">
                <a:latin typeface="Calibri" panose="020F0502020204030204" pitchFamily="34" charset="0"/>
              </a:rPr>
              <a:t>o movimento que a Terra </a:t>
            </a:r>
            <a:r>
              <a:rPr lang="pt-PT" sz="2600" dirty="0" smtClean="0">
                <a:latin typeface="Calibri" panose="020F0502020204030204" pitchFamily="34" charset="0"/>
              </a:rPr>
              <a:t>descreve </a:t>
            </a:r>
            <a:r>
              <a:rPr lang="pt-PT" sz="2600" dirty="0">
                <a:latin typeface="Calibri" panose="020F0502020204030204" pitchFamily="34" charset="0"/>
              </a:rPr>
              <a:t>à volta do seu </a:t>
            </a:r>
            <a:r>
              <a:rPr lang="pt-PT" sz="2600" dirty="0" smtClean="0">
                <a:latin typeface="Calibri" panose="020F0502020204030204" pitchFamily="34" charset="0"/>
              </a:rPr>
              <a:t>próprio eixo imaginário:</a:t>
            </a:r>
          </a:p>
          <a:p>
            <a:pPr marL="2151063" lvl="1" indent="-265113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PT" sz="2600" dirty="0" smtClean="0">
                <a:latin typeface="Calibri" panose="020F0502020204030204" pitchFamily="34" charset="0"/>
              </a:rPr>
              <a:t>Efetua-se</a:t>
            </a:r>
            <a:r>
              <a:rPr lang="pt-PT" sz="2600" dirty="0">
                <a:latin typeface="Calibri" panose="020F0502020204030204" pitchFamily="34" charset="0"/>
              </a:rPr>
              <a:t>, em média, em </a:t>
            </a:r>
            <a:r>
              <a:rPr lang="pt-PT" sz="2600" dirty="0" smtClean="0">
                <a:latin typeface="Calibri" panose="020F0502020204030204" pitchFamily="34" charset="0"/>
              </a:rPr>
              <a:t/>
            </a:r>
            <a:br>
              <a:rPr lang="pt-PT" sz="2600" dirty="0" smtClean="0">
                <a:latin typeface="Calibri" panose="020F0502020204030204" pitchFamily="34" charset="0"/>
              </a:rPr>
            </a:br>
            <a:r>
              <a:rPr lang="pt-PT" sz="2600" dirty="0" smtClean="0">
                <a:latin typeface="Calibri" panose="020F0502020204030204" pitchFamily="34" charset="0"/>
              </a:rPr>
              <a:t>23h </a:t>
            </a:r>
            <a:r>
              <a:rPr lang="pt-PT" sz="2600" dirty="0">
                <a:latin typeface="Calibri" panose="020F0502020204030204" pitchFamily="34" charset="0"/>
              </a:rPr>
              <a:t>56min </a:t>
            </a:r>
            <a:r>
              <a:rPr lang="pt-PT" sz="2600" dirty="0" smtClean="0">
                <a:latin typeface="Calibri" panose="020F0502020204030204" pitchFamily="34" charset="0"/>
              </a:rPr>
              <a:t>4,09s;</a:t>
            </a:r>
          </a:p>
          <a:p>
            <a:pPr marL="2151063" lvl="1" indent="-265113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PT" sz="2600" dirty="0" smtClean="0">
                <a:latin typeface="Calibri" panose="020F0502020204030204" pitchFamily="34" charset="0"/>
              </a:rPr>
              <a:t>É </a:t>
            </a:r>
            <a:r>
              <a:rPr lang="pt-PT" sz="2600" dirty="0">
                <a:latin typeface="Calibri" panose="020F0502020204030204" pitchFamily="34" charset="0"/>
              </a:rPr>
              <a:t>este movimento que possibilita a sucessão dos dias e das noites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67492" y="6167470"/>
            <a:ext cx="2648607" cy="309004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419" y="4749855"/>
            <a:ext cx="1189819" cy="1778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7894781" y="1484784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62" y="2360306"/>
            <a:ext cx="1740223" cy="208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4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30" y="2727000"/>
            <a:ext cx="8018341" cy="3951869"/>
          </a:xfrm>
          <a:prstGeom prst="rect">
            <a:avLst/>
          </a:prstGeom>
        </p:spPr>
      </p:pic>
      <p:sp>
        <p:nvSpPr>
          <p:cNvPr id="3" name="CaixaDeTexto 5"/>
          <p:cNvSpPr txBox="1"/>
          <p:nvPr/>
        </p:nvSpPr>
        <p:spPr>
          <a:xfrm>
            <a:off x="0" y="211955"/>
            <a:ext cx="6300192" cy="2351239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>
              <a:lnSpc>
                <a:spcPts val="2500"/>
              </a:lnSpc>
            </a:pPr>
            <a:r>
              <a:rPr lang="pt-PT" sz="2400" dirty="0">
                <a:latin typeface="Calibri" panose="020F0502020204030204" pitchFamily="34" charset="0"/>
              </a:rPr>
              <a:t>No hemisfério norte, vemos o Sol “nascer” a este e “pôr-se” a oeste;</a:t>
            </a:r>
          </a:p>
          <a:p>
            <a:pPr>
              <a:lnSpc>
                <a:spcPts val="1500"/>
              </a:lnSpc>
            </a:pPr>
            <a:endParaRPr lang="pt-PT" sz="2400" dirty="0">
              <a:latin typeface="Calibri" panose="020F0502020204030204" pitchFamily="34" charset="0"/>
            </a:endParaRPr>
          </a:p>
          <a:p>
            <a:pPr>
              <a:lnSpc>
                <a:spcPts val="2500"/>
              </a:lnSpc>
            </a:pPr>
            <a:r>
              <a:rPr lang="pt-PT" sz="2400" dirty="0">
                <a:latin typeface="Calibri" panose="020F0502020204030204" pitchFamily="34" charset="0"/>
              </a:rPr>
              <a:t>Ao meio dia, o Sol indica o ponto cardeal sul;</a:t>
            </a:r>
          </a:p>
          <a:p>
            <a:pPr>
              <a:lnSpc>
                <a:spcPts val="1500"/>
              </a:lnSpc>
            </a:pPr>
            <a:endParaRPr lang="pt-PT" sz="2400" dirty="0">
              <a:latin typeface="Calibri" panose="020F0502020204030204" pitchFamily="34" charset="0"/>
            </a:endParaRPr>
          </a:p>
          <a:p>
            <a:pPr>
              <a:lnSpc>
                <a:spcPts val="2500"/>
              </a:lnSpc>
            </a:pPr>
            <a:r>
              <a:rPr lang="pt-PT" sz="2400" dirty="0">
                <a:latin typeface="Calibri" panose="020F0502020204030204" pitchFamily="34" charset="0"/>
              </a:rPr>
              <a:t>O norte é o ponto do horizonte oposto ao ponto cardeal sul.</a:t>
            </a:r>
          </a:p>
        </p:txBody>
      </p:sp>
    </p:spTree>
    <p:extLst>
      <p:ext uri="{BB962C8B-B14F-4D97-AF65-F5344CB8AC3E}">
        <p14:creationId xmlns:p14="http://schemas.microsoft.com/office/powerpoint/2010/main" val="76693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7" name="CaixaDeTexto 4"/>
          <p:cNvSpPr txBox="1"/>
          <p:nvPr/>
        </p:nvSpPr>
        <p:spPr>
          <a:xfrm>
            <a:off x="0" y="208547"/>
            <a:ext cx="7092280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pela </a:t>
            </a:r>
            <a:r>
              <a:rPr lang="pt-PT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Estrela </a:t>
            </a:r>
            <a:r>
              <a:rPr lang="pt-PT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Polar</a:t>
            </a:r>
          </a:p>
        </p:txBody>
      </p:sp>
    </p:spTree>
    <p:extLst>
      <p:ext uri="{BB962C8B-B14F-4D97-AF65-F5344CB8AC3E}">
        <p14:creationId xmlns:p14="http://schemas.microsoft.com/office/powerpoint/2010/main" val="231444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" t="290" r="3166" b="32723"/>
          <a:stretch/>
        </p:blipFill>
        <p:spPr>
          <a:xfrm>
            <a:off x="3769579" y="2686444"/>
            <a:ext cx="5374420" cy="372696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208547"/>
            <a:ext cx="7092280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pela </a:t>
            </a:r>
            <a:r>
              <a:rPr lang="pt-PT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Estrela </a:t>
            </a:r>
            <a:r>
              <a:rPr lang="pt-PT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Polar</a:t>
            </a:r>
          </a:p>
        </p:txBody>
      </p:sp>
      <p:sp>
        <p:nvSpPr>
          <p:cNvPr id="7" name="CaixaDeTexto 5"/>
          <p:cNvSpPr txBox="1"/>
          <p:nvPr/>
        </p:nvSpPr>
        <p:spPr>
          <a:xfrm>
            <a:off x="0" y="975006"/>
            <a:ext cx="4211960" cy="5493125"/>
          </a:xfrm>
          <a:prstGeom prst="rect">
            <a:avLst/>
          </a:prstGeom>
          <a:solidFill>
            <a:srgbClr val="ECF8FE">
              <a:alpha val="86000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>
              <a:lnSpc>
                <a:spcPts val="2400"/>
              </a:lnSpc>
            </a:pPr>
            <a:r>
              <a:rPr lang="pt-PT" sz="2400" dirty="0">
                <a:latin typeface="Calibri" panose="020F0502020204030204" pitchFamily="34" charset="0"/>
              </a:rPr>
              <a:t>A Estrela Polar encontra-se no prolongamento do eixo terrestre, sobre o Polo Norte;</a:t>
            </a:r>
          </a:p>
          <a:p>
            <a:pPr>
              <a:lnSpc>
                <a:spcPts val="1000"/>
              </a:lnSpc>
            </a:pPr>
            <a:r>
              <a:rPr lang="pt-PT" sz="2400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pt-PT" sz="2400" dirty="0" smtClean="0">
                <a:latin typeface="Calibri" panose="020F0502020204030204" pitchFamily="34" charset="0"/>
              </a:rPr>
              <a:t>Faz </a:t>
            </a:r>
            <a:r>
              <a:rPr lang="pt-PT" sz="2400" dirty="0">
                <a:latin typeface="Calibri" panose="020F0502020204030204" pitchFamily="34" charset="0"/>
              </a:rPr>
              <a:t>parte de uma constelação denominada Ursa Menor;</a:t>
            </a:r>
          </a:p>
          <a:p>
            <a:pPr>
              <a:lnSpc>
                <a:spcPts val="1000"/>
              </a:lnSpc>
            </a:pPr>
            <a:endParaRPr lang="pt-PT" sz="2400" dirty="0"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pt-PT" sz="2400" dirty="0" smtClean="0">
                <a:latin typeface="Calibri" panose="020F0502020204030204" pitchFamily="34" charset="0"/>
              </a:rPr>
              <a:t>Para </a:t>
            </a:r>
            <a:r>
              <a:rPr lang="pt-PT" sz="2400" dirty="0">
                <a:latin typeface="Calibri" panose="020F0502020204030204" pitchFamily="34" charset="0"/>
              </a:rPr>
              <a:t>a descobrirmos, precisamos de localizar a Ursa Maior; </a:t>
            </a:r>
          </a:p>
          <a:p>
            <a:pPr>
              <a:lnSpc>
                <a:spcPts val="1000"/>
              </a:lnSpc>
            </a:pPr>
            <a:endParaRPr lang="pt-PT" sz="2400" dirty="0"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pt-PT" sz="2400" dirty="0" smtClean="0">
                <a:latin typeface="Calibri" panose="020F0502020204030204" pitchFamily="34" charset="0"/>
              </a:rPr>
              <a:t>Indica </a:t>
            </a:r>
            <a:r>
              <a:rPr lang="pt-PT" sz="2400" dirty="0">
                <a:latin typeface="Calibri" panose="020F0502020204030204" pitchFamily="34" charset="0"/>
              </a:rPr>
              <a:t>o norte a todos os habitantes do hemisfério norte;</a:t>
            </a:r>
          </a:p>
          <a:p>
            <a:pPr>
              <a:lnSpc>
                <a:spcPts val="1000"/>
              </a:lnSpc>
            </a:pPr>
            <a:endParaRPr lang="pt-PT" sz="2400" dirty="0">
              <a:latin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pt-PT" sz="2400" dirty="0" smtClean="0">
                <a:latin typeface="Calibri" panose="020F0502020204030204" pitchFamily="34" charset="0"/>
              </a:rPr>
              <a:t>No </a:t>
            </a:r>
            <a:r>
              <a:rPr lang="pt-PT" sz="2400" dirty="0">
                <a:latin typeface="Calibri" panose="020F0502020204030204" pitchFamily="34" charset="0"/>
              </a:rPr>
              <a:t>hemisfério sul, </a:t>
            </a:r>
            <a:r>
              <a:rPr lang="pt-PT" sz="2400" dirty="0" smtClean="0">
                <a:latin typeface="Calibri" panose="020F0502020204030204" pitchFamily="34" charset="0"/>
              </a:rPr>
              <a:t>as pessoas </a:t>
            </a:r>
            <a:r>
              <a:rPr lang="pt-PT" sz="2400" dirty="0">
                <a:latin typeface="Calibri" panose="020F0502020204030204" pitchFamily="34" charset="0"/>
              </a:rPr>
              <a:t>orientam-se pela Estrela </a:t>
            </a:r>
            <a:r>
              <a:rPr lang="pt-PT" sz="2400" dirty="0" err="1">
                <a:latin typeface="Calibri" panose="020F0502020204030204" pitchFamily="34" charset="0"/>
              </a:rPr>
              <a:t>Crucis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smtClean="0">
                <a:latin typeface="Calibri" panose="020F0502020204030204" pitchFamily="34" charset="0"/>
              </a:rPr>
              <a:t>(Cruzeiro </a:t>
            </a:r>
            <a:r>
              <a:rPr lang="pt-PT" sz="2400" dirty="0">
                <a:latin typeface="Calibri" panose="020F0502020204030204" pitchFamily="34" charset="0"/>
              </a:rPr>
              <a:t>do </a:t>
            </a:r>
            <a:r>
              <a:rPr lang="pt-PT" sz="2400" dirty="0" smtClean="0">
                <a:latin typeface="Calibri" panose="020F0502020204030204" pitchFamily="34" charset="0"/>
              </a:rPr>
              <a:t>Sul</a:t>
            </a:r>
            <a:r>
              <a:rPr lang="pt-PT" sz="2400" dirty="0">
                <a:latin typeface="Calibri" panose="020F0502020204030204" pitchFamily="34" charset="0"/>
              </a:rPr>
              <a:t>).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ângulo 4"/>
          <p:cNvSpPr/>
          <p:nvPr/>
        </p:nvSpPr>
        <p:spPr>
          <a:xfrm>
            <a:off x="1223293" y="1790854"/>
            <a:ext cx="6722964" cy="3428906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44000">
            <a:spAutoFit/>
          </a:bodyPr>
          <a:lstStyle/>
          <a:p>
            <a:pPr marL="536575" lvl="0" indent="-536575">
              <a:lnSpc>
                <a:spcPts val="3000"/>
              </a:lnSpc>
              <a:buFont typeface="Wingdings" panose="05000000000000000000" pitchFamily="2" charset="2"/>
              <a:buChar char=""/>
            </a:pPr>
            <a:r>
              <a:rPr lang="pt-PT" sz="2800" dirty="0">
                <a:latin typeface="Calibri" panose="020F0502020204030204" pitchFamily="34" charset="0"/>
              </a:rPr>
              <a:t>O </a:t>
            </a:r>
            <a:r>
              <a:rPr lang="pt-PT" sz="2800" b="1" dirty="0" smtClean="0">
                <a:latin typeface="Calibri" panose="020F0502020204030204" pitchFamily="34" charset="0"/>
              </a:rPr>
              <a:t>Cruzeiro </a:t>
            </a:r>
            <a:r>
              <a:rPr lang="pt-PT" sz="2800" b="1" dirty="0">
                <a:latin typeface="Calibri" panose="020F0502020204030204" pitchFamily="34" charset="0"/>
              </a:rPr>
              <a:t>do </a:t>
            </a:r>
            <a:r>
              <a:rPr lang="pt-PT" sz="2800" b="1" dirty="0" smtClean="0">
                <a:latin typeface="Calibri" panose="020F0502020204030204" pitchFamily="34" charset="0"/>
              </a:rPr>
              <a:t>Sul </a:t>
            </a:r>
            <a:r>
              <a:rPr lang="pt-PT" sz="2800" dirty="0">
                <a:latin typeface="Calibri" panose="020F0502020204030204" pitchFamily="34" charset="0"/>
              </a:rPr>
              <a:t>é uma constelação visível no hemisfério sul, indica a direção </a:t>
            </a:r>
            <a:r>
              <a:rPr lang="pt-PT" sz="2800" dirty="0" smtClean="0">
                <a:latin typeface="Calibri" panose="020F0502020204030204" pitchFamily="34" charset="0"/>
              </a:rPr>
              <a:t>sul.</a:t>
            </a:r>
          </a:p>
          <a:p>
            <a:pPr marL="2151063" lvl="0">
              <a:lnSpc>
                <a:spcPts val="3000"/>
              </a:lnSpc>
            </a:pPr>
            <a:r>
              <a:rPr lang="pt-PT" sz="2800" dirty="0" smtClean="0">
                <a:solidFill>
                  <a:prstClr val="black"/>
                </a:solidFill>
              </a:rPr>
              <a:t>Esta </a:t>
            </a:r>
            <a:r>
              <a:rPr lang="pt-PT" sz="2800" dirty="0">
                <a:solidFill>
                  <a:prstClr val="black"/>
                </a:solidFill>
              </a:rPr>
              <a:t>constelação está presente em várias bandeiras, como, por exemplo, a da Austrália e a do Brasil</a:t>
            </a:r>
            <a:r>
              <a:rPr lang="pt-PT" sz="2800" dirty="0" smtClean="0">
                <a:solidFill>
                  <a:prstClr val="black"/>
                </a:solidFill>
              </a:rPr>
              <a:t>.</a:t>
            </a:r>
            <a:endParaRPr lang="pt-PT" sz="28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3404" y="5908917"/>
            <a:ext cx="2983937" cy="359454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847" y="5423338"/>
            <a:ext cx="922976" cy="1379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Oval 12"/>
          <p:cNvSpPr/>
          <p:nvPr/>
        </p:nvSpPr>
        <p:spPr>
          <a:xfrm>
            <a:off x="7519047" y="1599027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508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  <p:pic>
        <p:nvPicPr>
          <p:cNvPr id="14" name="Picture 2" descr="https://blog.fengshuilogico.com/wp-content/uploads/2008/10/Bandeir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746" y="4068508"/>
            <a:ext cx="1363462" cy="84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m para bandeiras com o cruzeiro do su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745" y="3208585"/>
            <a:ext cx="1356139" cy="67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50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8" name="CaixaDeTexto 4"/>
          <p:cNvSpPr txBox="1"/>
          <p:nvPr/>
        </p:nvSpPr>
        <p:spPr>
          <a:xfrm>
            <a:off x="0" y="1438258"/>
            <a:ext cx="5940152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pela </a:t>
            </a:r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</a:rPr>
              <a:t>b</a:t>
            </a:r>
            <a:r>
              <a:rPr lang="pt-PT" sz="4000" b="1" dirty="0" smtClean="0">
                <a:solidFill>
                  <a:srgbClr val="FFC000"/>
                </a:solidFill>
                <a:latin typeface="Calibri" panose="020F0502020204030204" pitchFamily="34" charset="0"/>
              </a:rPr>
              <a:t>ússola</a:t>
            </a:r>
            <a:endParaRPr lang="pt-PT" sz="40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7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06"/>
          <a:stretch/>
        </p:blipFill>
        <p:spPr>
          <a:xfrm>
            <a:off x="0" y="-7358"/>
            <a:ext cx="9144000" cy="6865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7" name="CaixaDeTexto 4"/>
          <p:cNvSpPr txBox="1"/>
          <p:nvPr/>
        </p:nvSpPr>
        <p:spPr>
          <a:xfrm>
            <a:off x="0" y="1438258"/>
            <a:ext cx="5940152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</a:t>
            </a:r>
            <a:r>
              <a:rPr lang="pt-PT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pela </a:t>
            </a:r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</a:rPr>
              <a:t>b</a:t>
            </a:r>
            <a:r>
              <a:rPr lang="pt-PT" sz="4000" b="1" dirty="0" smtClean="0">
                <a:solidFill>
                  <a:srgbClr val="FFC000"/>
                </a:solidFill>
                <a:latin typeface="Calibri" panose="020F0502020204030204" pitchFamily="34" charset="0"/>
              </a:rPr>
              <a:t>ússola</a:t>
            </a:r>
            <a:endParaRPr lang="pt-PT" sz="40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2204717"/>
            <a:ext cx="5940152" cy="1326408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Permite uma orientação mais precisa;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 smtClean="0">
                <a:latin typeface="Calibri" panose="020F0502020204030204" pitchFamily="34" charset="0"/>
              </a:rPr>
              <a:t>Pode </a:t>
            </a:r>
            <a:r>
              <a:rPr lang="pt-PT" sz="2400" dirty="0">
                <a:latin typeface="Calibri" panose="020F0502020204030204" pitchFamily="34" charset="0"/>
              </a:rPr>
              <a:t>ser utilizada em qualquer lugar.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4"/>
          <p:cNvSpPr/>
          <p:nvPr/>
        </p:nvSpPr>
        <p:spPr>
          <a:xfrm>
            <a:off x="454345" y="2212198"/>
            <a:ext cx="8184568" cy="3497069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08000">
            <a:spAutoFit/>
          </a:bodyPr>
          <a:lstStyle/>
          <a:p>
            <a:pPr marL="536575" indent="-536575">
              <a:lnSpc>
                <a:spcPts val="4000"/>
              </a:lnSpc>
              <a:buFont typeface="Wingdings" panose="05000000000000000000" pitchFamily="2" charset="2"/>
              <a:buChar char=""/>
            </a:pPr>
            <a:r>
              <a:rPr lang="pt-PT" sz="3200" b="1" dirty="0" smtClean="0"/>
              <a:t>A origem da bússola</a:t>
            </a:r>
          </a:p>
          <a:p>
            <a:pPr marL="2509838">
              <a:lnSpc>
                <a:spcPts val="2800"/>
              </a:lnSpc>
            </a:pPr>
            <a:r>
              <a:rPr lang="pt-PT" sz="2400" dirty="0"/>
              <a:t>A primeira bússola chinesa, conhecida como Si </a:t>
            </a:r>
            <a:r>
              <a:rPr lang="pt-PT" sz="2400" dirty="0" err="1"/>
              <a:t>Nan</a:t>
            </a:r>
            <a:r>
              <a:rPr lang="pt-PT" sz="2400" dirty="0"/>
              <a:t> (Si = apontar para; </a:t>
            </a:r>
            <a:r>
              <a:rPr lang="pt-PT" sz="2400" dirty="0" err="1"/>
              <a:t>Nan</a:t>
            </a:r>
            <a:r>
              <a:rPr lang="pt-PT" sz="2400" dirty="0"/>
              <a:t> = sul</a:t>
            </a:r>
            <a:r>
              <a:rPr lang="pt-PT" sz="2400" dirty="0" smtClean="0"/>
              <a:t>), </a:t>
            </a:r>
            <a:r>
              <a:rPr lang="pt-PT" sz="2400" dirty="0"/>
              <a:t>era composta por um </a:t>
            </a:r>
            <a:r>
              <a:rPr lang="pt-PT" sz="2400" dirty="0" smtClean="0"/>
              <a:t>prato quadrangular </a:t>
            </a:r>
            <a:r>
              <a:rPr lang="pt-PT" sz="2400" dirty="0"/>
              <a:t>representando a </a:t>
            </a:r>
            <a:r>
              <a:rPr lang="pt-PT" sz="2400" dirty="0" smtClean="0"/>
              <a:t>Terra, onde </a:t>
            </a:r>
            <a:r>
              <a:rPr lang="pt-PT" sz="2400" dirty="0"/>
              <a:t>uma </a:t>
            </a:r>
            <a:r>
              <a:rPr lang="pt-PT" sz="2400" dirty="0" smtClean="0"/>
              <a:t>colher</a:t>
            </a:r>
          </a:p>
          <a:p>
            <a:pPr>
              <a:lnSpc>
                <a:spcPts val="2800"/>
              </a:lnSpc>
            </a:pPr>
            <a:r>
              <a:rPr lang="pt-PT" sz="2400" dirty="0" smtClean="0"/>
              <a:t>de </a:t>
            </a:r>
            <a:r>
              <a:rPr lang="pt-PT" sz="2400" dirty="0"/>
              <a:t>magnetite pousada no centro indicava o sul</a:t>
            </a:r>
            <a:r>
              <a:rPr lang="pt-PT" sz="2400" dirty="0" smtClean="0"/>
              <a:t>.</a:t>
            </a:r>
          </a:p>
          <a:p>
            <a:pPr>
              <a:lnSpc>
                <a:spcPts val="1200"/>
              </a:lnSpc>
            </a:pPr>
            <a:r>
              <a:rPr lang="pt-PT" sz="2400" dirty="0" smtClean="0"/>
              <a:t> </a:t>
            </a:r>
            <a:endParaRPr lang="pt-PT" sz="2400" dirty="0"/>
          </a:p>
          <a:p>
            <a:pPr>
              <a:lnSpc>
                <a:spcPts val="2800"/>
              </a:lnSpc>
            </a:pPr>
            <a:r>
              <a:rPr lang="pt-PT" sz="2400" dirty="0"/>
              <a:t>De acordo com alguns documentos chineses, as primeiras bússolas foram utilizadas no mar por volta do ano 850</a:t>
            </a:r>
            <a:r>
              <a:rPr lang="pt-PT" sz="2400" dirty="0" smtClean="0"/>
              <a:t>.</a:t>
            </a:r>
            <a:endParaRPr lang="pt-PT" sz="2400" dirty="0"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21561" y="1557881"/>
            <a:ext cx="2118591" cy="472966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62" y="346216"/>
            <a:ext cx="1189819" cy="1778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Oval 11"/>
          <p:cNvSpPr/>
          <p:nvPr/>
        </p:nvSpPr>
        <p:spPr>
          <a:xfrm>
            <a:off x="8067687" y="2020371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glow rad="50800">
              <a:schemeClr val="bg1">
                <a:alpha val="1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/>
              <a:t>X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5319" r="2916" b="8401"/>
          <a:stretch/>
        </p:blipFill>
        <p:spPr>
          <a:xfrm>
            <a:off x="603782" y="2953308"/>
            <a:ext cx="2416891" cy="130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0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06"/>
          <a:stretch/>
        </p:blipFill>
        <p:spPr>
          <a:xfrm>
            <a:off x="0" y="-7358"/>
            <a:ext cx="9144000" cy="686535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7" name="CaixaDeTexto 4"/>
          <p:cNvSpPr txBox="1"/>
          <p:nvPr/>
        </p:nvSpPr>
        <p:spPr>
          <a:xfrm>
            <a:off x="-1" y="1438258"/>
            <a:ext cx="9144001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Como se utiliza a </a:t>
            </a:r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</a:rPr>
              <a:t>bússola</a:t>
            </a:r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-1" y="2204717"/>
            <a:ext cx="5364089" cy="3570612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 smtClean="0">
                <a:latin typeface="Calibri" panose="020F0502020204030204" pitchFamily="34" charset="0"/>
              </a:rPr>
              <a:t>Para </a:t>
            </a:r>
            <a:r>
              <a:rPr lang="pt-PT" sz="2400" dirty="0">
                <a:latin typeface="Calibri" panose="020F0502020204030204" pitchFamily="34" charset="0"/>
              </a:rPr>
              <a:t>evitar erros, a bússola deve ser sempre utilizada na posição o mais horizontal possível;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 smtClean="0">
                <a:latin typeface="Calibri" panose="020F0502020204030204" pitchFamily="34" charset="0"/>
              </a:rPr>
              <a:t>Nunca </a:t>
            </a:r>
            <a:r>
              <a:rPr lang="pt-PT" sz="2400" dirty="0">
                <a:latin typeface="Calibri" panose="020F0502020204030204" pitchFamily="34" charset="0"/>
              </a:rPr>
              <a:t>se deve fazer leituras com a bússola perto de objetos metálicos ou de circuitos elétricos;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 smtClean="0">
                <a:latin typeface="Calibri" panose="020F0502020204030204" pitchFamily="34" charset="0"/>
              </a:rPr>
              <a:t>Deve-se </a:t>
            </a:r>
            <a:r>
              <a:rPr lang="pt-PT" sz="2400" dirty="0">
                <a:latin typeface="Calibri" panose="020F0502020204030204" pitchFamily="34" charset="0"/>
              </a:rPr>
              <a:t>destravar a agulha e deixar que rode até parar.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64088" y="2204717"/>
            <a:ext cx="3779912" cy="3570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t="874" b="13388"/>
          <a:stretch/>
        </p:blipFill>
        <p:spPr>
          <a:xfrm>
            <a:off x="5364088" y="2204718"/>
            <a:ext cx="3600400" cy="357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2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06"/>
          <a:stretch/>
        </p:blipFill>
        <p:spPr>
          <a:xfrm>
            <a:off x="0" y="-7358"/>
            <a:ext cx="9144000" cy="68653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7" name="CaixaDeTexto 4"/>
          <p:cNvSpPr txBox="1"/>
          <p:nvPr/>
        </p:nvSpPr>
        <p:spPr>
          <a:xfrm>
            <a:off x="-1" y="1438258"/>
            <a:ext cx="9144001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Como se utiliza a </a:t>
            </a:r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</a:rPr>
              <a:t>bússola</a:t>
            </a:r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-1" y="2204717"/>
            <a:ext cx="5364089" cy="2288210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A agulha magnética aponta o norte </a:t>
            </a:r>
            <a:r>
              <a:rPr lang="pt-PT" sz="2400" dirty="0" smtClean="0">
                <a:latin typeface="Calibri" panose="020F0502020204030204" pitchFamily="34" charset="0"/>
              </a:rPr>
              <a:t>magnético;</a:t>
            </a: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 smtClean="0">
                <a:latin typeface="Calibri" panose="020F0502020204030204" pitchFamily="34" charset="0"/>
              </a:rPr>
              <a:t>A </a:t>
            </a:r>
            <a:r>
              <a:rPr lang="pt-PT" sz="2400" dirty="0">
                <a:latin typeface="Calibri" panose="020F0502020204030204" pitchFamily="34" charset="0"/>
              </a:rPr>
              <a:t>Terra tem um campo magnético que, tal como um íman, atrai a agulha para essa direção.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64088" y="2204717"/>
            <a:ext cx="3779912" cy="2288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" b="2082"/>
          <a:stretch/>
        </p:blipFill>
        <p:spPr>
          <a:xfrm>
            <a:off x="5871079" y="2270233"/>
            <a:ext cx="2667525" cy="216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2" r="1792"/>
          <a:stretch/>
        </p:blipFill>
        <p:spPr>
          <a:xfrm>
            <a:off x="-1" y="-1"/>
            <a:ext cx="9144001" cy="68674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Rectângulo 4"/>
          <p:cNvSpPr/>
          <p:nvPr/>
        </p:nvSpPr>
        <p:spPr>
          <a:xfrm rot="21256019">
            <a:off x="-133188" y="1867892"/>
            <a:ext cx="9443693" cy="861774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pt-PT" sz="50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Geo-Cidadão</a:t>
            </a:r>
            <a:r>
              <a:rPr lang="pt-PT" sz="5000" b="1" dirty="0">
                <a:solidFill>
                  <a:schemeClr val="bg1"/>
                </a:solidFill>
                <a:latin typeface="Calibri" panose="020F0502020204030204" pitchFamily="34" charset="0"/>
              </a:rPr>
              <a:t>: desafios </a:t>
            </a:r>
          </a:p>
        </p:txBody>
      </p:sp>
    </p:spTree>
    <p:extLst>
      <p:ext uri="{BB962C8B-B14F-4D97-AF65-F5344CB8AC3E}">
        <p14:creationId xmlns:p14="http://schemas.microsoft.com/office/powerpoint/2010/main" val="45350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-1" y="1438258"/>
            <a:ext cx="4572001" cy="707886"/>
          </a:xfrm>
          <a:prstGeom prst="rect">
            <a:avLst/>
          </a:prstGeom>
          <a:solidFill>
            <a:srgbClr val="008080">
              <a:alpha val="89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Desafio:</a:t>
            </a:r>
          </a:p>
        </p:txBody>
      </p:sp>
      <p:sp>
        <p:nvSpPr>
          <p:cNvPr id="5" name="CaixaDeTexto 5"/>
          <p:cNvSpPr txBox="1"/>
          <p:nvPr/>
        </p:nvSpPr>
        <p:spPr>
          <a:xfrm>
            <a:off x="-1" y="2204717"/>
            <a:ext cx="4572001" cy="3890122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r>
              <a:rPr lang="pt-PT" sz="2400" dirty="0">
                <a:latin typeface="Calibri" panose="020F0502020204030204" pitchFamily="34" charset="0"/>
              </a:rPr>
              <a:t>Visita o sítio da Internet da Federação Portuguesa de Orientação - FPO.</a:t>
            </a:r>
          </a:p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endParaRPr lang="pt-PT" sz="2400" dirty="0">
              <a:latin typeface="Calibri" panose="020F0502020204030204" pitchFamily="34" charset="0"/>
            </a:endParaRPr>
          </a:p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r>
              <a:rPr lang="pt-PT" sz="2400" dirty="0">
                <a:latin typeface="Calibri" panose="020F0502020204030204" pitchFamily="34" charset="0"/>
              </a:rPr>
              <a:t>Faz uma pesquisa sobre percursos de orientação para ficares a saber o que são. </a:t>
            </a:r>
          </a:p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endParaRPr lang="pt-PT" sz="2400" dirty="0">
              <a:latin typeface="Calibri" panose="020F0502020204030204" pitchFamily="34" charset="0"/>
            </a:endParaRPr>
          </a:p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r>
              <a:rPr lang="pt-PT" sz="2400" dirty="0">
                <a:latin typeface="Calibri" panose="020F0502020204030204" pitchFamily="34" charset="0"/>
              </a:rPr>
              <a:t>Partilha com os teus colegas as principais características deste desporto.</a:t>
            </a:r>
          </a:p>
        </p:txBody>
      </p:sp>
    </p:spTree>
    <p:extLst>
      <p:ext uri="{BB962C8B-B14F-4D97-AF65-F5344CB8AC3E}">
        <p14:creationId xmlns:p14="http://schemas.microsoft.com/office/powerpoint/2010/main" val="4979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-1" y="1436093"/>
            <a:ext cx="6760255" cy="1034606"/>
          </a:xfrm>
          <a:prstGeom prst="rect">
            <a:avLst/>
          </a:prstGeom>
          <a:solidFill>
            <a:srgbClr val="000000">
              <a:alpha val="79000"/>
            </a:srgbClr>
          </a:solidFill>
        </p:spPr>
        <p:txBody>
          <a:bodyPr wrap="square" lIns="144000" tIns="144000" rIns="144000" bIns="144000">
            <a:spAutoFit/>
          </a:bodyPr>
          <a:lstStyle>
            <a:defPPr>
              <a:defRPr lang="pt-PT"/>
            </a:defPPr>
            <a:lvl1pPr>
              <a:lnSpc>
                <a:spcPts val="5800"/>
              </a:lnSpc>
              <a:defRPr sz="5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marL="271463"/>
            <a:r>
              <a:rPr lang="pt-PT" dirty="0"/>
              <a:t>Localização </a:t>
            </a:r>
            <a:r>
              <a:rPr lang="pt-PT" dirty="0" smtClean="0"/>
              <a:t>absoluta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3711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r="12044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5" name="CaixaDeTexto 5"/>
          <p:cNvSpPr txBox="1"/>
          <p:nvPr/>
        </p:nvSpPr>
        <p:spPr>
          <a:xfrm>
            <a:off x="0" y="1435587"/>
            <a:ext cx="4572000" cy="32489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Todos os processos de localização até agora estudados permitem uma localização apenas aproximada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Existem outros meios para uma localização mais rigorosa.</a:t>
            </a:r>
          </a:p>
        </p:txBody>
      </p:sp>
    </p:spTree>
    <p:extLst>
      <p:ext uri="{BB962C8B-B14F-4D97-AF65-F5344CB8AC3E}">
        <p14:creationId xmlns:p14="http://schemas.microsoft.com/office/powerpoint/2010/main" val="34070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611" y="0"/>
            <a:ext cx="677856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0" y="1435587"/>
            <a:ext cx="4572000" cy="584775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Localização absoluta</a:t>
            </a:r>
            <a:endParaRPr lang="pt-PT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aixaDeTexto 5"/>
          <p:cNvSpPr txBox="1"/>
          <p:nvPr/>
        </p:nvSpPr>
        <p:spPr>
          <a:xfrm>
            <a:off x="0" y="2091204"/>
            <a:ext cx="4572000" cy="228821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Permite determinar a posição exata de qualquer lugar à superfície da Terra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pt-PT" sz="2400" dirty="0">
              <a:latin typeface="Calibri" panose="020F0502020204030204" pitchFamily="34" charset="0"/>
            </a:endParaRPr>
          </a:p>
          <a:p>
            <a:pPr marL="271463" indent="-271463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latin typeface="Calibri" panose="020F0502020204030204" pitchFamily="34" charset="0"/>
              </a:rPr>
              <a:t>Baseia-se em coordenadas geográficas.</a:t>
            </a:r>
          </a:p>
        </p:txBody>
      </p:sp>
    </p:spTree>
    <p:extLst>
      <p:ext uri="{BB962C8B-B14F-4D97-AF65-F5344CB8AC3E}">
        <p14:creationId xmlns:p14="http://schemas.microsoft.com/office/powerpoint/2010/main" val="220069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1" y="849109"/>
            <a:ext cx="5868143" cy="584775"/>
          </a:xfrm>
          <a:prstGeom prst="rect">
            <a:avLst/>
          </a:prstGeom>
          <a:solidFill>
            <a:srgbClr val="FFF2CC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200" b="1" dirty="0" smtClean="0">
                <a:latin typeface="Calibri" panose="020F0502020204030204" pitchFamily="34" charset="0"/>
              </a:rPr>
              <a:t>Utilizas </a:t>
            </a:r>
            <a:r>
              <a:rPr lang="pt-PT" sz="3200" b="1" dirty="0">
                <a:latin typeface="Calibri" panose="020F0502020204030204" pitchFamily="34" charset="0"/>
              </a:rPr>
              <a:t>a localização </a:t>
            </a:r>
            <a:r>
              <a:rPr lang="pt-PT" sz="3200" b="1" dirty="0" smtClean="0">
                <a:latin typeface="Calibri" panose="020F0502020204030204" pitchFamily="34" charset="0"/>
              </a:rPr>
              <a:t>absoluta?</a:t>
            </a:r>
            <a:endParaRPr lang="pt-PT" sz="3200" b="1" dirty="0"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7" name="CaixaDeTexto 5"/>
          <p:cNvSpPr txBox="1"/>
          <p:nvPr/>
        </p:nvSpPr>
        <p:spPr>
          <a:xfrm>
            <a:off x="0" y="1500654"/>
            <a:ext cx="5868144" cy="2517952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361950" indent="-361950">
              <a:lnSpc>
                <a:spcPts val="2800"/>
              </a:lnSpc>
              <a:buFont typeface="+mj-lt"/>
              <a:buAutoNum type="arabicPeriod"/>
            </a:pPr>
            <a:r>
              <a:rPr lang="pt-PT" sz="2600" b="1" dirty="0">
                <a:latin typeface="Calibri" panose="020F0502020204030204" pitchFamily="34" charset="0"/>
              </a:rPr>
              <a:t>Joga</a:t>
            </a:r>
            <a:r>
              <a:rPr lang="pt-PT" sz="2600" dirty="0">
                <a:latin typeface="Calibri" panose="020F0502020204030204" pitchFamily="34" charset="0"/>
              </a:rPr>
              <a:t> à batalha naval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</a:p>
          <a:p>
            <a:pPr marL="361950" indent="-361950">
              <a:lnSpc>
                <a:spcPts val="2800"/>
              </a:lnSpc>
              <a:buFont typeface="+mj-lt"/>
              <a:buAutoNum type="arabicPeriod"/>
            </a:pPr>
            <a:endParaRPr lang="pt-PT" sz="2600" dirty="0">
              <a:latin typeface="Calibri" panose="020F0502020204030204" pitchFamily="34" charset="0"/>
            </a:endParaRPr>
          </a:p>
          <a:p>
            <a:pPr marL="361950" indent="-361950">
              <a:lnSpc>
                <a:spcPts val="2800"/>
              </a:lnSpc>
              <a:buFont typeface="+mj-lt"/>
              <a:buAutoNum type="arabicPeriod"/>
            </a:pPr>
            <a:r>
              <a:rPr lang="pt-PT" sz="2600" b="1" dirty="0">
                <a:latin typeface="Calibri" panose="020F0502020204030204" pitchFamily="34" charset="0"/>
              </a:rPr>
              <a:t>Explica</a:t>
            </a:r>
            <a:r>
              <a:rPr lang="pt-PT" sz="2600" dirty="0">
                <a:latin typeface="Calibri" panose="020F0502020204030204" pitchFamily="34" charset="0"/>
              </a:rPr>
              <a:t> como utilizaste </a:t>
            </a:r>
            <a:r>
              <a:rPr lang="pt-PT" sz="2600" dirty="0" smtClean="0">
                <a:latin typeface="Calibri" panose="020F0502020204030204" pitchFamily="34" charset="0"/>
              </a:rPr>
              <a:t>a </a:t>
            </a:r>
            <a:r>
              <a:rPr lang="pt-PT" sz="2600" dirty="0">
                <a:latin typeface="Calibri" panose="020F0502020204030204" pitchFamily="34" charset="0"/>
              </a:rPr>
              <a:t>localização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</a:p>
          <a:p>
            <a:pPr marL="361950" indent="-361950">
              <a:lnSpc>
                <a:spcPts val="2800"/>
              </a:lnSpc>
              <a:buFont typeface="+mj-lt"/>
              <a:buAutoNum type="arabicPeriod"/>
            </a:pPr>
            <a:endParaRPr lang="pt-PT" sz="2600" dirty="0">
              <a:latin typeface="Calibri" panose="020F0502020204030204" pitchFamily="34" charset="0"/>
            </a:endParaRPr>
          </a:p>
          <a:p>
            <a:pPr marL="361950" indent="-361950">
              <a:lnSpc>
                <a:spcPts val="2800"/>
              </a:lnSpc>
              <a:buFont typeface="+mj-lt"/>
              <a:buAutoNum type="arabicPeriod"/>
            </a:pPr>
            <a:r>
              <a:rPr lang="pt-PT" sz="2600" b="1" dirty="0">
                <a:latin typeface="Calibri" panose="020F0502020204030204" pitchFamily="34" charset="0"/>
              </a:rPr>
              <a:t>Indica</a:t>
            </a:r>
            <a:r>
              <a:rPr lang="pt-PT" sz="2600" dirty="0">
                <a:latin typeface="Calibri" panose="020F0502020204030204" pitchFamily="34" charset="0"/>
              </a:rPr>
              <a:t> outras situações em que recorres à localização absoluta.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4"/>
          <p:cNvSpPr/>
          <p:nvPr/>
        </p:nvSpPr>
        <p:spPr>
          <a:xfrm>
            <a:off x="394500" y="2257513"/>
            <a:ext cx="8352928" cy="4214022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4536000" bIns="36000">
            <a:spAutoFit/>
          </a:bodyPr>
          <a:lstStyle/>
          <a:p>
            <a:pPr marL="444500" indent="-444500">
              <a:lnSpc>
                <a:spcPts val="2200"/>
              </a:lnSpc>
              <a:buFont typeface="Wingdings" panose="05000000000000000000" pitchFamily="2" charset="2"/>
              <a:buChar char=""/>
            </a:pPr>
            <a:r>
              <a:rPr lang="pt-PT" sz="2800" b="1" dirty="0" smtClean="0">
                <a:latin typeface="Calibri" panose="020F0502020204030204" pitchFamily="34" charset="0"/>
              </a:rPr>
              <a:t>Batalha naval</a:t>
            </a:r>
            <a:br>
              <a:rPr lang="pt-PT" sz="2800" b="1" dirty="0" smtClean="0">
                <a:latin typeface="Calibri" panose="020F0502020204030204" pitchFamily="34" charset="0"/>
              </a:rPr>
            </a:br>
            <a:r>
              <a:rPr lang="pt-PT" sz="2200" dirty="0" smtClean="0">
                <a:latin typeface="Calibri" panose="020F0502020204030204" pitchFamily="34" charset="0"/>
              </a:rPr>
              <a:t>Para jogar, basta colocar as embarcações escondidas na horizontal ou na vertical para que o teu adversário não consiga ver, pintando os quadradinhos como se fossem embarcações, e tentar por palpites afundar as embarcações do adversário. Ganha quem afundar as embarcações adversárias primeiro. </a:t>
            </a:r>
            <a:br>
              <a:rPr lang="pt-PT" sz="2200" dirty="0" smtClean="0">
                <a:latin typeface="Calibri" panose="020F0502020204030204" pitchFamily="34" charset="0"/>
              </a:rPr>
            </a:br>
            <a:r>
              <a:rPr lang="pt-PT" sz="2200" b="1" dirty="0" smtClean="0">
                <a:latin typeface="Calibri" panose="020F0502020204030204" pitchFamily="34" charset="0"/>
              </a:rPr>
              <a:t>Boa diversão!</a:t>
            </a:r>
            <a:endParaRPr lang="pt-PT" sz="2200" b="1" dirty="0"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8534" y="1614389"/>
            <a:ext cx="4590918" cy="472966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333" y="350255"/>
            <a:ext cx="1189819" cy="1778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8320218" y="2065686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217" y="2803652"/>
            <a:ext cx="4358379" cy="32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4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4" grpId="0" animBg="1"/>
      <p:bldP spid="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519" y="0"/>
            <a:ext cx="5410962" cy="6858000"/>
          </a:xfrm>
          <a:prstGeom prst="rect">
            <a:avLst/>
          </a:prstGeom>
        </p:spPr>
      </p:pic>
      <p:sp>
        <p:nvSpPr>
          <p:cNvPr id="3" name="CaixaDeTexto 4"/>
          <p:cNvSpPr txBox="1"/>
          <p:nvPr/>
        </p:nvSpPr>
        <p:spPr>
          <a:xfrm>
            <a:off x="0" y="1437901"/>
            <a:ext cx="8459788" cy="769441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>
            <a:defPPr>
              <a:defRPr lang="pt-PT"/>
            </a:defPPr>
            <a:lvl1pPr>
              <a:defRPr sz="32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t-PT" sz="4400" dirty="0"/>
              <a:t>Elementos geométricos da Terra</a:t>
            </a:r>
          </a:p>
        </p:txBody>
      </p:sp>
    </p:spTree>
    <p:extLst>
      <p:ext uri="{BB962C8B-B14F-4D97-AF65-F5344CB8AC3E}">
        <p14:creationId xmlns:p14="http://schemas.microsoft.com/office/powerpoint/2010/main" val="148160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r="565" b="6989"/>
          <a:stretch/>
        </p:blipFill>
        <p:spPr>
          <a:xfrm>
            <a:off x="0" y="479324"/>
            <a:ext cx="9144000" cy="6378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CaixaDeTexto 4"/>
          <p:cNvSpPr txBox="1"/>
          <p:nvPr/>
        </p:nvSpPr>
        <p:spPr>
          <a:xfrm>
            <a:off x="0" y="77143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Círculos terrestres e rede cartográfica</a:t>
            </a:r>
          </a:p>
        </p:txBody>
      </p:sp>
    </p:spTree>
    <p:extLst>
      <p:ext uri="{BB962C8B-B14F-4D97-AF65-F5344CB8AC3E}">
        <p14:creationId xmlns:p14="http://schemas.microsoft.com/office/powerpoint/2010/main" val="379921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t="3764" r="565" b="3225"/>
          <a:stretch/>
        </p:blipFill>
        <p:spPr>
          <a:xfrm>
            <a:off x="0" y="479324"/>
            <a:ext cx="9144000" cy="6378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CaixaDeTexto 4"/>
          <p:cNvSpPr txBox="1"/>
          <p:nvPr/>
        </p:nvSpPr>
        <p:spPr>
          <a:xfrm>
            <a:off x="0" y="77143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Círculos terrestres e rede cartográfica</a:t>
            </a:r>
          </a:p>
        </p:txBody>
      </p:sp>
    </p:spTree>
    <p:extLst>
      <p:ext uri="{BB962C8B-B14F-4D97-AF65-F5344CB8AC3E}">
        <p14:creationId xmlns:p14="http://schemas.microsoft.com/office/powerpoint/2010/main" val="253421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r="565" b="6989"/>
          <a:stretch/>
        </p:blipFill>
        <p:spPr>
          <a:xfrm>
            <a:off x="0" y="479324"/>
            <a:ext cx="9144000" cy="6378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CaixaDeTexto 4"/>
          <p:cNvSpPr txBox="1"/>
          <p:nvPr/>
        </p:nvSpPr>
        <p:spPr>
          <a:xfrm>
            <a:off x="0" y="77143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Círculos terrestres e rede cartográfica</a:t>
            </a:r>
          </a:p>
        </p:txBody>
      </p:sp>
    </p:spTree>
    <p:extLst>
      <p:ext uri="{BB962C8B-B14F-4D97-AF65-F5344CB8AC3E}">
        <p14:creationId xmlns:p14="http://schemas.microsoft.com/office/powerpoint/2010/main" val="300396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357"/>
            <a:ext cx="9144000" cy="62246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CaixaDeTexto 4"/>
          <p:cNvSpPr txBox="1"/>
          <p:nvPr/>
        </p:nvSpPr>
        <p:spPr>
          <a:xfrm>
            <a:off x="0" y="77143"/>
            <a:ext cx="7308304" cy="615553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3400" b="1" dirty="0">
                <a:solidFill>
                  <a:schemeClr val="bg1"/>
                </a:solidFill>
                <a:latin typeface="Calibri" panose="020F0502020204030204" pitchFamily="34" charset="0"/>
              </a:rPr>
              <a:t>Círculos terrestres e rede cartográfica</a:t>
            </a:r>
          </a:p>
        </p:txBody>
      </p:sp>
    </p:spTree>
    <p:extLst>
      <p:ext uri="{BB962C8B-B14F-4D97-AF65-F5344CB8AC3E}">
        <p14:creationId xmlns:p14="http://schemas.microsoft.com/office/powerpoint/2010/main" val="397618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31" y="164300"/>
            <a:ext cx="5772738" cy="6529401"/>
          </a:xfrm>
          <a:prstGeom prst="rect">
            <a:avLst/>
          </a:prstGeom>
        </p:spPr>
      </p:pic>
      <p:sp>
        <p:nvSpPr>
          <p:cNvPr id="3" name="CaixaDeTexto 4"/>
          <p:cNvSpPr txBox="1"/>
          <p:nvPr/>
        </p:nvSpPr>
        <p:spPr>
          <a:xfrm>
            <a:off x="1" y="1437901"/>
            <a:ext cx="6673644" cy="769441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wrap="square" lIns="432000" rtlCol="0">
            <a:spAutoFit/>
          </a:bodyPr>
          <a:lstStyle>
            <a:defPPr>
              <a:defRPr lang="pt-PT"/>
            </a:defPPr>
            <a:lvl1pPr>
              <a:defRPr sz="32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t-PT" sz="4400" dirty="0"/>
              <a:t>Coordenadas geográficas</a:t>
            </a:r>
          </a:p>
        </p:txBody>
      </p:sp>
    </p:spTree>
    <p:extLst>
      <p:ext uri="{BB962C8B-B14F-4D97-AF65-F5344CB8AC3E}">
        <p14:creationId xmlns:p14="http://schemas.microsoft.com/office/powerpoint/2010/main" val="110666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6"/>
          <a:stretch/>
        </p:blipFill>
        <p:spPr>
          <a:xfrm>
            <a:off x="0" y="1212107"/>
            <a:ext cx="9144000" cy="56458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-1" y="133026"/>
            <a:ext cx="7167717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 smtClean="0">
                <a:solidFill>
                  <a:srgbClr val="FFC000"/>
                </a:solidFill>
                <a:latin typeface="Calibri" panose="020F0502020204030204" pitchFamily="34" charset="0"/>
              </a:rPr>
              <a:t>Latitude</a:t>
            </a:r>
            <a:endParaRPr lang="pt-PT" sz="40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aixaDeTexto 5"/>
          <p:cNvSpPr txBox="1"/>
          <p:nvPr/>
        </p:nvSpPr>
        <p:spPr>
          <a:xfrm>
            <a:off x="-1" y="899485"/>
            <a:ext cx="7167717" cy="1866047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44000" rtlCol="0">
            <a:spAutoFit/>
          </a:bodyPr>
          <a:lstStyle/>
          <a:p>
            <a:pPr>
              <a:lnSpc>
                <a:spcPts val="2400"/>
              </a:lnSpc>
            </a:pPr>
            <a:r>
              <a:rPr lang="pt-PT" sz="2400" b="1" dirty="0">
                <a:latin typeface="Calibri" panose="020F0502020204030204" pitchFamily="34" charset="0"/>
              </a:rPr>
              <a:t>Latitude</a:t>
            </a:r>
            <a:r>
              <a:rPr lang="pt-PT" sz="2400" dirty="0">
                <a:latin typeface="Calibri" panose="020F0502020204030204" pitchFamily="34" charset="0"/>
              </a:rPr>
              <a:t> é a </a:t>
            </a:r>
            <a:r>
              <a:rPr lang="pt-PT" sz="2400" b="1" dirty="0">
                <a:latin typeface="Calibri" panose="020F0502020204030204" pitchFamily="34" charset="0"/>
              </a:rPr>
              <a:t>distância angular medida do Equador ao paralelo do lugar</a:t>
            </a:r>
            <a:r>
              <a:rPr lang="pt-PT" sz="2400" dirty="0">
                <a:latin typeface="Calibri" panose="020F0502020204030204" pitchFamily="34" charset="0"/>
              </a:rPr>
              <a:t>. Varia entre </a:t>
            </a:r>
            <a:r>
              <a:rPr lang="pt-PT" sz="2400" dirty="0" smtClean="0">
                <a:latin typeface="Calibri" panose="020F0502020204030204" pitchFamily="34" charset="0"/>
              </a:rPr>
              <a:t>0</a:t>
            </a:r>
            <a:r>
              <a:rPr lang="pt-PT" b="1" baseline="54000" dirty="0" smtClean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e </a:t>
            </a:r>
            <a:r>
              <a:rPr lang="pt-PT" sz="2400" dirty="0" smtClean="0">
                <a:latin typeface="Calibri" panose="020F0502020204030204" pitchFamily="34" charset="0"/>
              </a:rPr>
              <a:t>90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norte e sul.</a:t>
            </a:r>
          </a:p>
          <a:p>
            <a:pPr>
              <a:lnSpc>
                <a:spcPts val="2400"/>
              </a:lnSpc>
            </a:pPr>
            <a:r>
              <a:rPr lang="pt-PT" sz="2400" dirty="0">
                <a:latin typeface="Calibri" panose="020F0502020204030204" pitchFamily="34" charset="0"/>
              </a:rPr>
              <a:t>Os polos são os lugares de latitude máxima, com </a:t>
            </a:r>
            <a:r>
              <a:rPr lang="pt-PT" sz="2400" dirty="0" smtClean="0">
                <a:latin typeface="Calibri" panose="020F0502020204030204" pitchFamily="34" charset="0"/>
              </a:rPr>
              <a:t>90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, </a:t>
            </a:r>
            <a:r>
              <a:rPr lang="pt-PT" sz="2400" dirty="0">
                <a:latin typeface="Calibri" panose="020F0502020204030204" pitchFamily="34" charset="0"/>
              </a:rPr>
              <a:t>enquanto os lugares que estão sobre o Equador têm </a:t>
            </a:r>
            <a:r>
              <a:rPr lang="pt-PT" sz="2400" dirty="0" smtClean="0">
                <a:latin typeface="Calibri" panose="020F0502020204030204" pitchFamily="34" charset="0"/>
              </a:rPr>
              <a:t>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de latitude.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4"/>
          <p:cNvSpPr/>
          <p:nvPr/>
        </p:nvSpPr>
        <p:spPr>
          <a:xfrm>
            <a:off x="441324" y="1033396"/>
            <a:ext cx="6722964" cy="5426398"/>
          </a:xfrm>
          <a:prstGeom prst="roundRect">
            <a:avLst>
              <a:gd name="adj" fmla="val 2608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08000">
            <a:noAutofit/>
          </a:bodyPr>
          <a:lstStyle/>
          <a:p>
            <a:pPr marL="449263" indent="-449263">
              <a:lnSpc>
                <a:spcPts val="2800"/>
              </a:lnSpc>
              <a:buFont typeface="Wingdings" panose="05000000000000000000" pitchFamily="2" charset="2"/>
              <a:buChar char=""/>
            </a:pPr>
            <a:r>
              <a:rPr lang="pt-PT" sz="2600" b="1" dirty="0">
                <a:latin typeface="Calibri" panose="020F0502020204030204" pitchFamily="34" charset="0"/>
              </a:rPr>
              <a:t>Quais são as relações entre a latitude </a:t>
            </a:r>
            <a:r>
              <a:rPr lang="pt-PT" sz="2600" b="1" dirty="0" smtClean="0">
                <a:latin typeface="Calibri" panose="020F0502020204030204" pitchFamily="34" charset="0"/>
              </a:rPr>
              <a:t/>
            </a:r>
            <a:br>
              <a:rPr lang="pt-PT" sz="2600" b="1" dirty="0" smtClean="0">
                <a:latin typeface="Calibri" panose="020F0502020204030204" pitchFamily="34" charset="0"/>
              </a:rPr>
            </a:br>
            <a:r>
              <a:rPr lang="pt-PT" sz="2600" b="1" dirty="0" smtClean="0">
                <a:latin typeface="Calibri" panose="020F0502020204030204" pitchFamily="34" charset="0"/>
              </a:rPr>
              <a:t>e </a:t>
            </a:r>
            <a:r>
              <a:rPr lang="pt-PT" sz="2600" b="1" dirty="0">
                <a:latin typeface="Calibri" panose="020F0502020204030204" pitchFamily="34" charset="0"/>
              </a:rPr>
              <a:t>o </a:t>
            </a:r>
            <a:r>
              <a:rPr lang="pt-PT" sz="2600" b="1" dirty="0" smtClean="0">
                <a:latin typeface="Calibri" panose="020F0502020204030204" pitchFamily="34" charset="0"/>
              </a:rPr>
              <a:t>clima?</a:t>
            </a:r>
            <a:r>
              <a:rPr lang="pt-PT" sz="2600" dirty="0" smtClean="0">
                <a:latin typeface="Calibri" panose="020F0502020204030204" pitchFamily="34" charset="0"/>
              </a:rPr>
              <a:t/>
            </a:r>
            <a:br>
              <a:rPr lang="pt-PT" sz="2600" dirty="0" smtClean="0">
                <a:latin typeface="Calibri" panose="020F0502020204030204" pitchFamily="34" charset="0"/>
              </a:rPr>
            </a:br>
            <a:r>
              <a:rPr lang="pt-PT" sz="2600" dirty="0" smtClean="0">
                <a:latin typeface="Calibri" panose="020F0502020204030204" pitchFamily="34" charset="0"/>
              </a:rPr>
              <a:t>As zonas climáticas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184355"/>
            <a:ext cx="2433755" cy="597310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68" y="45168"/>
            <a:ext cx="694193" cy="1037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Oval 9"/>
          <p:cNvSpPr/>
          <p:nvPr/>
        </p:nvSpPr>
        <p:spPr>
          <a:xfrm>
            <a:off x="6737078" y="841569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0" b="3761"/>
          <a:stretch/>
        </p:blipFill>
        <p:spPr>
          <a:xfrm>
            <a:off x="1115616" y="2010134"/>
            <a:ext cx="5120780" cy="440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" t="-1" r="1838" b="3680"/>
          <a:stretch/>
        </p:blipFill>
        <p:spPr>
          <a:xfrm>
            <a:off x="0" y="1453825"/>
            <a:ext cx="9144000" cy="5404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-1" y="133026"/>
            <a:ext cx="7167717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</a:rPr>
              <a:t>Longitude </a:t>
            </a:r>
          </a:p>
        </p:txBody>
      </p:sp>
      <p:sp>
        <p:nvSpPr>
          <p:cNvPr id="5" name="CaixaDeTexto 5"/>
          <p:cNvSpPr txBox="1"/>
          <p:nvPr/>
        </p:nvSpPr>
        <p:spPr>
          <a:xfrm>
            <a:off x="-1" y="899485"/>
            <a:ext cx="7167717" cy="2178120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44000" rtlCol="0">
            <a:spAutoFit/>
          </a:bodyPr>
          <a:lstStyle/>
          <a:p>
            <a:pPr>
              <a:lnSpc>
                <a:spcPts val="2400"/>
              </a:lnSpc>
            </a:pPr>
            <a:r>
              <a:rPr lang="pt-PT" sz="2400" b="1" dirty="0">
                <a:latin typeface="Calibri" panose="020F0502020204030204" pitchFamily="34" charset="0"/>
              </a:rPr>
              <a:t>Longitude </a:t>
            </a:r>
            <a:r>
              <a:rPr lang="pt-PT" sz="2400" dirty="0">
                <a:latin typeface="Calibri" panose="020F0502020204030204" pitchFamily="34" charset="0"/>
              </a:rPr>
              <a:t>é a </a:t>
            </a:r>
            <a:r>
              <a:rPr lang="pt-PT" sz="2400" b="1" dirty="0">
                <a:latin typeface="Calibri" panose="020F0502020204030204" pitchFamily="34" charset="0"/>
              </a:rPr>
              <a:t>distância angular medida do meridiano de Greenwich ao meridiano do lugar</a:t>
            </a:r>
            <a:r>
              <a:rPr lang="pt-PT" sz="2400" dirty="0">
                <a:latin typeface="Calibri" panose="020F0502020204030204" pitchFamily="34" charset="0"/>
              </a:rPr>
              <a:t>. Varia entre </a:t>
            </a:r>
            <a:r>
              <a:rPr lang="pt-PT" sz="2400" dirty="0" smtClean="0">
                <a:latin typeface="Calibri" panose="020F0502020204030204" pitchFamily="34" charset="0"/>
              </a:rPr>
              <a:t>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e </a:t>
            </a:r>
            <a:r>
              <a:rPr lang="pt-PT" sz="2400" dirty="0" smtClean="0">
                <a:latin typeface="Calibri" panose="020F0502020204030204" pitchFamily="34" charset="0"/>
              </a:rPr>
              <a:t>180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este ou oeste.</a:t>
            </a:r>
          </a:p>
          <a:p>
            <a:pPr>
              <a:lnSpc>
                <a:spcPts val="2400"/>
              </a:lnSpc>
            </a:pPr>
            <a:r>
              <a:rPr lang="pt-PT" sz="2400" dirty="0">
                <a:latin typeface="Calibri" panose="020F0502020204030204" pitchFamily="34" charset="0"/>
              </a:rPr>
              <a:t>Os lugares situados no meridiano de Greenwich têm longitude de </a:t>
            </a:r>
            <a:r>
              <a:rPr lang="pt-PT" sz="2400" dirty="0" smtClean="0">
                <a:latin typeface="Calibri" panose="020F0502020204030204" pitchFamily="34" charset="0"/>
              </a:rPr>
              <a:t>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, </a:t>
            </a:r>
            <a:r>
              <a:rPr lang="pt-PT" sz="2400" dirty="0">
                <a:latin typeface="Calibri" panose="020F0502020204030204" pitchFamily="34" charset="0"/>
              </a:rPr>
              <a:t>enquanto que aqueles que estão no meridiano oposto têm </a:t>
            </a:r>
            <a:r>
              <a:rPr lang="pt-PT" sz="2400" dirty="0" smtClean="0">
                <a:latin typeface="Calibri" panose="020F0502020204030204" pitchFamily="34" charset="0"/>
              </a:rPr>
              <a:t>180</a:t>
            </a:r>
            <a:r>
              <a:rPr lang="pt-PT" b="1" baseline="54000" dirty="0">
                <a:latin typeface="Calibri" panose="020F0502020204030204" pitchFamily="34" charset="0"/>
              </a:rPr>
              <a:t>o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de longitude.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78014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4"/>
          <p:cNvSpPr/>
          <p:nvPr/>
        </p:nvSpPr>
        <p:spPr>
          <a:xfrm>
            <a:off x="333912" y="1033396"/>
            <a:ext cx="8496944" cy="5426398"/>
          </a:xfrm>
          <a:prstGeom prst="roundRect">
            <a:avLst>
              <a:gd name="adj" fmla="val 2608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txBody>
          <a:bodyPr wrap="square" lIns="144000" tIns="108000" rIns="144000" bIns="108000">
            <a:noAutofit/>
          </a:bodyPr>
          <a:lstStyle/>
          <a:p>
            <a:pPr marL="449263" indent="-449263">
              <a:lnSpc>
                <a:spcPts val="2800"/>
              </a:lnSpc>
              <a:buFont typeface="Wingdings" panose="05000000000000000000" pitchFamily="2" charset="2"/>
              <a:buChar char=""/>
            </a:pPr>
            <a:r>
              <a:rPr lang="pt-PT" sz="2600" b="1" dirty="0">
                <a:latin typeface="Calibri" panose="020F0502020204030204" pitchFamily="34" charset="0"/>
              </a:rPr>
              <a:t>Quais são as relações </a:t>
            </a:r>
            <a:r>
              <a:rPr lang="pt-PT" sz="2600" b="1" dirty="0" smtClean="0">
                <a:latin typeface="Calibri" panose="020F0502020204030204" pitchFamily="34" charset="0"/>
              </a:rPr>
              <a:t>entre a </a:t>
            </a:r>
            <a:r>
              <a:rPr lang="pt-PT" sz="2600" b="1" dirty="0">
                <a:latin typeface="Calibri" panose="020F0502020204030204" pitchFamily="34" charset="0"/>
              </a:rPr>
              <a:t>longitude e os fusos horários?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3528" y="184355"/>
            <a:ext cx="2433755" cy="597310"/>
          </a:xfrm>
          <a:prstGeom prst="rect">
            <a:avLst/>
          </a:prstGeom>
          <a:solidFill>
            <a:srgbClr val="66FFFF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42" y="45168"/>
            <a:ext cx="694193" cy="1037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Oval 15"/>
          <p:cNvSpPr/>
          <p:nvPr/>
        </p:nvSpPr>
        <p:spPr>
          <a:xfrm>
            <a:off x="8403646" y="841569"/>
            <a:ext cx="643234" cy="64323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/>
              <a:t>X</a:t>
            </a:r>
            <a:endParaRPr lang="pt-PT" sz="40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43" y="1879880"/>
            <a:ext cx="7939495" cy="452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1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"/>
          <a:stretch/>
        </p:blipFill>
        <p:spPr>
          <a:xfrm>
            <a:off x="-2" y="2213479"/>
            <a:ext cx="9151043" cy="4644521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-1" y="133026"/>
            <a:ext cx="6372201" cy="707886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 smtClean="0">
                <a:solidFill>
                  <a:srgbClr val="FFC000"/>
                </a:solidFill>
                <a:latin typeface="Calibri" panose="020F0502020204030204" pitchFamily="34" charset="0"/>
              </a:rPr>
              <a:t>Altitude </a:t>
            </a:r>
            <a:endParaRPr lang="pt-PT" sz="4000" b="1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899485"/>
            <a:ext cx="6372200" cy="2789377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44000" rtlCol="0">
            <a:spAutoFit/>
          </a:bodyPr>
          <a:lstStyle>
            <a:defPPr>
              <a:defRPr lang="pt-PT"/>
            </a:defPPr>
            <a:lvl1pPr>
              <a:lnSpc>
                <a:spcPts val="2400"/>
              </a:lnSpc>
              <a:defRPr sz="2400">
                <a:latin typeface="Calibri" panose="020F0502020204030204" pitchFamily="34" charset="0"/>
              </a:defRPr>
            </a:lvl1pPr>
          </a:lstStyle>
          <a:p>
            <a:r>
              <a:rPr lang="pt-PT" dirty="0"/>
              <a:t>Para além da latitude e da longitude, a altitude é outra das coordenadas geográficas.</a:t>
            </a:r>
          </a:p>
          <a:p>
            <a:endParaRPr lang="pt-PT" dirty="0" smtClean="0"/>
          </a:p>
          <a:p>
            <a:r>
              <a:rPr lang="pt-PT" dirty="0" smtClean="0"/>
              <a:t>A </a:t>
            </a:r>
            <a:r>
              <a:rPr lang="pt-PT" b="1" dirty="0"/>
              <a:t>altitude</a:t>
            </a:r>
            <a:r>
              <a:rPr lang="pt-PT" dirty="0"/>
              <a:t> possibilita medir, na superfície terrestre, </a:t>
            </a:r>
            <a:r>
              <a:rPr lang="pt-PT" dirty="0" smtClean="0"/>
              <a:t>as </a:t>
            </a:r>
            <a:r>
              <a:rPr lang="pt-PT" dirty="0"/>
              <a:t>elevações, as depressões e os lugares submersos. </a:t>
            </a:r>
            <a:br>
              <a:rPr lang="pt-PT" dirty="0"/>
            </a:br>
            <a:r>
              <a:rPr lang="pt-PT" dirty="0"/>
              <a:t>A altitude pode ser </a:t>
            </a:r>
            <a:r>
              <a:rPr lang="pt-PT" b="1" dirty="0"/>
              <a:t>positiva</a:t>
            </a:r>
            <a:r>
              <a:rPr lang="pt-PT" dirty="0"/>
              <a:t> (ponto </a:t>
            </a:r>
            <a:r>
              <a:rPr lang="pt-PT" b="1" dirty="0"/>
              <a:t>A</a:t>
            </a:r>
            <a:r>
              <a:rPr lang="pt-PT" dirty="0"/>
              <a:t>), 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b="1" dirty="0" smtClean="0"/>
              <a:t>negativa</a:t>
            </a:r>
            <a:r>
              <a:rPr lang="pt-PT" dirty="0"/>
              <a:t> (pontos </a:t>
            </a:r>
            <a:r>
              <a:rPr lang="pt-PT" b="1" dirty="0"/>
              <a:t>B</a:t>
            </a:r>
            <a:r>
              <a:rPr lang="pt-PT" dirty="0"/>
              <a:t> e </a:t>
            </a:r>
            <a:r>
              <a:rPr lang="pt-PT" b="1" dirty="0"/>
              <a:t>C</a:t>
            </a:r>
            <a:r>
              <a:rPr lang="pt-PT" dirty="0"/>
              <a:t>) ou </a:t>
            </a:r>
            <a:r>
              <a:rPr lang="pt-PT" b="1" dirty="0"/>
              <a:t>nula</a:t>
            </a:r>
            <a:r>
              <a:rPr lang="pt-PT" dirty="0"/>
              <a:t> (ponto </a:t>
            </a:r>
            <a:r>
              <a:rPr lang="pt-PT" b="1" dirty="0"/>
              <a:t>D</a:t>
            </a:r>
            <a:r>
              <a:rPr lang="pt-PT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4617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2" r="1792"/>
          <a:stretch/>
        </p:blipFill>
        <p:spPr>
          <a:xfrm>
            <a:off x="-1" y="-1"/>
            <a:ext cx="9144001" cy="68674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6" name="Rectângulo 4"/>
          <p:cNvSpPr/>
          <p:nvPr/>
        </p:nvSpPr>
        <p:spPr>
          <a:xfrm rot="21256019">
            <a:off x="-133188" y="1867892"/>
            <a:ext cx="9443693" cy="861774"/>
          </a:xfrm>
          <a:prstGeom prst="rect">
            <a:avLst/>
          </a:prstGeom>
          <a:solidFill>
            <a:srgbClr val="008080">
              <a:alpha val="80000"/>
            </a:srgb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pt-PT" sz="50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Geo-Cidadão</a:t>
            </a:r>
            <a:r>
              <a:rPr lang="pt-PT" sz="5000" b="1" dirty="0">
                <a:solidFill>
                  <a:schemeClr val="bg1"/>
                </a:solidFill>
                <a:latin typeface="Calibri" panose="020F0502020204030204" pitchFamily="34" charset="0"/>
              </a:rPr>
              <a:t>: desafios </a:t>
            </a:r>
          </a:p>
        </p:txBody>
      </p:sp>
    </p:spTree>
    <p:extLst>
      <p:ext uri="{BB962C8B-B14F-4D97-AF65-F5344CB8AC3E}">
        <p14:creationId xmlns:p14="http://schemas.microsoft.com/office/powerpoint/2010/main" val="37564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"/>
          <a:stretch/>
        </p:blipFill>
        <p:spPr>
          <a:xfrm>
            <a:off x="2998140" y="935663"/>
            <a:ext cx="6110364" cy="59223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4289"/>
          </a:xfrm>
          <a:prstGeom prst="rect">
            <a:avLst/>
          </a:prstGeom>
        </p:spPr>
      </p:pic>
      <p:sp>
        <p:nvSpPr>
          <p:cNvPr id="4" name="CaixaDeTexto 4"/>
          <p:cNvSpPr txBox="1"/>
          <p:nvPr/>
        </p:nvSpPr>
        <p:spPr>
          <a:xfrm>
            <a:off x="-1" y="1438258"/>
            <a:ext cx="2843809" cy="707886"/>
          </a:xfrm>
          <a:prstGeom prst="rect">
            <a:avLst/>
          </a:prstGeom>
          <a:solidFill>
            <a:srgbClr val="008080">
              <a:alpha val="89000"/>
            </a:srgbClr>
          </a:solidFill>
        </p:spPr>
        <p:txBody>
          <a:bodyPr wrap="square" lIns="432000" rtlCol="0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Desafio:</a:t>
            </a:r>
          </a:p>
        </p:txBody>
      </p:sp>
      <p:sp>
        <p:nvSpPr>
          <p:cNvPr id="5" name="CaixaDeTexto 5"/>
          <p:cNvSpPr txBox="1"/>
          <p:nvPr/>
        </p:nvSpPr>
        <p:spPr>
          <a:xfrm>
            <a:off x="-1" y="2204717"/>
            <a:ext cx="2843809" cy="2287119"/>
          </a:xfrm>
          <a:prstGeom prst="rect">
            <a:avLst/>
          </a:prstGeom>
          <a:solidFill>
            <a:srgbClr val="ECF8FE">
              <a:alpha val="89804"/>
            </a:srgbClr>
          </a:solidFill>
        </p:spPr>
        <p:txBody>
          <a:bodyPr wrap="square" lIns="432000" tIns="180000" rIns="144000" bIns="180000" rtlCol="0">
            <a:spAutoFit/>
          </a:bodyPr>
          <a:lstStyle/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"/>
            </a:pPr>
            <a:r>
              <a:rPr lang="pt-PT" sz="2400" dirty="0">
                <a:latin typeface="Calibri" panose="020F0502020204030204" pitchFamily="34" charset="0"/>
              </a:rPr>
              <a:t>Lê e regista no teu caderno as coordenadas geográficas dos lugares A, B, C e D.</a:t>
            </a:r>
          </a:p>
        </p:txBody>
      </p:sp>
    </p:spTree>
    <p:extLst>
      <p:ext uri="{BB962C8B-B14F-4D97-AF65-F5344CB8AC3E}">
        <p14:creationId xmlns:p14="http://schemas.microsoft.com/office/powerpoint/2010/main" val="14652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6879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828</Words>
  <Application>Microsoft Office PowerPoint</Application>
  <PresentationFormat>On-screen Show (4:3)</PresentationFormat>
  <Paragraphs>115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Asus</dc:creator>
  <cp:lastModifiedBy>Zenaida Cochofel</cp:lastModifiedBy>
  <cp:revision>154</cp:revision>
  <dcterms:created xsi:type="dcterms:W3CDTF">2017-09-05T23:30:35Z</dcterms:created>
  <dcterms:modified xsi:type="dcterms:W3CDTF">2017-11-13T16:05:14Z</dcterms:modified>
</cp:coreProperties>
</file>