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72" r:id="rId5"/>
    <p:sldId id="271" r:id="rId6"/>
    <p:sldId id="258" r:id="rId7"/>
    <p:sldId id="259" r:id="rId8"/>
    <p:sldId id="260" r:id="rId9"/>
    <p:sldId id="269" r:id="rId10"/>
    <p:sldId id="262" r:id="rId11"/>
    <p:sldId id="261" r:id="rId12"/>
    <p:sldId id="263" r:id="rId13"/>
    <p:sldId id="270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custDataLst>
    <p:tags r:id="rId1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55555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720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0" y="6627168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 Coordenadas 7 | José Silva Lobo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68" y="692696"/>
            <a:ext cx="5013928" cy="557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979712" y="120043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52936"/>
            <a:ext cx="1512168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536" y="3068960"/>
            <a:ext cx="8491680" cy="2256656"/>
          </a:xfrm>
        </p:spPr>
        <p:txBody>
          <a:bodyPr anchor="b">
            <a:normAutofit fontScale="25000" lnSpcReduction="20000"/>
          </a:bodyPr>
          <a:lstStyle/>
          <a:p>
            <a:pPr>
              <a:lnSpc>
                <a:spcPct val="210000"/>
              </a:lnSpc>
            </a:pPr>
            <a:r>
              <a:rPr lang="pt-PT" sz="5500" b="1" dirty="0" smtClean="0">
                <a:solidFill>
                  <a:schemeClr val="bg1"/>
                </a:solidFill>
              </a:rPr>
              <a:t>devemos </a:t>
            </a:r>
            <a:r>
              <a:rPr lang="pt-PT" sz="11200" b="1" dirty="0" smtClean="0">
                <a:solidFill>
                  <a:schemeClr val="tx1"/>
                </a:solidFill>
                <a:latin typeface="+mj-lt"/>
              </a:rPr>
              <a:t>Quando queremos medir </a:t>
            </a:r>
            <a:r>
              <a:rPr lang="pt-PT" sz="14400" b="1" dirty="0" smtClean="0">
                <a:solidFill>
                  <a:schemeClr val="tx1"/>
                </a:solidFill>
                <a:latin typeface="+mj-lt"/>
              </a:rPr>
              <a:t>grandes percursos </a:t>
            </a:r>
            <a:r>
              <a:rPr lang="pt-PT" sz="11200" b="1" dirty="0" smtClean="0">
                <a:solidFill>
                  <a:schemeClr val="tx1"/>
                </a:solidFill>
                <a:latin typeface="+mj-lt"/>
              </a:rPr>
              <a:t>devemos usar um </a:t>
            </a:r>
            <a:r>
              <a:rPr lang="pt-PT" sz="19200" b="1" dirty="0" smtClean="0">
                <a:solidFill>
                  <a:schemeClr val="tx1"/>
                </a:solidFill>
                <a:latin typeface="+mj-lt"/>
              </a:rPr>
              <a:t>globo</a:t>
            </a:r>
            <a:r>
              <a:rPr lang="pt-PT" sz="11200" b="1" dirty="0" smtClean="0">
                <a:solidFill>
                  <a:schemeClr val="tx1"/>
                </a:solidFill>
                <a:latin typeface="+mj-lt"/>
              </a:rPr>
              <a:t> para calcular distâncias. </a:t>
            </a:r>
          </a:p>
          <a:p>
            <a:pPr>
              <a:lnSpc>
                <a:spcPct val="210000"/>
              </a:lnSpc>
            </a:pPr>
            <a:r>
              <a:rPr lang="pt-PT" sz="11200" b="1" dirty="0" smtClean="0">
                <a:solidFill>
                  <a:schemeClr val="tx1"/>
                </a:solidFill>
                <a:latin typeface="+mj-lt"/>
              </a:rPr>
              <a:t> Sabes porquê?</a:t>
            </a:r>
            <a:endParaRPr lang="pt-PT" sz="11200" b="1" dirty="0">
              <a:solidFill>
                <a:schemeClr val="tx1"/>
              </a:solidFill>
              <a:latin typeface="+mj-lt"/>
            </a:endParaRPr>
          </a:p>
          <a:p>
            <a:r>
              <a:rPr lang="pt-PT" sz="7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pt-PT" sz="7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827584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917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27361"/>
            <a:ext cx="3719997" cy="282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26616"/>
            <a:ext cx="3392506" cy="2815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23728" y="4293096"/>
            <a:ext cx="5472608" cy="1037977"/>
          </a:xfrm>
        </p:spPr>
        <p:txBody>
          <a:bodyPr>
            <a:noAutofit/>
          </a:bodyPr>
          <a:lstStyle/>
          <a:p>
            <a:r>
              <a:rPr lang="pt-PT" sz="2800" dirty="0" smtClean="0">
                <a:latin typeface="+mn-lt"/>
              </a:rPr>
              <a:t>Porque o caminho mais </a:t>
            </a:r>
            <a:r>
              <a:rPr lang="pt-PT" sz="4000" dirty="0" smtClean="0">
                <a:latin typeface="+mn-lt"/>
              </a:rPr>
              <a:t>curto</a:t>
            </a:r>
            <a:r>
              <a:rPr lang="pt-PT" sz="2800" dirty="0" smtClean="0">
                <a:latin typeface="+mn-lt"/>
              </a:rPr>
              <a:t> entre </a:t>
            </a:r>
            <a:r>
              <a:rPr lang="pt-PT" sz="3600" dirty="0" smtClean="0">
                <a:latin typeface="+mn-lt"/>
              </a:rPr>
              <a:t>dois pontos, </a:t>
            </a:r>
            <a:r>
              <a:rPr lang="pt-PT" sz="2800" dirty="0"/>
              <a:t>num mapa, </a:t>
            </a:r>
            <a:r>
              <a:rPr lang="pt-PT" sz="2800" dirty="0" smtClean="0">
                <a:latin typeface="+mn-lt"/>
              </a:rPr>
              <a:t>quase nunca é uma linha reta.</a:t>
            </a:r>
            <a:endParaRPr lang="pt-PT" sz="2800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pt-PT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92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  <a:p>
            <a:endParaRPr lang="pt-PT" sz="3600" b="1" dirty="0">
              <a:solidFill>
                <a:schemeClr val="bg1">
                  <a:lumMod val="65000"/>
                </a:schemeClr>
              </a:solidFill>
            </a:endParaRPr>
          </a:p>
          <a:p>
            <a:endParaRPr lang="pt-PT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84122"/>
            <a:ext cx="3795227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539552" y="4925325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dirty="0"/>
              <a:t>O caminho </a:t>
            </a:r>
            <a:r>
              <a:rPr lang="pt-PT" sz="2400" dirty="0" smtClean="0"/>
              <a:t>direto </a:t>
            </a:r>
            <a:r>
              <a:rPr lang="pt-PT" sz="2400" dirty="0"/>
              <a:t>e mais curto entre Londres e S. </a:t>
            </a:r>
            <a:r>
              <a:rPr lang="pt-PT" sz="2400" dirty="0" smtClean="0"/>
              <a:t>Francisco, no </a:t>
            </a:r>
            <a:r>
              <a:rPr lang="pt-PT" sz="2400" dirty="0"/>
              <a:t>globo, à esquerda, a </a:t>
            </a:r>
            <a:r>
              <a:rPr lang="pt-PT" sz="2400" dirty="0" smtClean="0"/>
              <a:t>vermelho</a:t>
            </a:r>
            <a:r>
              <a:rPr lang="pt-PT" sz="2400" dirty="0"/>
              <a:t>,</a:t>
            </a:r>
            <a:endParaRPr lang="pt-PT" sz="2400" dirty="0" smtClean="0"/>
          </a:p>
          <a:p>
            <a:pPr algn="ctr">
              <a:lnSpc>
                <a:spcPct val="150000"/>
              </a:lnSpc>
            </a:pPr>
            <a:r>
              <a:rPr lang="pt-PT" sz="2400" dirty="0" smtClean="0"/>
              <a:t>transforma-se </a:t>
            </a:r>
            <a:r>
              <a:rPr lang="pt-PT" sz="2400" dirty="0"/>
              <a:t>numa curva ao ser transposto para um </a:t>
            </a:r>
            <a:r>
              <a:rPr lang="pt-PT" sz="2400" dirty="0" smtClean="0"/>
              <a:t>mapa.</a:t>
            </a:r>
            <a:endParaRPr lang="pt-PT" sz="2400" dirty="0"/>
          </a:p>
        </p:txBody>
      </p:sp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94" y="1772816"/>
            <a:ext cx="3469899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7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4" y="1340768"/>
            <a:ext cx="3339777" cy="27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5536" y="4128291"/>
            <a:ext cx="87129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dirty="0" smtClean="0"/>
              <a:t>Por </a:t>
            </a:r>
            <a:r>
              <a:rPr lang="pt-PT" sz="2400" dirty="0"/>
              <a:t>sua vez, no mapa da direita, o caminho em linha </a:t>
            </a:r>
            <a:r>
              <a:rPr lang="pt-PT" sz="2400" dirty="0" smtClean="0"/>
              <a:t>reta </a:t>
            </a:r>
            <a:r>
              <a:rPr lang="pt-PT" sz="2400" dirty="0"/>
              <a:t>entre Londres e S. Francisco </a:t>
            </a:r>
            <a:r>
              <a:rPr lang="pt-PT" sz="2400" dirty="0" smtClean="0"/>
              <a:t>é</a:t>
            </a:r>
            <a:r>
              <a:rPr lang="pt-PT" sz="2400" dirty="0"/>
              <a:t>, na realidade, uma curva e, portanto, um </a:t>
            </a:r>
            <a:r>
              <a:rPr lang="pt-PT" sz="2400" dirty="0" smtClean="0"/>
              <a:t>trajeto </a:t>
            </a:r>
            <a:r>
              <a:rPr lang="pt-PT" sz="2400" dirty="0"/>
              <a:t>mais longo, como se pode ver ao ser transposto para o </a:t>
            </a:r>
            <a:r>
              <a:rPr lang="pt-PT" sz="2400" dirty="0" smtClean="0"/>
              <a:t>globo</a:t>
            </a:r>
            <a:r>
              <a:rPr lang="pt-PT" sz="2400" dirty="0"/>
              <a:t>.</a:t>
            </a:r>
          </a:p>
          <a:p>
            <a:pPr algn="just">
              <a:lnSpc>
                <a:spcPct val="150000"/>
              </a:lnSpc>
            </a:pPr>
            <a:endParaRPr lang="pt-PT" sz="2400" dirty="0" smtClean="0"/>
          </a:p>
          <a:p>
            <a:pPr algn="just">
              <a:lnSpc>
                <a:spcPct val="150000"/>
              </a:lnSpc>
            </a:pPr>
            <a:endParaRPr lang="pt-PT" sz="2400" dirty="0"/>
          </a:p>
          <a:p>
            <a:pPr algn="just">
              <a:lnSpc>
                <a:spcPct val="150000"/>
              </a:lnSpc>
            </a:pPr>
            <a:endParaRPr lang="pt-PT" sz="2400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265" y="1340768"/>
            <a:ext cx="3600000" cy="27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05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999" y="3212976"/>
            <a:ext cx="3215240" cy="3462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5373216"/>
            <a:ext cx="6336704" cy="841648"/>
          </a:xfrm>
        </p:spPr>
        <p:txBody>
          <a:bodyPr>
            <a:normAutofit/>
          </a:bodyPr>
          <a:lstStyle/>
          <a:p>
            <a:r>
              <a:rPr lang="pt-PT" sz="1600" dirty="0" smtClean="0">
                <a:solidFill>
                  <a:schemeClr val="bg1">
                    <a:lumMod val="50000"/>
                  </a:schemeClr>
                </a:solidFill>
              </a:rPr>
              <a:t>Nota: a escala encontra-se, normalmente, na parte sul do globo.</a:t>
            </a:r>
            <a:endParaRPr lang="pt-P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</a:rPr>
              <a:t>?</a:t>
            </a:r>
            <a:endParaRPr lang="pt-PT" sz="36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787089" y="2132856"/>
            <a:ext cx="7772400" cy="1470025"/>
          </a:xfrm>
        </p:spPr>
        <p:txBody>
          <a:bodyPr>
            <a:normAutofit/>
          </a:bodyPr>
          <a:lstStyle/>
          <a:p>
            <a:r>
              <a:rPr lang="pt-PT" dirty="0" smtClean="0">
                <a:latin typeface="Calibri"/>
                <a:cs typeface="Calibri"/>
              </a:rPr>
              <a:t>❶ </a:t>
            </a:r>
            <a:r>
              <a:rPr lang="pt-PT" sz="3600" dirty="0" smtClean="0">
                <a:latin typeface="Calibri"/>
                <a:cs typeface="Calibri"/>
              </a:rPr>
              <a:t>Procura no globo terrestre a sua escala e regista-a</a:t>
            </a:r>
            <a:r>
              <a:rPr lang="pt-PT" dirty="0" smtClean="0">
                <a:latin typeface="Calibri"/>
                <a:cs typeface="Calibri"/>
              </a:rPr>
              <a:t>.</a:t>
            </a:r>
            <a:endParaRPr lang="pt-PT" dirty="0"/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74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39085" flipH="1">
            <a:off x="1224431" y="1768585"/>
            <a:ext cx="1547449" cy="116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694823"/>
            <a:ext cx="7673354" cy="1224136"/>
          </a:xfrm>
        </p:spPr>
        <p:txBody>
          <a:bodyPr>
            <a:normAutofit fontScale="90000"/>
          </a:bodyPr>
          <a:lstStyle/>
          <a:p>
            <a:r>
              <a:rPr lang="pt-PT" sz="4900" dirty="0" smtClean="0">
                <a:latin typeface="Calibri"/>
                <a:cs typeface="Calibri"/>
              </a:rPr>
              <a:t>❷ </a:t>
            </a:r>
            <a:r>
              <a:rPr lang="pt-PT" sz="4000" dirty="0" smtClean="0">
                <a:latin typeface="Calibri"/>
                <a:cs typeface="Calibri"/>
              </a:rPr>
              <a:t>Usa o seguinte material:</a:t>
            </a:r>
            <a:br>
              <a:rPr lang="pt-PT" sz="4000" dirty="0" smtClean="0">
                <a:latin typeface="Calibri"/>
                <a:cs typeface="Calibri"/>
              </a:rPr>
            </a:br>
            <a:r>
              <a:rPr lang="pt-PT" sz="4000" dirty="0" smtClean="0">
                <a:latin typeface="Calibri"/>
                <a:cs typeface="Calibri"/>
              </a:rPr>
              <a:t/>
            </a:r>
            <a:br>
              <a:rPr lang="pt-PT" sz="4000" dirty="0" smtClean="0">
                <a:latin typeface="Calibri"/>
                <a:cs typeface="Calibri"/>
              </a:rPr>
            </a:br>
            <a:r>
              <a:rPr lang="pt-PT" sz="4000" dirty="0" smtClean="0">
                <a:latin typeface="Calibri"/>
                <a:cs typeface="Calibri"/>
              </a:rPr>
              <a:t>•um fio ou um cordão para as medições;</a:t>
            </a:r>
            <a:r>
              <a:rPr lang="pt-PT" sz="4000" dirty="0">
                <a:latin typeface="Calibri"/>
                <a:cs typeface="Calibri"/>
              </a:rPr>
              <a:t/>
            </a:r>
            <a:br>
              <a:rPr lang="pt-PT" sz="4000" dirty="0">
                <a:latin typeface="Calibri"/>
                <a:cs typeface="Calibri"/>
              </a:rPr>
            </a:br>
            <a:r>
              <a:rPr lang="pt-PT" sz="4000" dirty="0" smtClean="0">
                <a:latin typeface="Calibri"/>
                <a:cs typeface="Calibri"/>
              </a:rPr>
              <a:t>• uma fita métrica ou uma régua</a:t>
            </a:r>
            <a:r>
              <a:rPr lang="pt-PT" dirty="0" smtClean="0">
                <a:latin typeface="Calibri"/>
                <a:cs typeface="Calibri"/>
              </a:rPr>
              <a:t>.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4758" y="5229200"/>
            <a:ext cx="7049650" cy="1242842"/>
          </a:xfrm>
        </p:spPr>
        <p:txBody>
          <a:bodyPr/>
          <a:lstStyle/>
          <a:p>
            <a:pPr algn="l"/>
            <a:r>
              <a:rPr lang="pt-PT" sz="1600" dirty="0">
                <a:solidFill>
                  <a:schemeClr val="bg1">
                    <a:lumMod val="50000"/>
                  </a:schemeClr>
                </a:solidFill>
              </a:rPr>
              <a:t>Nota: </a:t>
            </a:r>
            <a:r>
              <a:rPr lang="pt-PT" sz="1600" dirty="0" smtClean="0">
                <a:solidFill>
                  <a:schemeClr val="bg1">
                    <a:lumMod val="50000"/>
                  </a:schemeClr>
                </a:solidFill>
              </a:rPr>
              <a:t>o fio não deve ser elástico, para não alterar as suas dimensões.</a:t>
            </a:r>
            <a:endParaRPr lang="pt-PT" sz="1600" dirty="0">
              <a:solidFill>
                <a:schemeClr val="bg1">
                  <a:lumMod val="50000"/>
                </a:schemeClr>
              </a:solidFill>
            </a:endParaRPr>
          </a:p>
          <a:p>
            <a:endParaRPr lang="pt-P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963" y="0"/>
            <a:ext cx="427037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750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0" t="-635" r="1" b="-1"/>
          <a:stretch/>
        </p:blipFill>
        <p:spPr bwMode="auto">
          <a:xfrm flipH="1">
            <a:off x="7092000" y="3140968"/>
            <a:ext cx="2052000" cy="2990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636912"/>
            <a:ext cx="7920880" cy="137058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PT" sz="4000" dirty="0" smtClean="0">
                <a:latin typeface="Calibri"/>
                <a:cs typeface="Calibri"/>
              </a:rPr>
              <a:t>❸ </a:t>
            </a:r>
            <a:r>
              <a:rPr lang="pt-PT" sz="3600" dirty="0" smtClean="0">
                <a:latin typeface="Calibri"/>
                <a:cs typeface="Calibri"/>
              </a:rPr>
              <a:t>Prende o fio com ambas as mãos e usa os polegares para marcares, no globo, os dois lugares que estás a medir.</a:t>
            </a:r>
            <a:endParaRPr lang="pt-PT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2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881" y="1240429"/>
            <a:ext cx="5367602" cy="4034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004" y="1700808"/>
            <a:ext cx="46990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102" y="4192931"/>
            <a:ext cx="4635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31242" y="5517232"/>
            <a:ext cx="8677261" cy="936104"/>
          </a:xfrm>
        </p:spPr>
        <p:txBody>
          <a:bodyPr>
            <a:normAutofit/>
          </a:bodyPr>
          <a:lstStyle/>
          <a:p>
            <a:pPr algn="l"/>
            <a:r>
              <a:rPr lang="pt-PT" sz="1700" dirty="0" smtClean="0">
                <a:solidFill>
                  <a:schemeClr val="bg1">
                    <a:lumMod val="50000"/>
                  </a:schemeClr>
                </a:solidFill>
              </a:rPr>
              <a:t>Nota: estica o fio firmemente de forma a que o arco que se forma no globo corresponda à distância mais curta entre os dois lugares</a:t>
            </a:r>
            <a:r>
              <a:rPr lang="pt-PT" dirty="0" smtClean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pt-PT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01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google.com/url?source=imglanding&amp;ct=img&amp;q=http://www.aartgraf.com.br/app/Config/280//imagens/produto/grd_215674_FITA%20M%C3%89TRICA.jpg&amp;sa=X&amp;ei=hIj4TuDbJYfDhAe658Fs&amp;ved=0CAwQ8wc4IA&amp;usg=AFQjCNHumQbD37gPEazcseX2RZj4hxu0g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7" y="1484784"/>
            <a:ext cx="2232248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7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PT" dirty="0" smtClean="0">
                <a:latin typeface="Calibri"/>
                <a:cs typeface="Calibri"/>
              </a:rPr>
              <a:t>❹</a:t>
            </a:r>
            <a:r>
              <a:rPr lang="pt-PT" sz="4000" dirty="0" smtClean="0">
                <a:latin typeface="Calibri"/>
                <a:cs typeface="Calibri"/>
              </a:rPr>
              <a:t>Coloca o fio, esticado, junto à régua ou fita métrica e mede a distância, que acabaste de obter.</a:t>
            </a:r>
            <a:endParaRPr lang="pt-PT" sz="4000" dirty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618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980726"/>
            <a:ext cx="6945213" cy="503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2311042"/>
            <a:ext cx="7772400" cy="1470025"/>
          </a:xfrm>
        </p:spPr>
        <p:txBody>
          <a:bodyPr>
            <a:normAutofit/>
          </a:bodyPr>
          <a:lstStyle/>
          <a:p>
            <a:r>
              <a:rPr lang="pt-PT" sz="2800" dirty="0" smtClean="0">
                <a:solidFill>
                  <a:schemeClr val="bg1"/>
                </a:solidFill>
              </a:rPr>
              <a:t>Mede o fio com uma régua</a:t>
            </a:r>
            <a:endParaRPr lang="pt-PT" sz="28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928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132856"/>
            <a:ext cx="7772400" cy="1470025"/>
          </a:xfrm>
        </p:spPr>
        <p:txBody>
          <a:bodyPr/>
          <a:lstStyle/>
          <a:p>
            <a:r>
              <a:rPr lang="pt-PT" dirty="0" smtClean="0">
                <a:latin typeface="Calibri"/>
                <a:cs typeface="Calibri"/>
              </a:rPr>
              <a:t> ❺</a:t>
            </a:r>
            <a:r>
              <a:rPr lang="pt-PT" sz="3600" dirty="0" smtClean="0">
                <a:latin typeface="Calibri"/>
                <a:cs typeface="Calibri"/>
              </a:rPr>
              <a:t>Calcula a distância real entre os dois lugares. </a:t>
            </a:r>
            <a:endParaRPr lang="pt-PT" sz="36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0804" y="3987351"/>
            <a:ext cx="320922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B</a:t>
            </a:r>
            <a:endParaRPr lang="pt-PT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9325" y="5034068"/>
            <a:ext cx="33054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A</a:t>
            </a:r>
            <a:endParaRPr lang="pt-PT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758703" y="4172017"/>
            <a:ext cx="4482101" cy="10081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20820000">
            <a:off x="1378491" y="4985247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pt-PT" b="1" dirty="0" smtClean="0">
                <a:ln/>
                <a:solidFill>
                  <a:schemeClr val="accent3"/>
                </a:solidFill>
              </a:rPr>
              <a:t>0				                      17, 3</a:t>
            </a:r>
            <a:endParaRPr lang="pt-PT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5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55576" y="1124744"/>
            <a:ext cx="76989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600" dirty="0" smtClean="0"/>
              <a:t>Utiliza um </a:t>
            </a:r>
            <a:r>
              <a:rPr lang="pt-PT" sz="3600" dirty="0"/>
              <a:t>quadro semelhante a este para calculares a distância real entre os lugares A e B.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7748" y="5982177"/>
            <a:ext cx="2519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 smtClean="0"/>
              <a:t>DM = distância no mapa</a:t>
            </a:r>
          </a:p>
          <a:p>
            <a:r>
              <a:rPr lang="pt-PT" sz="1200" dirty="0" smtClean="0"/>
              <a:t>DR = distância real </a:t>
            </a:r>
            <a:endParaRPr lang="pt-PT" sz="12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002" y="3730286"/>
            <a:ext cx="6988093" cy="18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1401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8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51211">
            <a:off x="2231431" y="4127363"/>
            <a:ext cx="2401974" cy="1882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5298" flipH="1">
            <a:off x="6384459" y="4083440"/>
            <a:ext cx="2428195" cy="1821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5346">
            <a:off x="4526175" y="3697040"/>
            <a:ext cx="2276259" cy="170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5177">
            <a:off x="387333" y="3719020"/>
            <a:ext cx="2349115" cy="1715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dirty="0">
                <a:latin typeface="Calibri"/>
                <a:cs typeface="Calibri"/>
              </a:rPr>
              <a:t>❶ </a:t>
            </a:r>
            <a:r>
              <a:rPr lang="pt-PT" sz="4000" dirty="0" smtClean="0">
                <a:latin typeface="+mn-lt"/>
              </a:rPr>
              <a:t>Calcula a distância que separa as cidades de Lisboa e Maputo. </a:t>
            </a:r>
            <a:endParaRPr lang="pt-PT" sz="4000" dirty="0"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09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640" y="3573016"/>
            <a:ext cx="3240360" cy="2692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278688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t-PT" dirty="0">
                <a:latin typeface="Calibri"/>
                <a:cs typeface="Calibri"/>
              </a:rPr>
              <a:t>❷</a:t>
            </a:r>
            <a:r>
              <a:rPr lang="pt-PT" b="1" dirty="0">
                <a:latin typeface="Calibri"/>
                <a:cs typeface="Calibri"/>
              </a:rPr>
              <a:t> </a:t>
            </a:r>
            <a:r>
              <a:rPr lang="pt-PT" sz="4000" dirty="0" smtClean="0">
                <a:latin typeface="+mn-lt"/>
              </a:rPr>
              <a:t>Mede essa distância a partir de um globo terrestre e experimenta medir a mesma distância num mapa.</a:t>
            </a:r>
            <a:endParaRPr lang="pt-PT" sz="4000" dirty="0">
              <a:latin typeface="+mn-lt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216" y="0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23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68734">
            <a:off x="3054044" y="3467174"/>
            <a:ext cx="2942077" cy="2817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30425"/>
            <a:ext cx="8208641" cy="1470025"/>
          </a:xfrm>
        </p:spPr>
        <p:txBody>
          <a:bodyPr>
            <a:normAutofit fontScale="90000"/>
          </a:bodyPr>
          <a:lstStyle/>
          <a:p>
            <a:r>
              <a:rPr lang="pt-PT" dirty="0" smtClean="0">
                <a:latin typeface="Calibri"/>
                <a:cs typeface="Calibri"/>
              </a:rPr>
              <a:t>❸ </a:t>
            </a:r>
            <a:r>
              <a:rPr lang="pt-PT" sz="4000" dirty="0" smtClean="0">
                <a:latin typeface="+mn-lt"/>
              </a:rPr>
              <a:t>Regista </a:t>
            </a:r>
            <a:r>
              <a:rPr lang="pt-PT" sz="4000" dirty="0">
                <a:latin typeface="+mn-lt"/>
              </a:rPr>
              <a:t>a</a:t>
            </a:r>
            <a:r>
              <a:rPr lang="pt-PT" sz="4000" dirty="0" smtClean="0">
                <a:latin typeface="+mn-lt"/>
              </a:rPr>
              <a:t> diferença entre as duas medições e calcula a distância real, usando os resultados a que chegaste</a:t>
            </a:r>
            <a:r>
              <a:rPr lang="pt-PT" sz="4000" dirty="0" smtClean="0"/>
              <a:t>.</a:t>
            </a:r>
            <a:endParaRPr lang="pt-PT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049" y="123775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885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17032"/>
            <a:ext cx="36195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130425"/>
            <a:ext cx="8208641" cy="1470025"/>
          </a:xfrm>
        </p:spPr>
        <p:txBody>
          <a:bodyPr>
            <a:normAutofit fontScale="90000"/>
          </a:bodyPr>
          <a:lstStyle/>
          <a:p>
            <a:r>
              <a:rPr lang="pt-PT" dirty="0">
                <a:latin typeface="Calibri"/>
                <a:cs typeface="Calibri"/>
              </a:rPr>
              <a:t>❹ </a:t>
            </a:r>
            <a:r>
              <a:rPr lang="pt-PT" sz="4000" dirty="0" smtClean="0">
                <a:latin typeface="+mn-lt"/>
              </a:rPr>
              <a:t>Para terminar, discute com os teus colegas as técnicas utilizadas e os resultados obtidos.</a:t>
            </a:r>
            <a:endParaRPr lang="pt-PT" sz="4000" dirty="0">
              <a:latin typeface="+mn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049" y="123775"/>
            <a:ext cx="426784" cy="479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55576" y="548680"/>
            <a:ext cx="7200800" cy="664870"/>
          </a:xfrm>
          <a:prstGeom prst="rect">
            <a:avLst/>
          </a:prstGeom>
        </p:spPr>
        <p:txBody>
          <a:bodyPr vert="horz" lIns="108000" tIns="45720" rIns="91440" bIns="45720" rtlCol="0" anchor="t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Vamos medir distâncias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600" b="1" dirty="0" smtClean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 globo?</a:t>
            </a:r>
            <a:endParaRPr lang="pt-PT" sz="3600" b="1" dirty="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8205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</TotalTime>
  <Words>453</Words>
  <Application>Microsoft Office PowerPoint</Application>
  <PresentationFormat>On-screen Show (4:3)</PresentationFormat>
  <Paragraphs>43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Porque o caminho mais curto entre dois pontos, num mapa, quase nunca é uma linha reta.</vt:lpstr>
      <vt:lpstr>PowerPoint Presentation</vt:lpstr>
      <vt:lpstr>PowerPoint Presentation</vt:lpstr>
      <vt:lpstr>❶ Procura no globo terrestre a sua escala e regista-a.</vt:lpstr>
      <vt:lpstr>❷ Usa o seguinte material:  •um fio ou um cordão para as medições; • uma fita métrica ou uma régua.</vt:lpstr>
      <vt:lpstr>❸ Prende o fio com ambas as mãos e usa os polegares para marcares, no globo, os dois lugares que estás a medir.</vt:lpstr>
      <vt:lpstr>PowerPoint Presentation</vt:lpstr>
      <vt:lpstr>❹Coloca o fio, esticado, junto à régua ou fita métrica e mede a distância, que acabaste de obter.</vt:lpstr>
      <vt:lpstr>Mede o fio com uma régua</vt:lpstr>
      <vt:lpstr> ❺Calcula a distância real entre os dois lugares. </vt:lpstr>
      <vt:lpstr>PowerPoint Presentation</vt:lpstr>
      <vt:lpstr>❶ Calcula a distância que separa as cidades de Lisboa e Maputo. </vt:lpstr>
      <vt:lpstr>❷ Mede essa distância a partir de um globo terrestre e experimenta medir a mesma distância num mapa.</vt:lpstr>
      <vt:lpstr>❸ Regista a diferença entre as duas medições e calcula a distância real, usando os resultados a que chegaste.</vt:lpstr>
      <vt:lpstr>❹ Para terminar, discute com os teus colegas as técnicas utilizadas e os resultados obtidos.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68</cp:revision>
  <dcterms:created xsi:type="dcterms:W3CDTF">2011-12-12T15:36:58Z</dcterms:created>
  <dcterms:modified xsi:type="dcterms:W3CDTF">2014-06-23T13:52:53Z</dcterms:modified>
</cp:coreProperties>
</file>