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1"/>
  </p:notesMasterIdLst>
  <p:sldIdLst>
    <p:sldId id="462" r:id="rId3"/>
    <p:sldId id="434" r:id="rId4"/>
    <p:sldId id="463" r:id="rId5"/>
    <p:sldId id="465" r:id="rId6"/>
    <p:sldId id="481" r:id="rId7"/>
    <p:sldId id="476" r:id="rId8"/>
    <p:sldId id="475" r:id="rId9"/>
    <p:sldId id="482" r:id="rId10"/>
    <p:sldId id="464" r:id="rId11"/>
    <p:sldId id="467" r:id="rId12"/>
    <p:sldId id="466" r:id="rId13"/>
    <p:sldId id="477" r:id="rId14"/>
    <p:sldId id="484" r:id="rId15"/>
    <p:sldId id="485" r:id="rId16"/>
    <p:sldId id="486" r:id="rId17"/>
    <p:sldId id="478" r:id="rId18"/>
    <p:sldId id="487" r:id="rId19"/>
    <p:sldId id="473" r:id="rId20"/>
  </p:sldIdLst>
  <p:sldSz cx="9144000" cy="6858000" type="screen4x3"/>
  <p:notesSz cx="6769100" cy="9906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udia amaral" initials="ca" lastIdx="1" clrIdx="6">
    <p:extLst>
      <p:ext uri="{19B8F6BF-5375-455C-9EA6-DF929625EA0E}">
        <p15:presenceInfo xmlns:p15="http://schemas.microsoft.com/office/powerpoint/2012/main" userId="NvpNxauEvBgieI/sxQDBFpVxxS3g6tfYL+r/l1QydPg=" providerId="None"/>
      </p:ext>
    </p:extLst>
  </p:cmAuthor>
  <p:cmAuthor id="1" name="Utilizador do Microsoft Office" initials="UdMO" lastIdx="2" clrIdx="0">
    <p:extLst>
      <p:ext uri="{19B8F6BF-5375-455C-9EA6-DF929625EA0E}">
        <p15:presenceInfo xmlns:p15="http://schemas.microsoft.com/office/powerpoint/2012/main" userId="Utilizador do Microsoft Office" providerId="None"/>
      </p:ext>
    </p:extLst>
  </p:cmAuthor>
  <p:cmAuthor id="8" name="Vanessa Reis" initials="VR" lastIdx="2" clrIdx="7">
    <p:extLst>
      <p:ext uri="{19B8F6BF-5375-455C-9EA6-DF929625EA0E}">
        <p15:presenceInfo xmlns:p15="http://schemas.microsoft.com/office/powerpoint/2012/main" userId="S::vareis@portoeditora.pt::52f5c992-c630-4a8f-a545-bf6c841bd153" providerId="AD"/>
      </p:ext>
    </p:extLst>
  </p:cmAuthor>
  <p:cmAuthor id="2" name="claudia" initials="c" lastIdx="17" clrIdx="1">
    <p:extLst>
      <p:ext uri="{19B8F6BF-5375-455C-9EA6-DF929625EA0E}">
        <p15:presenceInfo xmlns:p15="http://schemas.microsoft.com/office/powerpoint/2012/main" userId="claudia" providerId="None"/>
      </p:ext>
    </p:extLst>
  </p:cmAuthor>
  <p:cmAuthor id="3" name="Daniela Magalhães" initials="DM" lastIdx="31" clrIdx="2">
    <p:extLst>
      <p:ext uri="{19B8F6BF-5375-455C-9EA6-DF929625EA0E}">
        <p15:presenceInfo xmlns:p15="http://schemas.microsoft.com/office/powerpoint/2012/main" userId="S::dmagalhaes@portoeditora.pt::c8bde161-33ff-471f-b0f8-1ad4825ecaca" providerId="AD"/>
      </p:ext>
    </p:extLst>
  </p:cmAuthor>
  <p:cmAuthor id="4" name="Daniela" initials="D" lastIdx="1" clrIdx="3">
    <p:extLst>
      <p:ext uri="{19B8F6BF-5375-455C-9EA6-DF929625EA0E}">
        <p15:presenceInfo xmlns:p15="http://schemas.microsoft.com/office/powerpoint/2012/main" userId="Daniela" providerId="None"/>
      </p:ext>
    </p:extLst>
  </p:cmAuthor>
  <p:cmAuthor id="5" name="Asus" initials="A" lastIdx="10" clrIdx="4">
    <p:extLst>
      <p:ext uri="{19B8F6BF-5375-455C-9EA6-DF929625EA0E}">
        <p15:presenceInfo xmlns:p15="http://schemas.microsoft.com/office/powerpoint/2012/main" userId="Asus" providerId="None"/>
      </p:ext>
    </p:extLst>
  </p:cmAuthor>
  <p:cmAuthor id="6" name="Olanda Barbosa Vilaça" initials="OBV" lastIdx="18" clrIdx="5">
    <p:extLst>
      <p:ext uri="{19B8F6BF-5375-455C-9EA6-DF929625EA0E}">
        <p15:presenceInfo xmlns:p15="http://schemas.microsoft.com/office/powerpoint/2012/main" userId="S::1512368059@espan.edu.pt::a180562a-39c1-4645-a286-10654f8d0b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9EDF4"/>
    <a:srgbClr val="DEEBF7"/>
    <a:srgbClr val="FFCC66"/>
    <a:srgbClr val="7F7F7F"/>
    <a:srgbClr val="642F04"/>
    <a:srgbClr val="DDD9C3"/>
    <a:srgbClr val="9E0000"/>
    <a:srgbClr val="953735"/>
    <a:srgbClr val="FE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6FC327-B700-495B-BCE7-A4A965442A7B}" v="2" dt="2021-07-08T20:40:35.3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Destaque 3/Destaqu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30" autoAdjust="0"/>
    <p:restoredTop sz="95220" autoAdjust="0"/>
  </p:normalViewPr>
  <p:slideViewPr>
    <p:cSldViewPr showGuides="1">
      <p:cViewPr varScale="1">
        <p:scale>
          <a:sx n="67" d="100"/>
          <a:sy n="67" d="100"/>
        </p:scale>
        <p:origin x="252" y="44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Reis" userId="52f5c992-c630-4a8f-a545-bf6c841bd153" providerId="ADAL" clId="{744168CB-E585-4F5B-B2AC-6D1B297B5DA9}"/>
    <pc:docChg chg="">
      <pc:chgData name="Vanessa Reis" userId="52f5c992-c630-4a8f-a545-bf6c841bd153" providerId="ADAL" clId="{744168CB-E585-4F5B-B2AC-6D1B297B5DA9}" dt="2021-07-08T20:39:31.366" v="2" actId="5900"/>
      <pc:docMkLst>
        <pc:docMk/>
      </pc:docMkLst>
      <pc:sldChg chg="modCm">
        <pc:chgData name="Vanessa Reis" userId="52f5c992-c630-4a8f-a545-bf6c841bd153" providerId="ADAL" clId="{744168CB-E585-4F5B-B2AC-6D1B297B5DA9}" dt="2021-07-08T20:39:22.372" v="0" actId="5900"/>
        <pc:sldMkLst>
          <pc:docMk/>
          <pc:sldMk cId="2434985858" sldId="463"/>
        </pc:sldMkLst>
      </pc:sldChg>
      <pc:sldChg chg="modCm">
        <pc:chgData name="Vanessa Reis" userId="52f5c992-c630-4a8f-a545-bf6c841bd153" providerId="ADAL" clId="{744168CB-E585-4F5B-B2AC-6D1B297B5DA9}" dt="2021-07-08T20:39:31.366" v="2" actId="5900"/>
        <pc:sldMkLst>
          <pc:docMk/>
          <pc:sldMk cId="4130587763" sldId="476"/>
        </pc:sldMkLst>
      </pc:sldChg>
    </pc:docChg>
  </pc:docChgLst>
  <pc:docChgLst>
    <pc:chgData name="Vanessa Reis" userId="52f5c992-c630-4a8f-a545-bf6c841bd153" providerId="ADAL" clId="{7CA9FD97-FC59-42CF-8B57-D76BB70A2557}"/>
    <pc:docChg chg="">
      <pc:chgData name="Vanessa Reis" userId="52f5c992-c630-4a8f-a545-bf6c841bd153" providerId="ADAL" clId="{7CA9FD97-FC59-42CF-8B57-D76BB70A2557}" dt="2021-05-12T13:55:40.795" v="1" actId="5900"/>
      <pc:docMkLst>
        <pc:docMk/>
      </pc:docMkLst>
      <pc:sldChg chg="modCm">
        <pc:chgData name="Vanessa Reis" userId="52f5c992-c630-4a8f-a545-bf6c841bd153" providerId="ADAL" clId="{7CA9FD97-FC59-42CF-8B57-D76BB70A2557}" dt="2021-05-12T13:55:40.795" v="1" actId="5900"/>
        <pc:sldMkLst>
          <pc:docMk/>
          <pc:sldMk cId="4130587763" sldId="476"/>
        </pc:sldMkLst>
      </pc:sldChg>
    </pc:docChg>
  </pc:docChgLst>
  <pc:docChgLst>
    <pc:chgData name="Vanessa Reis" userId="52f5c992-c630-4a8f-a545-bf6c841bd153" providerId="ADAL" clId="{516FC327-B700-495B-BCE7-A4A965442A7B}"/>
    <pc:docChg chg="custSel modSld">
      <pc:chgData name="Vanessa Reis" userId="52f5c992-c630-4a8f-a545-bf6c841bd153" providerId="ADAL" clId="{516FC327-B700-495B-BCE7-A4A965442A7B}" dt="2021-07-08T20:40:35.354" v="3" actId="20577"/>
      <pc:docMkLst>
        <pc:docMk/>
      </pc:docMkLst>
      <pc:sldChg chg="delCm">
        <pc:chgData name="Vanessa Reis" userId="52f5c992-c630-4a8f-a545-bf6c841bd153" providerId="ADAL" clId="{516FC327-B700-495B-BCE7-A4A965442A7B}" dt="2021-07-08T20:40:08.326" v="0" actId="1592"/>
        <pc:sldMkLst>
          <pc:docMk/>
          <pc:sldMk cId="2434985858" sldId="463"/>
        </pc:sldMkLst>
      </pc:sldChg>
      <pc:sldChg chg="modSp delCm">
        <pc:chgData name="Vanessa Reis" userId="52f5c992-c630-4a8f-a545-bf6c841bd153" providerId="ADAL" clId="{516FC327-B700-495B-BCE7-A4A965442A7B}" dt="2021-07-08T20:40:35.354" v="3" actId="20577"/>
        <pc:sldMkLst>
          <pc:docMk/>
          <pc:sldMk cId="4130587763" sldId="476"/>
        </pc:sldMkLst>
        <pc:spChg chg="mod">
          <ac:chgData name="Vanessa Reis" userId="52f5c992-c630-4a8f-a545-bf6c841bd153" providerId="ADAL" clId="{516FC327-B700-495B-BCE7-A4A965442A7B}" dt="2021-07-08T20:40:35.354" v="3" actId="20577"/>
          <ac:spMkLst>
            <pc:docMk/>
            <pc:sldMk cId="4130587763" sldId="476"/>
            <ac:spMk id="19" creationId="{631A650F-44E3-4734-A2E4-32E60C09AD2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4C1E42-7D2D-4C29-914E-10AA1515174E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521C2B-1BF5-441C-9E9C-4FB6AE3ACED4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069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1</a:t>
            </a:fld>
            <a:endParaRPr lang="pt-PT" altLang="pt-PT" dirty="0"/>
          </a:p>
        </p:txBody>
      </p:sp>
    </p:spTree>
    <p:extLst>
      <p:ext uri="{BB962C8B-B14F-4D97-AF65-F5344CB8AC3E}">
        <p14:creationId xmlns:p14="http://schemas.microsoft.com/office/powerpoint/2010/main" val="42372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9381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469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66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6779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0836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0688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8776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228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482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97427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4920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6240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26069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32180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338438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14686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678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7C926-2B8E-4A0E-928F-8E24D286DD7D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E6C-CDB0-4303-85B9-9CD24BD50D3F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928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9C651-E7DC-4785-B052-AA80D4A24BA8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00C1-98B3-4C0B-ABC0-E9EDF00BA9AA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6670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8191-32D0-401A-B626-30A7CFDD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C929B-7D35-41C0-87F0-2624DBC0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FB04A1-28B6-487F-A570-DFDD1ACBD6E2}" type="datetimeFigureOut">
              <a:rPr lang="pt-PT" smtClean="0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51A0D-0A6E-4AD4-954C-4E4E0B75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A7673-B0BD-4F03-8836-667B17DC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9140C53-0387-45D3-B57B-D9575CDD36C0}" type="slidenum">
              <a:rPr lang="pt-PT" smtClean="0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4248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D00DF-DD90-4749-9450-3F5F74ACE420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9FBB8-A469-4AC0-B705-3FBF47C157EB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1875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4F527-626F-43DD-BA1A-9E8D03EF2309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A196F-FBCD-4B7A-AA0D-2CFD7E690116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07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4D05D-044E-479E-89CD-2E1B225D1E6A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691DA-7A00-454F-B913-8F6138978ED7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3649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EC2AB-BCBB-4395-9AEE-B8D9D06C730E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9FFB5-B649-4384-A670-7D459CA45EA5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69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485B-E2CC-4DCE-8B69-257063A6BCA5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D41F3-BF55-4823-877F-9ADBA9303E6C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9954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9A03-C50A-487F-ACA5-D76CC2265A2C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098E-F75D-4FE1-B84E-FB815E37535B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638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C8B2-ED1E-4248-B87A-1DE70D82EA99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C3BA1-A868-4C77-A4B0-1205334C6BFB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485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5E3E1-5BB2-4556-837D-7C8517697118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ECB34-0873-42D4-A7A8-AB0F99C01827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724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FE53-F333-4D26-AFF1-D4DB2E6C0AC4}" type="datetimeFigureOut">
              <a:rPr lang="pt-PT"/>
              <a:pPr>
                <a:defRPr/>
              </a:pPr>
              <a:t>08/07/2021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8A22-2C62-46BE-8D8A-2AFDD8EE9A14}" type="slidenum">
              <a:rPr lang="pt-PT"/>
              <a:pPr>
                <a:defRPr/>
              </a:pPr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5518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941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061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7667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727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3497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37013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64696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0227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435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4792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08/07/2021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‹nº›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906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0BE3671-2994-4908-BE70-33A87F3E468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C8A8CADF-5111-4455-B985-9943AFDEB5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416" y="84719"/>
            <a:ext cx="690625" cy="30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8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9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thing&#10;&#10;Description automatically generated">
            <a:extLst>
              <a:ext uri="{FF2B5EF4-FFF2-40B4-BE49-F238E27FC236}">
                <a16:creationId xmlns:a16="http://schemas.microsoft.com/office/drawing/2014/main" id="{7A948619-D3C3-4E86-AEC0-0CFD26C1E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/>
          <a:stretch/>
        </p:blipFill>
        <p:spPr>
          <a:xfrm>
            <a:off x="6588224" y="2060848"/>
            <a:ext cx="536025" cy="252028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872" y="6023483"/>
            <a:ext cx="1368161" cy="6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6" name="Gráfico 4">
            <a:extLst>
              <a:ext uri="{FF2B5EF4-FFF2-40B4-BE49-F238E27FC236}">
                <a16:creationId xmlns:a16="http://schemas.microsoft.com/office/drawing/2014/main" id="{37F9B8AA-4D44-4FA8-8766-97405EB5A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7" name="CaixaDeTexto 5">
            <a:extLst>
              <a:ext uri="{FF2B5EF4-FFF2-40B4-BE49-F238E27FC236}">
                <a16:creationId xmlns:a16="http://schemas.microsoft.com/office/drawing/2014/main" id="{883FBEF4-1CCB-486D-A1BF-9FF5A7435BA7}"/>
              </a:ext>
            </a:extLst>
          </p:cNvPr>
          <p:cNvSpPr txBox="1"/>
          <p:nvPr/>
        </p:nvSpPr>
        <p:spPr>
          <a:xfrm>
            <a:off x="2591779" y="2232732"/>
            <a:ext cx="396044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HSI – 7.º ano</a:t>
            </a:r>
          </a:p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Correção da ficha de avaliação n. </a:t>
            </a:r>
            <a:r>
              <a:rPr lang="pt-PT" b="1" baseline="30000" dirty="0">
                <a:solidFill>
                  <a:schemeClr val="accent1"/>
                </a:solidFill>
              </a:rPr>
              <a:t>o</a:t>
            </a:r>
            <a:r>
              <a:rPr lang="pt-PT" b="1" dirty="0">
                <a:solidFill>
                  <a:schemeClr val="accent1"/>
                </a:solidFill>
              </a:rPr>
              <a:t> 1</a:t>
            </a: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2D262D77-AA3E-4C7E-8A13-6015A4D5C33D}"/>
              </a:ext>
            </a:extLst>
          </p:cNvPr>
          <p:cNvSpPr txBox="1"/>
          <p:nvPr/>
        </p:nvSpPr>
        <p:spPr>
          <a:xfrm>
            <a:off x="2735795" y="3173365"/>
            <a:ext cx="3672408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Das sociedades </a:t>
            </a:r>
            <a:r>
              <a:rPr lang="pt-PT" sz="2400" b="1" dirty="0" err="1">
                <a:solidFill>
                  <a:schemeClr val="accent1"/>
                </a:solidFill>
              </a:rPr>
              <a:t>recoletoras</a:t>
            </a:r>
            <a:r>
              <a:rPr lang="pt-PT" sz="2400" b="1" dirty="0">
                <a:solidFill>
                  <a:schemeClr val="accent1"/>
                </a:solidFill>
              </a:rPr>
              <a:t> às primeiras civilizações</a:t>
            </a:r>
          </a:p>
        </p:txBody>
      </p:sp>
    </p:spTree>
    <p:extLst>
      <p:ext uri="{BB962C8B-B14F-4D97-AF65-F5344CB8AC3E}">
        <p14:creationId xmlns:p14="http://schemas.microsoft.com/office/powerpoint/2010/main" val="372141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4">
            <a:extLst>
              <a:ext uri="{FF2B5EF4-FFF2-40B4-BE49-F238E27FC236}">
                <a16:creationId xmlns:a16="http://schemas.microsoft.com/office/drawing/2014/main" id="{AE5E5C0B-B3DA-4983-BE5C-D9728619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5" name="CaixaDeTexto 5">
            <a:extLst>
              <a:ext uri="{FF2B5EF4-FFF2-40B4-BE49-F238E27FC236}">
                <a16:creationId xmlns:a16="http://schemas.microsoft.com/office/drawing/2014/main" id="{EA1B6770-AE7A-4CBD-BFB1-98C0705943AD}"/>
              </a:ext>
            </a:extLst>
          </p:cNvPr>
          <p:cNvSpPr txBox="1"/>
          <p:nvPr/>
        </p:nvSpPr>
        <p:spPr>
          <a:xfrm>
            <a:off x="2501768" y="2708920"/>
            <a:ext cx="4140461" cy="2020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 </a:t>
            </a:r>
          </a:p>
          <a:p>
            <a:pPr algn="ctr"/>
            <a:r>
              <a:rPr lang="pt-PT" sz="2300" b="1" dirty="0">
                <a:solidFill>
                  <a:schemeClr val="accent1"/>
                </a:solidFill>
              </a:rPr>
              <a:t>Das sociedades </a:t>
            </a:r>
            <a:r>
              <a:rPr lang="pt-PT" sz="2300" b="1" dirty="0" err="1">
                <a:solidFill>
                  <a:schemeClr val="accent1"/>
                </a:solidFill>
              </a:rPr>
              <a:t>recoletoras</a:t>
            </a:r>
            <a:r>
              <a:rPr lang="pt-PT" sz="2300" b="1" dirty="0">
                <a:solidFill>
                  <a:schemeClr val="accent1"/>
                </a:solidFill>
              </a:rPr>
              <a:t> às primeiras sociedades produtoras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A picture containing clothing, person, person, posing&#10;&#10;Description automatically generated">
            <a:extLst>
              <a:ext uri="{FF2B5EF4-FFF2-40B4-BE49-F238E27FC236}">
                <a16:creationId xmlns:a16="http://schemas.microsoft.com/office/drawing/2014/main" id="{1CBFDD0F-A415-4114-9FB6-24C09D667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1628931" cy="36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0FB348-6004-43C0-8C0A-4BE0198184EE}"/>
              </a:ext>
            </a:extLst>
          </p:cNvPr>
          <p:cNvSpPr txBox="1"/>
          <p:nvPr/>
        </p:nvSpPr>
        <p:spPr>
          <a:xfrm>
            <a:off x="539552" y="967325"/>
            <a:ext cx="8280920" cy="949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</a:t>
            </a: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A História é a ciência que estuda a vida dos seres humanos ao longo dos tempos. Assinala com X a opção que completa mais corretamente a afirmação.  </a:t>
            </a:r>
          </a:p>
          <a:p>
            <a:endParaRPr lang="pt-PT" b="1" dirty="0"/>
          </a:p>
        </p:txBody>
      </p:sp>
      <p:sp>
        <p:nvSpPr>
          <p:cNvPr id="6" name="CaixaDeTexto 50">
            <a:extLst>
              <a:ext uri="{FF2B5EF4-FFF2-40B4-BE49-F238E27FC236}">
                <a16:creationId xmlns:a16="http://schemas.microsoft.com/office/drawing/2014/main" id="{8131A860-C689-42B9-BA03-426C9AEF7BAE}"/>
              </a:ext>
            </a:extLst>
          </p:cNvPr>
          <p:cNvSpPr txBox="1"/>
          <p:nvPr/>
        </p:nvSpPr>
        <p:spPr>
          <a:xfrm>
            <a:off x="539552" y="1952152"/>
            <a:ext cx="4621992" cy="180844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pt-PT" sz="1600" b="1" dirty="0"/>
              <a:t>A História constrói-se a partir de ...</a:t>
            </a:r>
            <a:endParaRPr lang="pt-PT" sz="1600" dirty="0"/>
          </a:p>
          <a:p>
            <a:pPr algn="just">
              <a:lnSpc>
                <a:spcPct val="150000"/>
              </a:lnSpc>
            </a:pPr>
            <a:r>
              <a:rPr lang="pt-PT" sz="1600" dirty="0"/>
              <a:t>        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       monumentos.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       fontes escritas e não escritas.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      fontes escritas, não escritas e orais.</a:t>
            </a:r>
          </a:p>
        </p:txBody>
      </p:sp>
      <p:sp>
        <p:nvSpPr>
          <p:cNvPr id="7" name="CaixaDeTexto 63">
            <a:extLst>
              <a:ext uri="{FF2B5EF4-FFF2-40B4-BE49-F238E27FC236}">
                <a16:creationId xmlns:a16="http://schemas.microsoft.com/office/drawing/2014/main" id="{31DC256E-DA14-45F3-9193-CB109D24AF58}"/>
              </a:ext>
            </a:extLst>
          </p:cNvPr>
          <p:cNvSpPr txBox="1"/>
          <p:nvPr/>
        </p:nvSpPr>
        <p:spPr>
          <a:xfrm>
            <a:off x="4752499" y="1952152"/>
            <a:ext cx="3481390" cy="17776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/>
            <a:r>
              <a:rPr lang="pt-PT" sz="1600" b="1" dirty="0"/>
              <a:t>b) Exemplos de fontes  escritas são as... </a:t>
            </a:r>
          </a:p>
          <a:p>
            <a:pPr lvl="0"/>
            <a:endParaRPr lang="pt-PT" sz="1600" b="1" dirty="0"/>
          </a:p>
          <a:p>
            <a:r>
              <a:rPr lang="pt-PT" sz="1600" b="1" dirty="0"/>
              <a:t>           </a:t>
            </a:r>
            <a:r>
              <a:rPr lang="pt-PT" sz="1600" dirty="0"/>
              <a:t>ossadas .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     </a:t>
            </a:r>
            <a:r>
              <a:rPr lang="pt-PT" sz="1600" b="1" dirty="0"/>
              <a:t>     </a:t>
            </a:r>
            <a:r>
              <a:rPr lang="pt-PT" sz="1600" dirty="0"/>
              <a:t>cartas.        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          lendas.</a:t>
            </a:r>
          </a:p>
        </p:txBody>
      </p:sp>
      <p:sp>
        <p:nvSpPr>
          <p:cNvPr id="8" name="CaixaDeTexto 67">
            <a:extLst>
              <a:ext uri="{FF2B5EF4-FFF2-40B4-BE49-F238E27FC236}">
                <a16:creationId xmlns:a16="http://schemas.microsoft.com/office/drawing/2014/main" id="{81DBA426-657E-4D83-AEC2-4A131AD2F8D2}"/>
              </a:ext>
            </a:extLst>
          </p:cNvPr>
          <p:cNvSpPr txBox="1"/>
          <p:nvPr/>
        </p:nvSpPr>
        <p:spPr>
          <a:xfrm>
            <a:off x="539552" y="4140125"/>
            <a:ext cx="842589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sz="1600" b="1" dirty="0"/>
              <a:t>c) A História conta muito com a ajuda de ciências, como a...</a:t>
            </a:r>
          </a:p>
          <a:p>
            <a:r>
              <a:rPr lang="pt-PT" sz="1600" b="1" dirty="0"/>
              <a:t>        </a:t>
            </a:r>
          </a:p>
          <a:p>
            <a:pPr algn="just">
              <a:lnSpc>
                <a:spcPct val="150000"/>
              </a:lnSpc>
            </a:pPr>
            <a:r>
              <a:rPr lang="pt-PT" sz="1600" b="1" dirty="0"/>
              <a:t>         </a:t>
            </a:r>
            <a:r>
              <a:rPr lang="pt-PT" sz="1600" dirty="0"/>
              <a:t>Astronomia.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         Matemática. </a:t>
            </a:r>
          </a:p>
          <a:p>
            <a:pPr algn="just">
              <a:lnSpc>
                <a:spcPct val="150000"/>
              </a:lnSpc>
            </a:pPr>
            <a:r>
              <a:rPr lang="pt-PT" sz="1600" dirty="0"/>
              <a:t>          Arqueologia, a Geografia e a Química ... </a:t>
            </a:r>
          </a:p>
          <a:p>
            <a:r>
              <a:rPr lang="pt-PT" sz="1600" b="1" dirty="0"/>
              <a:t>	</a:t>
            </a:r>
          </a:p>
        </p:txBody>
      </p:sp>
      <p:sp>
        <p:nvSpPr>
          <p:cNvPr id="12" name="Retângulo Arredondado 30">
            <a:extLst>
              <a:ext uri="{FF2B5EF4-FFF2-40B4-BE49-F238E27FC236}">
                <a16:creationId xmlns:a16="http://schemas.microsoft.com/office/drawing/2014/main" id="{CCEEF7B1-D034-46C5-8297-0E1D3679746D}"/>
              </a:ext>
            </a:extLst>
          </p:cNvPr>
          <p:cNvSpPr/>
          <p:nvPr/>
        </p:nvSpPr>
        <p:spPr>
          <a:xfrm>
            <a:off x="611560" y="2701276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3" name="Retângulo Arredondado 30">
            <a:extLst>
              <a:ext uri="{FF2B5EF4-FFF2-40B4-BE49-F238E27FC236}">
                <a16:creationId xmlns:a16="http://schemas.microsoft.com/office/drawing/2014/main" id="{78BE48FF-5F90-43EF-8935-3B2F693DC41C}"/>
              </a:ext>
            </a:extLst>
          </p:cNvPr>
          <p:cNvSpPr/>
          <p:nvPr/>
        </p:nvSpPr>
        <p:spPr>
          <a:xfrm>
            <a:off x="611560" y="3068960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4" name="Retângulo Arredondado 30">
            <a:extLst>
              <a:ext uri="{FF2B5EF4-FFF2-40B4-BE49-F238E27FC236}">
                <a16:creationId xmlns:a16="http://schemas.microsoft.com/office/drawing/2014/main" id="{1A0001C3-741C-4CEB-8B25-A6AF9B9D237D}"/>
              </a:ext>
            </a:extLst>
          </p:cNvPr>
          <p:cNvSpPr/>
          <p:nvPr/>
        </p:nvSpPr>
        <p:spPr>
          <a:xfrm>
            <a:off x="611560" y="3429000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380A195-E776-4E07-99C2-5E6FC45C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048" y="4792124"/>
            <a:ext cx="1045069" cy="1357893"/>
          </a:xfrm>
          <a:prstGeom prst="rect">
            <a:avLst/>
          </a:prstGeom>
        </p:spPr>
      </p:pic>
      <p:sp>
        <p:nvSpPr>
          <p:cNvPr id="17" name="Retângulo Arredondado 30">
            <a:extLst>
              <a:ext uri="{FF2B5EF4-FFF2-40B4-BE49-F238E27FC236}">
                <a16:creationId xmlns:a16="http://schemas.microsoft.com/office/drawing/2014/main" id="{9B477291-0D94-429E-8337-9C45B59DC8F4}"/>
              </a:ext>
            </a:extLst>
          </p:cNvPr>
          <p:cNvSpPr/>
          <p:nvPr/>
        </p:nvSpPr>
        <p:spPr>
          <a:xfrm>
            <a:off x="5040531" y="2496607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8" name="Retângulo Arredondado 30">
            <a:extLst>
              <a:ext uri="{FF2B5EF4-FFF2-40B4-BE49-F238E27FC236}">
                <a16:creationId xmlns:a16="http://schemas.microsoft.com/office/drawing/2014/main" id="{105F7725-ACFA-481E-A99A-E87F986F615E}"/>
              </a:ext>
            </a:extLst>
          </p:cNvPr>
          <p:cNvSpPr/>
          <p:nvPr/>
        </p:nvSpPr>
        <p:spPr>
          <a:xfrm>
            <a:off x="5040531" y="2864291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4" name="Retângulo Arredondado 30">
            <a:extLst>
              <a:ext uri="{FF2B5EF4-FFF2-40B4-BE49-F238E27FC236}">
                <a16:creationId xmlns:a16="http://schemas.microsoft.com/office/drawing/2014/main" id="{66D3CFBA-CD1F-4ADD-BFB9-F891438AFACB}"/>
              </a:ext>
            </a:extLst>
          </p:cNvPr>
          <p:cNvSpPr/>
          <p:nvPr/>
        </p:nvSpPr>
        <p:spPr>
          <a:xfrm>
            <a:off x="5040531" y="3224331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5" name="Retângulo Arredondado 30">
            <a:extLst>
              <a:ext uri="{FF2B5EF4-FFF2-40B4-BE49-F238E27FC236}">
                <a16:creationId xmlns:a16="http://schemas.microsoft.com/office/drawing/2014/main" id="{36D4255C-FA9C-4BBD-8300-EB48B469193C}"/>
              </a:ext>
            </a:extLst>
          </p:cNvPr>
          <p:cNvSpPr/>
          <p:nvPr/>
        </p:nvSpPr>
        <p:spPr>
          <a:xfrm>
            <a:off x="746201" y="4788196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6" name="Retângulo Arredondado 30">
            <a:extLst>
              <a:ext uri="{FF2B5EF4-FFF2-40B4-BE49-F238E27FC236}">
                <a16:creationId xmlns:a16="http://schemas.microsoft.com/office/drawing/2014/main" id="{8E88D684-B285-4B4D-A020-2251E1A8209F}"/>
              </a:ext>
            </a:extLst>
          </p:cNvPr>
          <p:cNvSpPr/>
          <p:nvPr/>
        </p:nvSpPr>
        <p:spPr>
          <a:xfrm>
            <a:off x="746201" y="5155880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7" name="Retângulo Arredondado 30">
            <a:extLst>
              <a:ext uri="{FF2B5EF4-FFF2-40B4-BE49-F238E27FC236}">
                <a16:creationId xmlns:a16="http://schemas.microsoft.com/office/drawing/2014/main" id="{50EB74D1-6D30-47C1-9D99-A72D2EC1C08F}"/>
              </a:ext>
            </a:extLst>
          </p:cNvPr>
          <p:cNvSpPr/>
          <p:nvPr/>
        </p:nvSpPr>
        <p:spPr>
          <a:xfrm>
            <a:off x="746201" y="5515920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9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12" grpId="0" animBg="1"/>
      <p:bldP spid="13" grpId="0" animBg="1"/>
      <p:bldP spid="14" grpId="0" animBg="1"/>
      <p:bldP spid="17" grpId="0" animBg="1"/>
      <p:bldP spid="18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1920929"/>
            <a:ext cx="8388424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pt-PT" b="1" dirty="0"/>
              <a:t>Risca a palavra errada nas afirmações seguintes:</a:t>
            </a:r>
          </a:p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" name="CaixaDeTexto 2">
            <a:extLst>
              <a:ext uri="{FF2B5EF4-FFF2-40B4-BE49-F238E27FC236}">
                <a16:creationId xmlns:a16="http://schemas.microsoft.com/office/drawing/2014/main" id="{3AC06D31-6486-42D3-9B8E-FF72BB49C688}"/>
              </a:ext>
            </a:extLst>
          </p:cNvPr>
          <p:cNvSpPr txBox="1"/>
          <p:nvPr/>
        </p:nvSpPr>
        <p:spPr>
          <a:xfrm>
            <a:off x="467544" y="2664202"/>
            <a:ext cx="820891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b="1" dirty="0"/>
              <a:t>a) </a:t>
            </a:r>
            <a:r>
              <a:rPr lang="pt-PT" sz="1600" dirty="0"/>
              <a:t>Paleolítico é o período da Pré-história em que os seres humanos fabricavam instrumentos em pedra </a:t>
            </a:r>
            <a:r>
              <a:rPr lang="pt-PT" sz="1600" b="1" dirty="0"/>
              <a:t>lascada/</a:t>
            </a:r>
            <a:r>
              <a:rPr lang="pt-PT" sz="1600" strike="sngStrike" dirty="0">
                <a:solidFill>
                  <a:srgbClr val="00B0F0"/>
                </a:solidFill>
              </a:rPr>
              <a:t>polida</a:t>
            </a:r>
            <a:r>
              <a:rPr lang="pt-PT" sz="16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1600" b="1" dirty="0"/>
              <a:t>b) </a:t>
            </a:r>
            <a:r>
              <a:rPr lang="pt-PT" sz="1600" dirty="0"/>
              <a:t>O primeiro hominídeo a fabricar instrumentos foi o </a:t>
            </a:r>
            <a:r>
              <a:rPr lang="pt-PT" sz="1600" i="1" strike="sngStrike" dirty="0">
                <a:solidFill>
                  <a:srgbClr val="00B0F0"/>
                </a:solidFill>
              </a:rPr>
              <a:t>Australopiteco</a:t>
            </a:r>
            <a:r>
              <a:rPr lang="pt-PT" sz="1600" b="1" dirty="0"/>
              <a:t>/</a:t>
            </a:r>
            <a:r>
              <a:rPr lang="pt-PT" sz="1600" b="1" i="1" dirty="0"/>
              <a:t>Homo </a:t>
            </a:r>
            <a:r>
              <a:rPr lang="pt-PT" sz="1600" b="1" i="1" dirty="0" err="1"/>
              <a:t>habilis</a:t>
            </a:r>
            <a:r>
              <a:rPr lang="pt-PT" sz="16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1600" b="1" dirty="0"/>
              <a:t>c) </a:t>
            </a:r>
            <a:r>
              <a:rPr lang="pt-PT" sz="1600" dirty="0"/>
              <a:t>Os primeiros instrumentos eram fabricados em </a:t>
            </a:r>
            <a:r>
              <a:rPr lang="pt-PT" sz="1600" b="1" dirty="0"/>
              <a:t>pedra/</a:t>
            </a:r>
            <a:r>
              <a:rPr lang="pt-PT" sz="1600" strike="sngStrike" dirty="0">
                <a:solidFill>
                  <a:srgbClr val="00B0F0"/>
                </a:solidFill>
              </a:rPr>
              <a:t>barro</a:t>
            </a:r>
            <a:r>
              <a:rPr lang="pt-PT" sz="16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1600" b="1" dirty="0"/>
              <a:t>d) </a:t>
            </a:r>
            <a:r>
              <a:rPr lang="pt-PT" sz="1600" dirty="0"/>
              <a:t>O fabrico de instrumentos desenvolveu a habilidade</a:t>
            </a:r>
            <a:r>
              <a:rPr lang="pt-PT" sz="1600" b="1" dirty="0"/>
              <a:t> manual/</a:t>
            </a:r>
            <a:r>
              <a:rPr lang="pt-PT" sz="1600" b="1" strike="sngStrike" dirty="0">
                <a:solidFill>
                  <a:srgbClr val="00B0F0"/>
                </a:solidFill>
              </a:rPr>
              <a:t>emocional</a:t>
            </a:r>
            <a:r>
              <a:rPr lang="pt-PT" sz="1600" b="1" dirty="0"/>
              <a:t> </a:t>
            </a:r>
            <a:r>
              <a:rPr lang="pt-PT" sz="1600" dirty="0"/>
              <a:t>e a inteligência.</a:t>
            </a:r>
          </a:p>
          <a:p>
            <a:pPr algn="just"/>
            <a:endParaRPr lang="pt-PT" dirty="0"/>
          </a:p>
          <a:p>
            <a:pPr algn="just"/>
            <a:endParaRPr lang="pt-PT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AD59C4-040E-4868-AFF5-5B774683D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004540"/>
            <a:ext cx="1208267" cy="165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980728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3. Lê a fonte</a:t>
            </a:r>
            <a:r>
              <a:rPr lang="pt-PT" b="1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4ED952-0E78-4E1A-AC6E-27E0C4733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497422"/>
              </p:ext>
            </p:extLst>
          </p:nvPr>
        </p:nvGraphicFramePr>
        <p:xfrm>
          <a:off x="597980" y="1553059"/>
          <a:ext cx="7948040" cy="15159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48040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1515901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Domínio do fogo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Ao controlar o fogo, ao transportá-lo e usá-lo, o Homem diferenciou-se definitivamente dos outros animais. Tornou-se um criador. Controlava o processo de queima, o misterioso poder do calor. Assim foi afirmando o seu poder sobre a Natureza.   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Gordon </a:t>
                      </a:r>
                      <a:r>
                        <a:rPr lang="pt-PT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Childe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evolução cultural do Homem,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Editora Zahar, 1981. 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470542-2997-410B-8AAE-B042FE50A46B}"/>
              </a:ext>
            </a:extLst>
          </p:cNvPr>
          <p:cNvSpPr txBox="1"/>
          <p:nvPr/>
        </p:nvSpPr>
        <p:spPr>
          <a:xfrm>
            <a:off x="461966" y="3429000"/>
            <a:ext cx="7948040" cy="2694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843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pt-PT" sz="1600" b="1" dirty="0"/>
              <a:t>.1. Transcreve uma frase da fonte A que demonstre a importância do controlo do fogo para a Humanidade. </a:t>
            </a:r>
          </a:p>
          <a:p>
            <a:pPr marL="13843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</a:rPr>
              <a:t>“...foi afirmando o seu poder sobre a Natureza”.</a:t>
            </a:r>
          </a:p>
          <a:p>
            <a:pPr marL="13843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843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3843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/>
              <a:t>3.2. Refere como os seres humanos do Paleolítico podiam usar o fogo.</a:t>
            </a:r>
          </a:p>
          <a:p>
            <a:pPr marL="13843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</a:rPr>
              <a:t>Os seres humanos do Paleolítico podiam usar o fogo para cozinhar, aquecer e iluminar os seus abrigos, aperfeiçoar os instrumentos, afugentar os animais  e socializar, quando se reuniam junto da fogueira.</a:t>
            </a:r>
          </a:p>
        </p:txBody>
      </p:sp>
    </p:spTree>
    <p:extLst>
      <p:ext uri="{BB962C8B-B14F-4D97-AF65-F5344CB8AC3E}">
        <p14:creationId xmlns:p14="http://schemas.microsoft.com/office/powerpoint/2010/main" val="30812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377788" y="980646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/>
              <a:t>4. Faz a legenda das imagens quanto ao tipo de arte representado.</a:t>
            </a:r>
          </a:p>
        </p:txBody>
      </p:sp>
      <p:pic>
        <p:nvPicPr>
          <p:cNvPr id="9" name="Imagem 32">
            <a:extLst>
              <a:ext uri="{FF2B5EF4-FFF2-40B4-BE49-F238E27FC236}">
                <a16:creationId xmlns:a16="http://schemas.microsoft.com/office/drawing/2014/main" id="{52BE554D-D662-49CC-9C23-68A9C0D55BB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060848"/>
            <a:ext cx="2493150" cy="1667523"/>
          </a:xfrm>
          <a:prstGeom prst="rect">
            <a:avLst/>
          </a:prstGeom>
        </p:spPr>
      </p:pic>
      <p:pic>
        <p:nvPicPr>
          <p:cNvPr id="10" name="Imagem 33">
            <a:extLst>
              <a:ext uri="{FF2B5EF4-FFF2-40B4-BE49-F238E27FC236}">
                <a16:creationId xmlns:a16="http://schemas.microsoft.com/office/drawing/2014/main" id="{DFB0245F-679B-457C-BEF6-5CB71184E0A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935" y="3284984"/>
            <a:ext cx="1718137" cy="2376264"/>
          </a:xfrm>
          <a:prstGeom prst="rect">
            <a:avLst/>
          </a:prstGeom>
        </p:spPr>
      </p:pic>
      <p:pic>
        <p:nvPicPr>
          <p:cNvPr id="11" name="Imagem 34">
            <a:extLst>
              <a:ext uri="{FF2B5EF4-FFF2-40B4-BE49-F238E27FC236}">
                <a16:creationId xmlns:a16="http://schemas.microsoft.com/office/drawing/2014/main" id="{2978D51D-FC73-4EC1-BC9C-E9A739AF76C1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181" y="2060848"/>
            <a:ext cx="2765259" cy="173953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7E5A52F-FC26-4BE3-A2D8-12D0CACFFCE8}"/>
              </a:ext>
            </a:extLst>
          </p:cNvPr>
          <p:cNvSpPr/>
          <p:nvPr/>
        </p:nvSpPr>
        <p:spPr>
          <a:xfrm>
            <a:off x="611560" y="1556792"/>
            <a:ext cx="360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pt-PT" sz="12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5695CB6-BA48-4DD9-B876-E620DC173911}"/>
              </a:ext>
            </a:extLst>
          </p:cNvPr>
          <p:cNvSpPr/>
          <p:nvPr/>
        </p:nvSpPr>
        <p:spPr>
          <a:xfrm>
            <a:off x="3779912" y="2732110"/>
            <a:ext cx="360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endParaRPr lang="pt-PT" sz="1200" b="1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BC3DE7-8750-4685-B397-052F8649268E}"/>
              </a:ext>
            </a:extLst>
          </p:cNvPr>
          <p:cNvSpPr/>
          <p:nvPr/>
        </p:nvSpPr>
        <p:spPr>
          <a:xfrm>
            <a:off x="5767181" y="1556791"/>
            <a:ext cx="360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D</a:t>
            </a:r>
            <a:endParaRPr lang="pt-PT" sz="12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0245BF-63BF-4DDF-AC00-E88EE70D69C2}"/>
              </a:ext>
            </a:extLst>
          </p:cNvPr>
          <p:cNvSpPr txBox="1"/>
          <p:nvPr/>
        </p:nvSpPr>
        <p:spPr>
          <a:xfrm>
            <a:off x="1036116" y="3728371"/>
            <a:ext cx="164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00B0F0"/>
                </a:solidFill>
              </a:rPr>
              <a:t>Arte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rupestre</a:t>
            </a:r>
            <a:endParaRPr lang="pt-PT" sz="1600" dirty="0">
              <a:solidFill>
                <a:srgbClr val="00B0F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6AF25-A1B7-4FCB-B377-222DECD125E1}"/>
              </a:ext>
            </a:extLst>
          </p:cNvPr>
          <p:cNvSpPr txBox="1"/>
          <p:nvPr/>
        </p:nvSpPr>
        <p:spPr>
          <a:xfrm>
            <a:off x="3755904" y="5845418"/>
            <a:ext cx="164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00B0F0"/>
                </a:solidFill>
              </a:rPr>
              <a:t>Arte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móvel</a:t>
            </a:r>
            <a:endParaRPr lang="pt-PT" sz="1600" dirty="0">
              <a:solidFill>
                <a:srgbClr val="00B0F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31A650F-44E3-4734-A2E4-32E60C09AD21}"/>
              </a:ext>
            </a:extLst>
          </p:cNvPr>
          <p:cNvSpPr txBox="1"/>
          <p:nvPr/>
        </p:nvSpPr>
        <p:spPr>
          <a:xfrm>
            <a:off x="6660232" y="3800379"/>
            <a:ext cx="16440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solidFill>
                  <a:srgbClr val="00B0F0"/>
                </a:solidFill>
              </a:rPr>
              <a:t>Arte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megalítica</a:t>
            </a:r>
            <a:endParaRPr lang="pt-PT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58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4" grpId="0"/>
      <p:bldP spid="15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CDC5664-2E37-45F4-973F-334070E45287}"/>
              </a:ext>
            </a:extLst>
          </p:cNvPr>
          <p:cNvSpPr/>
          <p:nvPr/>
        </p:nvSpPr>
        <p:spPr>
          <a:xfrm>
            <a:off x="377788" y="1268760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/>
              <a:t>5. Observa as fontes.</a:t>
            </a:r>
          </a:p>
        </p:txBody>
      </p:sp>
      <p:pic>
        <p:nvPicPr>
          <p:cNvPr id="16" name="Imagem 54">
            <a:extLst>
              <a:ext uri="{FF2B5EF4-FFF2-40B4-BE49-F238E27FC236}">
                <a16:creationId xmlns:a16="http://schemas.microsoft.com/office/drawing/2014/main" id="{61FE34EC-5B1E-47B2-8947-86DDE523E2D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12880"/>
            <a:ext cx="3456384" cy="2632239"/>
          </a:xfrm>
          <a:prstGeom prst="rect">
            <a:avLst/>
          </a:prstGeom>
        </p:spPr>
      </p:pic>
      <p:pic>
        <p:nvPicPr>
          <p:cNvPr id="17" name="Imagem 55">
            <a:extLst>
              <a:ext uri="{FF2B5EF4-FFF2-40B4-BE49-F238E27FC236}">
                <a16:creationId xmlns:a16="http://schemas.microsoft.com/office/drawing/2014/main" id="{7283B8B9-B350-4322-AE56-58CF2DF0381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279" y="1910509"/>
            <a:ext cx="4035891" cy="283461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C4A56FB-3F7D-437D-8D48-91462D0B9D19}"/>
              </a:ext>
            </a:extLst>
          </p:cNvPr>
          <p:cNvSpPr/>
          <p:nvPr/>
        </p:nvSpPr>
        <p:spPr>
          <a:xfrm>
            <a:off x="573378" y="1528105"/>
            <a:ext cx="360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E</a:t>
            </a:r>
            <a:endParaRPr lang="pt-PT" sz="12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1D8E5A4-CA4B-477F-BDF5-9DACEC7129A3}"/>
              </a:ext>
            </a:extLst>
          </p:cNvPr>
          <p:cNvSpPr/>
          <p:nvPr/>
        </p:nvSpPr>
        <p:spPr>
          <a:xfrm>
            <a:off x="4788024" y="1512901"/>
            <a:ext cx="360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	</a:t>
            </a:r>
            <a:r>
              <a:rPr lang="pt-PT" sz="1400" b="1" dirty="0">
                <a:solidFill>
                  <a:schemeClr val="accent1">
                    <a:lumMod val="75000"/>
                  </a:schemeClr>
                </a:solidFill>
              </a:rPr>
              <a:t>F</a:t>
            </a:r>
            <a:endParaRPr lang="pt-PT" sz="1200" b="1" dirty="0"/>
          </a:p>
        </p:txBody>
      </p:sp>
      <p:sp>
        <p:nvSpPr>
          <p:cNvPr id="24" name="Retângulo 19">
            <a:extLst>
              <a:ext uri="{FF2B5EF4-FFF2-40B4-BE49-F238E27FC236}">
                <a16:creationId xmlns:a16="http://schemas.microsoft.com/office/drawing/2014/main" id="{B40FD3BA-8041-422A-992D-6281E402FAD7}"/>
              </a:ext>
            </a:extLst>
          </p:cNvPr>
          <p:cNvSpPr/>
          <p:nvPr/>
        </p:nvSpPr>
        <p:spPr>
          <a:xfrm>
            <a:off x="267593" y="5093335"/>
            <a:ext cx="8498619" cy="991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5.1. Identifica os modos de vida representados nas fontes E e F.</a:t>
            </a:r>
          </a:p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 fonte E está representado o modo de vida recolector; na fonte F, o modo de vida produtor. </a:t>
            </a:r>
          </a:p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1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6">
            <a:extLst>
              <a:ext uri="{FF2B5EF4-FFF2-40B4-BE49-F238E27FC236}">
                <a16:creationId xmlns:a16="http://schemas.microsoft.com/office/drawing/2014/main" id="{1092F30F-E450-4130-A1D5-9666C2145C1D}"/>
              </a:ext>
            </a:extLst>
          </p:cNvPr>
          <p:cNvSpPr/>
          <p:nvPr/>
        </p:nvSpPr>
        <p:spPr>
          <a:xfrm>
            <a:off x="301744" y="1268760"/>
            <a:ext cx="8540512" cy="4638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5.2. Constrói</a:t>
            </a:r>
            <a:r>
              <a:rPr lang="pt-PT" b="1" dirty="0"/>
              <a:t> um pequeno texto (cerca de 6 linhas) sobre  </a:t>
            </a:r>
            <a:r>
              <a:rPr lang="pt-PT" b="1" i="1" dirty="0"/>
              <a:t>A passagem do modo de vida </a:t>
            </a:r>
            <a:r>
              <a:rPr lang="pt-PT" b="1" i="1" dirty="0" err="1"/>
              <a:t>recoletor</a:t>
            </a:r>
            <a:r>
              <a:rPr lang="pt-PT" b="1" i="1" dirty="0"/>
              <a:t> para o modo de vida produtor</a:t>
            </a:r>
            <a:r>
              <a:rPr lang="pt-PT" b="1" dirty="0"/>
              <a:t>. Na tua resposta, deves aplicar os conceitos de Paleolítico, Neolítico, nomadismo e sedentarização e integrar informação das fontes. </a:t>
            </a:r>
          </a:p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rgbClr val="00B0F0"/>
                </a:solidFill>
              </a:rPr>
              <a:t>Os seres humanos do Paleolítico dedicavam-se à caça, pesca e recolha de frutos e raízes (fonte E). Como dependiam do que Natureza lhes fornecia, sempre que o alimento escasseava mudavam de local eram, por isso, nómadas. Com a prática da agricultura e a domesticação de animais, os seres humanos deixaram de ter necessidade de procurar alimentos e passaram a esperar pelas colheitas. Assim, os seres humanos deixaram de ser nómadas e passaram a ser sedentários, dedicando-se a atividades como a agricultura, pecuária, olaria, cestaria e tecelagem (fonte F). Este novo período foi designado pelos historiadores de Neolítico.</a:t>
            </a:r>
          </a:p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3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4">
            <a:extLst>
              <a:ext uri="{FF2B5EF4-FFF2-40B4-BE49-F238E27FC236}">
                <a16:creationId xmlns:a16="http://schemas.microsoft.com/office/drawing/2014/main" id="{E99D132D-C34E-443A-99FE-9FF51A877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5C07CFBE-6F5E-4FD7-A7A1-3803DFF72667}"/>
              </a:ext>
            </a:extLst>
          </p:cNvPr>
          <p:cNvSpPr txBox="1"/>
          <p:nvPr/>
        </p:nvSpPr>
        <p:spPr>
          <a:xfrm>
            <a:off x="2591779" y="2580466"/>
            <a:ext cx="3960440" cy="20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Contributos das primeiras civilizações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5C52F-EC71-46BC-9F10-11EBE50D7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413064"/>
            <a:ext cx="1327585" cy="41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6171E0F-61EA-444B-A639-07ED04D28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108835"/>
              </p:ext>
            </p:extLst>
          </p:nvPr>
        </p:nvGraphicFramePr>
        <p:xfrm>
          <a:off x="584400" y="1769083"/>
          <a:ext cx="7804023" cy="25898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04023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307990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Das aldeias às cidades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primeiras civilizações surgiram nos vales férteis de grandes rios [...]. A prática da agricultura, aliada à fertilidade da terra, permitiu a existência de excedentes e, em consequência, tornou possível às populações a prática do comércio. 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comunidades estabeleceram governos mais formais, criaram novas especializações, algumas pessoas puderam tornar-se sacerdotes ou artífices, começaram a surgir diferenças económicas e sociais e a maior parte destas comunidades começou a desenvolver ou a utilizar um sistema de escrita. 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Peter Stearns, </a:t>
                      </a:r>
                      <a:r>
                        <a:rPr lang="en-US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World History </a:t>
                      </a:r>
                      <a:r>
                        <a:rPr lang="en-US" sz="9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 </a:t>
                      </a:r>
                      <a:r>
                        <a:rPr lang="en-US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Documents</a:t>
                      </a:r>
                      <a:r>
                        <a:rPr lang="en-US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New York University Press, 1998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075A0D1-A0B8-4D85-A518-68FA17D7D050}"/>
              </a:ext>
            </a:extLst>
          </p:cNvPr>
          <p:cNvSpPr txBox="1"/>
          <p:nvPr/>
        </p:nvSpPr>
        <p:spPr>
          <a:xfrm>
            <a:off x="539552" y="1123870"/>
            <a:ext cx="5868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Lê a </a:t>
            </a:r>
            <a:r>
              <a:rPr lang="en-US" b="1" dirty="0" err="1"/>
              <a:t>fonte</a:t>
            </a:r>
            <a:r>
              <a:rPr lang="en-US" b="1" dirty="0"/>
              <a:t>. </a:t>
            </a:r>
            <a:endParaRPr lang="pt-PT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60B574-0E98-4314-AEAC-E46AE73F2A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5586">
            <a:off x="6648551" y="4956687"/>
            <a:ext cx="993445" cy="127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6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6">
            <a:extLst>
              <a:ext uri="{FF2B5EF4-FFF2-40B4-BE49-F238E27FC236}">
                <a16:creationId xmlns:a16="http://schemas.microsoft.com/office/drawing/2014/main" id="{07CFC759-B03C-4490-9BFE-861395CE5D09}"/>
              </a:ext>
            </a:extLst>
          </p:cNvPr>
          <p:cNvSpPr/>
          <p:nvPr/>
        </p:nvSpPr>
        <p:spPr>
          <a:xfrm>
            <a:off x="451675" y="1052736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1.1. Assinala com X a opção que completa corretamente a afirmação. </a:t>
            </a:r>
            <a:endParaRPr lang="pt-PT" b="1" dirty="0"/>
          </a:p>
        </p:txBody>
      </p:sp>
      <p:sp>
        <p:nvSpPr>
          <p:cNvPr id="7" name="Retângulo 7">
            <a:extLst>
              <a:ext uri="{FF2B5EF4-FFF2-40B4-BE49-F238E27FC236}">
                <a16:creationId xmlns:a16="http://schemas.microsoft.com/office/drawing/2014/main" id="{0E1F8A5F-C55D-4D6E-A934-8027A5E9C199}"/>
              </a:ext>
            </a:extLst>
          </p:cNvPr>
          <p:cNvSpPr/>
          <p:nvPr/>
        </p:nvSpPr>
        <p:spPr>
          <a:xfrm>
            <a:off x="89756" y="1724251"/>
            <a:ext cx="10098868" cy="14391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600"/>
              </a:spcAft>
              <a:tabLst>
                <a:tab pos="630555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a) Segundo a fonte A, a prática da agricultura, aliada à fertilidade da terra, permitiu 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...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  <a:tabLst>
                <a:tab pos="630555" algn="l"/>
              </a:tabLst>
            </a:pPr>
            <a:r>
              <a:rPr lang="pt-PT" sz="1600" dirty="0"/>
              <a:t>     	</a:t>
            </a:r>
            <a:r>
              <a:rPr lang="pt-PT" sz="1600" dirty="0">
                <a:cs typeface="Times New Roman" panose="02020603050405020304" pitchFamily="18" charset="0"/>
              </a:rPr>
              <a:t>a diferenciação social.</a:t>
            </a:r>
            <a:endParaRPr lang="pt-PT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600"/>
              </a:spcAft>
              <a:tabLst>
                <a:tab pos="630555" algn="l"/>
              </a:tabLst>
            </a:pP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   	a </a:t>
            </a:r>
            <a:r>
              <a:rPr lang="pt-PT" sz="1600" dirty="0"/>
              <a:t>existência de excedentes e, por conseguinte, o desenvolvimento do comércio.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  <a:tabLst>
                <a:tab pos="630555" algn="l"/>
              </a:tabLst>
            </a:pP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    	a </a:t>
            </a:r>
            <a:r>
              <a:rPr lang="pt-PT" sz="1600" dirty="0"/>
              <a:t>indústria. </a:t>
            </a:r>
            <a:endParaRPr lang="pt-PT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ângulo 15">
            <a:extLst>
              <a:ext uri="{FF2B5EF4-FFF2-40B4-BE49-F238E27FC236}">
                <a16:creationId xmlns:a16="http://schemas.microsoft.com/office/drawing/2014/main" id="{0ADD2544-2BA0-446C-90CF-757C69C052ED}"/>
              </a:ext>
            </a:extLst>
          </p:cNvPr>
          <p:cNvSpPr/>
          <p:nvPr/>
        </p:nvSpPr>
        <p:spPr>
          <a:xfrm>
            <a:off x="539553" y="3839472"/>
            <a:ext cx="3816424" cy="1722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b) Com a especialização de funções, surgiram ...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r>
              <a:rPr lang="pt-PT" sz="1600" b="1" dirty="0"/>
              <a:t>      	</a:t>
            </a:r>
            <a:r>
              <a:rPr lang="pt-PT" sz="1600" dirty="0"/>
              <a:t>novas comunidades.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r>
              <a:rPr lang="pt-PT" sz="1600" dirty="0"/>
              <a:t>      	diferenciações sociais e económicas.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450215" algn="l"/>
                <a:tab pos="630555" algn="l"/>
              </a:tabLst>
            </a:pPr>
            <a:r>
              <a:rPr lang="pt-PT" sz="1600" dirty="0"/>
              <a:t>      	técnicas diferenciadas.</a:t>
            </a:r>
          </a:p>
        </p:txBody>
      </p:sp>
      <p:sp>
        <p:nvSpPr>
          <p:cNvPr id="15" name="Retângulo 6">
            <a:extLst>
              <a:ext uri="{FF2B5EF4-FFF2-40B4-BE49-F238E27FC236}">
                <a16:creationId xmlns:a16="http://schemas.microsoft.com/office/drawing/2014/main" id="{200290D1-2048-466A-9712-749253FB4C9B}"/>
              </a:ext>
            </a:extLst>
          </p:cNvPr>
          <p:cNvSpPr/>
          <p:nvPr/>
        </p:nvSpPr>
        <p:spPr>
          <a:xfrm>
            <a:off x="4139952" y="3839472"/>
            <a:ext cx="4752528" cy="1808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PT" sz="1600" b="1" dirty="0">
                <a:cs typeface="Times New Roman" panose="02020603050405020304" pitchFamily="18" charset="0"/>
              </a:rPr>
              <a:t>c) </a:t>
            </a:r>
            <a:r>
              <a:rPr lang="pt-PT" sz="1600" b="1" dirty="0"/>
              <a:t>As novas comunidades começaram a desenvolver um...</a:t>
            </a:r>
            <a:endParaRPr lang="pt-PT" sz="1600" dirty="0"/>
          </a:p>
          <a:p>
            <a:pPr lvl="1" algn="just">
              <a:lnSpc>
                <a:spcPct val="150000"/>
              </a:lnSpc>
              <a:spcAft>
                <a:spcPts val="600"/>
              </a:spcAft>
              <a:tabLst>
                <a:tab pos="630555" algn="l"/>
              </a:tabLst>
            </a:pPr>
            <a:r>
              <a:rPr lang="pt-PT" sz="1600" dirty="0"/>
              <a:t>        sistema de rega.</a:t>
            </a:r>
          </a:p>
          <a:p>
            <a:pPr lvl="1" algn="just">
              <a:lnSpc>
                <a:spcPct val="150000"/>
              </a:lnSpc>
              <a:spcAft>
                <a:spcPts val="600"/>
              </a:spcAft>
              <a:tabLst>
                <a:tab pos="630555" algn="l"/>
              </a:tabLst>
            </a:pPr>
            <a:r>
              <a:rPr lang="pt-PT" sz="1600" dirty="0"/>
              <a:t>        sistema de construção.</a:t>
            </a:r>
          </a:p>
          <a:p>
            <a:pPr lvl="1" algn="just">
              <a:lnSpc>
                <a:spcPct val="150000"/>
              </a:lnSpc>
              <a:spcAft>
                <a:spcPts val="600"/>
              </a:spcAft>
              <a:tabLst>
                <a:tab pos="630555" algn="l"/>
              </a:tabLst>
            </a:pPr>
            <a:r>
              <a:rPr lang="pt-PT" sz="1600" dirty="0"/>
              <a:t>        sistema de escrita.</a:t>
            </a:r>
            <a:endParaRPr lang="pt-PT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etângulo Arredondado 30">
            <a:extLst>
              <a:ext uri="{FF2B5EF4-FFF2-40B4-BE49-F238E27FC236}">
                <a16:creationId xmlns:a16="http://schemas.microsoft.com/office/drawing/2014/main" id="{7248602E-3A59-4969-ACDC-6C3CADE2AAE5}"/>
              </a:ext>
            </a:extLst>
          </p:cNvPr>
          <p:cNvSpPr/>
          <p:nvPr/>
        </p:nvSpPr>
        <p:spPr>
          <a:xfrm>
            <a:off x="755576" y="2197220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7" name="Retângulo Arredondado 30">
            <a:extLst>
              <a:ext uri="{FF2B5EF4-FFF2-40B4-BE49-F238E27FC236}">
                <a16:creationId xmlns:a16="http://schemas.microsoft.com/office/drawing/2014/main" id="{63A76423-70D5-4727-AFD6-7032567D9F9D}"/>
              </a:ext>
            </a:extLst>
          </p:cNvPr>
          <p:cNvSpPr/>
          <p:nvPr/>
        </p:nvSpPr>
        <p:spPr>
          <a:xfrm>
            <a:off x="755576" y="2557260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8" name="Retângulo Arredondado 30">
            <a:extLst>
              <a:ext uri="{FF2B5EF4-FFF2-40B4-BE49-F238E27FC236}">
                <a16:creationId xmlns:a16="http://schemas.microsoft.com/office/drawing/2014/main" id="{5BAEF6F9-32D3-4AFE-9906-43EDA04F2CED}"/>
              </a:ext>
            </a:extLst>
          </p:cNvPr>
          <p:cNvSpPr/>
          <p:nvPr/>
        </p:nvSpPr>
        <p:spPr>
          <a:xfrm>
            <a:off x="755576" y="2917516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2" name="Retângulo Arredondado 30">
            <a:extLst>
              <a:ext uri="{FF2B5EF4-FFF2-40B4-BE49-F238E27FC236}">
                <a16:creationId xmlns:a16="http://schemas.microsoft.com/office/drawing/2014/main" id="{1953C307-CAC5-40D4-871D-D8EED1ABE08F}"/>
              </a:ext>
            </a:extLst>
          </p:cNvPr>
          <p:cNvSpPr/>
          <p:nvPr/>
        </p:nvSpPr>
        <p:spPr>
          <a:xfrm>
            <a:off x="755576" y="4573484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3" name="Retângulo Arredondado 30">
            <a:extLst>
              <a:ext uri="{FF2B5EF4-FFF2-40B4-BE49-F238E27FC236}">
                <a16:creationId xmlns:a16="http://schemas.microsoft.com/office/drawing/2014/main" id="{0CDC3FBE-805C-4912-A085-10A7B980B6B8}"/>
              </a:ext>
            </a:extLst>
          </p:cNvPr>
          <p:cNvSpPr/>
          <p:nvPr/>
        </p:nvSpPr>
        <p:spPr>
          <a:xfrm>
            <a:off x="755576" y="4941168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4" name="Retângulo Arredondado 30">
            <a:extLst>
              <a:ext uri="{FF2B5EF4-FFF2-40B4-BE49-F238E27FC236}">
                <a16:creationId xmlns:a16="http://schemas.microsoft.com/office/drawing/2014/main" id="{373D7689-973A-462C-831F-D76102878142}"/>
              </a:ext>
            </a:extLst>
          </p:cNvPr>
          <p:cNvSpPr/>
          <p:nvPr/>
        </p:nvSpPr>
        <p:spPr>
          <a:xfrm>
            <a:off x="755576" y="5301208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5" name="Retângulo Arredondado 30">
            <a:extLst>
              <a:ext uri="{FF2B5EF4-FFF2-40B4-BE49-F238E27FC236}">
                <a16:creationId xmlns:a16="http://schemas.microsoft.com/office/drawing/2014/main" id="{FA96AA37-E62F-4F52-A044-ADC4D48B76DA}"/>
              </a:ext>
            </a:extLst>
          </p:cNvPr>
          <p:cNvSpPr/>
          <p:nvPr/>
        </p:nvSpPr>
        <p:spPr>
          <a:xfrm>
            <a:off x="4680013" y="4509120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6" name="Retângulo Arredondado 30">
            <a:extLst>
              <a:ext uri="{FF2B5EF4-FFF2-40B4-BE49-F238E27FC236}">
                <a16:creationId xmlns:a16="http://schemas.microsoft.com/office/drawing/2014/main" id="{9C087A5B-45E0-4501-9F9E-6F83CFAEA428}"/>
              </a:ext>
            </a:extLst>
          </p:cNvPr>
          <p:cNvSpPr/>
          <p:nvPr/>
        </p:nvSpPr>
        <p:spPr>
          <a:xfrm>
            <a:off x="4680013" y="4937346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7" name="Retângulo Arredondado 30">
            <a:extLst>
              <a:ext uri="{FF2B5EF4-FFF2-40B4-BE49-F238E27FC236}">
                <a16:creationId xmlns:a16="http://schemas.microsoft.com/office/drawing/2014/main" id="{CE20AB32-1345-4E42-B065-54E94AD436B5}"/>
              </a:ext>
            </a:extLst>
          </p:cNvPr>
          <p:cNvSpPr/>
          <p:nvPr/>
        </p:nvSpPr>
        <p:spPr>
          <a:xfrm>
            <a:off x="4680013" y="5365572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2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5" grpId="0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6">
            <a:extLst>
              <a:ext uri="{FF2B5EF4-FFF2-40B4-BE49-F238E27FC236}">
                <a16:creationId xmlns:a16="http://schemas.microsoft.com/office/drawing/2014/main" id="{87C7E327-F8A3-48E4-884C-E8387D5B2A35}"/>
              </a:ext>
            </a:extLst>
          </p:cNvPr>
          <p:cNvSpPr/>
          <p:nvPr/>
        </p:nvSpPr>
        <p:spPr>
          <a:xfrm>
            <a:off x="539552" y="980728"/>
            <a:ext cx="2227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2. Observa as fontes. </a:t>
            </a:r>
            <a:endParaRPr lang="pt-PT" b="1" dirty="0"/>
          </a:p>
        </p:txBody>
      </p:sp>
      <p:pic>
        <p:nvPicPr>
          <p:cNvPr id="6" name="Imagem 6732">
            <a:extLst>
              <a:ext uri="{FF2B5EF4-FFF2-40B4-BE49-F238E27FC236}">
                <a16:creationId xmlns:a16="http://schemas.microsoft.com/office/drawing/2014/main" id="{170EFBE2-3420-481A-93DC-3D6D33EC115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916832"/>
            <a:ext cx="4157499" cy="3378488"/>
          </a:xfrm>
          <a:prstGeom prst="rect">
            <a:avLst/>
          </a:prstGeom>
        </p:spPr>
      </p:pic>
      <p:pic>
        <p:nvPicPr>
          <p:cNvPr id="7" name="Imagem 6733">
            <a:extLst>
              <a:ext uri="{FF2B5EF4-FFF2-40B4-BE49-F238E27FC236}">
                <a16:creationId xmlns:a16="http://schemas.microsoft.com/office/drawing/2014/main" id="{0AD7A0E2-53C6-4F09-B450-B7A2ED905DC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772816"/>
            <a:ext cx="3041000" cy="35225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2C0328F-5EC3-46CE-BB95-79D6D8A7CAAB}"/>
              </a:ext>
            </a:extLst>
          </p:cNvPr>
          <p:cNvSpPr/>
          <p:nvPr/>
        </p:nvSpPr>
        <p:spPr>
          <a:xfrm>
            <a:off x="630900" y="5295320"/>
            <a:ext cx="39411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pt-PT" sz="1200" dirty="0"/>
              <a:t>Antigo Egito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99255F-D48D-463C-8CAA-19E0B43D9406}"/>
              </a:ext>
            </a:extLst>
          </p:cNvPr>
          <p:cNvSpPr/>
          <p:nvPr/>
        </p:nvSpPr>
        <p:spPr>
          <a:xfrm>
            <a:off x="5292080" y="5292297"/>
            <a:ext cx="304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C </a:t>
            </a:r>
            <a:r>
              <a:rPr lang="pt-PT" sz="1200" dirty="0"/>
              <a:t>Atividades económicas representadas numa pintura num túmulo (c. 1500 a. C.)</a:t>
            </a:r>
          </a:p>
        </p:txBody>
      </p:sp>
    </p:spTree>
    <p:extLst>
      <p:ext uri="{BB962C8B-B14F-4D97-AF65-F5344CB8AC3E}">
        <p14:creationId xmlns:p14="http://schemas.microsoft.com/office/powerpoint/2010/main" val="297021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 de Texto 163">
            <a:extLst>
              <a:ext uri="{FF2B5EF4-FFF2-40B4-BE49-F238E27FC236}">
                <a16:creationId xmlns:a16="http://schemas.microsoft.com/office/drawing/2014/main" id="{C7A34186-39E7-4B27-8409-8DEF36077359}"/>
              </a:ext>
            </a:extLst>
          </p:cNvPr>
          <p:cNvSpPr txBox="1"/>
          <p:nvPr/>
        </p:nvSpPr>
        <p:spPr>
          <a:xfrm>
            <a:off x="539552" y="1268760"/>
            <a:ext cx="8064895" cy="165618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2.1.</a:t>
            </a:r>
            <a:r>
              <a:rPr lang="pt-PT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A partir da análise das fontes, indica</a:t>
            </a:r>
            <a:r>
              <a:rPr lang="pt-PT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pt-PT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a)</a:t>
            </a:r>
            <a:r>
              <a:rPr lang="pt-P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civilização representada.   </a:t>
            </a:r>
            <a:r>
              <a:rPr lang="pt-PT" sz="1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Egípcia.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</a:t>
            </a:r>
            <a:r>
              <a:rPr lang="pt-P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 rio que a atravessa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pt-P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</a:t>
            </a:r>
            <a:r>
              <a:rPr lang="pt-PT" sz="1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Nilo.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</a:t>
            </a:r>
            <a:r>
              <a:rPr lang="pt-P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atividades desenvolvidas.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PT" sz="16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gricultura  e artesanato.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d)</a:t>
            </a:r>
            <a:r>
              <a:rPr lang="pt-P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planta que 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usavam como</a:t>
            </a:r>
            <a:r>
              <a:rPr lang="pt-PT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suporta para a  escrita.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pt-PT" sz="160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apiro</a:t>
            </a:r>
            <a:r>
              <a:rPr lang="pt-PT" sz="2000" dirty="0">
                <a:solidFill>
                  <a:srgbClr val="00B0F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1" name="Retângulo 6">
            <a:extLst>
              <a:ext uri="{FF2B5EF4-FFF2-40B4-BE49-F238E27FC236}">
                <a16:creationId xmlns:a16="http://schemas.microsoft.com/office/drawing/2014/main" id="{664B16F1-50D0-48FC-833A-6C6DBBA4C906}"/>
              </a:ext>
            </a:extLst>
          </p:cNvPr>
          <p:cNvSpPr/>
          <p:nvPr/>
        </p:nvSpPr>
        <p:spPr>
          <a:xfrm>
            <a:off x="251520" y="4174831"/>
            <a:ext cx="8064895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50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O Faraó concentrava em si todos os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poderes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; era sumo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sacerdote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, juiz supremo, comandava os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exércitos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e controlava a administração. Os Egípcios acreditavam que o Faraó era um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deus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e, por isso, detinha um poder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sacralizado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2" name="Retângulo 7">
            <a:extLst>
              <a:ext uri="{FF2B5EF4-FFF2-40B4-BE49-F238E27FC236}">
                <a16:creationId xmlns:a16="http://schemas.microsoft.com/office/drawing/2014/main" id="{CA14956C-BC9B-4127-A4A6-4A41B016C7C7}"/>
              </a:ext>
            </a:extLst>
          </p:cNvPr>
          <p:cNvSpPr/>
          <p:nvPr/>
        </p:nvSpPr>
        <p:spPr>
          <a:xfrm>
            <a:off x="539552" y="3789040"/>
            <a:ext cx="8755521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3. Completa os espaços em branco, para descreveres os poderes do Faraó.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6FC8EE-3C80-46C4-B66E-EE88A4FF5B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1188">
            <a:off x="7469476" y="1055318"/>
            <a:ext cx="882803" cy="16208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60B766-B1D7-49A3-89F1-9E8D3561B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1188">
            <a:off x="6397595" y="2255608"/>
            <a:ext cx="499332" cy="91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7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746">
            <a:extLst>
              <a:ext uri="{FF2B5EF4-FFF2-40B4-BE49-F238E27FC236}">
                <a16:creationId xmlns:a16="http://schemas.microsoft.com/office/drawing/2014/main" id="{5563A64B-67E8-4F94-9768-9936994F6E3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881" y="2996952"/>
            <a:ext cx="4860032" cy="3571415"/>
          </a:xfrm>
          <a:prstGeom prst="rect">
            <a:avLst/>
          </a:prstGeom>
        </p:spPr>
      </p:pic>
      <p:sp>
        <p:nvSpPr>
          <p:cNvPr id="5" name="Retângulo 8">
            <a:extLst>
              <a:ext uri="{FF2B5EF4-FFF2-40B4-BE49-F238E27FC236}">
                <a16:creationId xmlns:a16="http://schemas.microsoft.com/office/drawing/2014/main" id="{833825D7-2857-49E7-A745-CCACC0953EB4}"/>
              </a:ext>
            </a:extLst>
          </p:cNvPr>
          <p:cNvSpPr/>
          <p:nvPr/>
        </p:nvSpPr>
        <p:spPr>
          <a:xfrm>
            <a:off x="467544" y="1124744"/>
            <a:ext cx="6506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pt-PT" b="1">
                <a:ea typeface="Calibri" panose="020F0502020204030204" pitchFamily="34" charset="0"/>
                <a:cs typeface="Times New Roman" panose="02020603050405020304" pitchFamily="18" charset="0"/>
              </a:rPr>
              <a:t>Observa a </a:t>
            </a: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fonte e completa o quadro sobre a sociedade egípcia. </a:t>
            </a:r>
            <a:endParaRPr lang="pt-PT" b="1" dirty="0"/>
          </a:p>
        </p:txBody>
      </p:sp>
      <p:graphicFrame>
        <p:nvGraphicFramePr>
          <p:cNvPr id="6" name="Tabela 14">
            <a:extLst>
              <a:ext uri="{FF2B5EF4-FFF2-40B4-BE49-F238E27FC236}">
                <a16:creationId xmlns:a16="http://schemas.microsoft.com/office/drawing/2014/main" id="{CB438781-44AF-44EE-BC09-62D933E9DD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715534"/>
              </p:ext>
            </p:extLst>
          </p:nvPr>
        </p:nvGraphicFramePr>
        <p:xfrm>
          <a:off x="472059" y="2331720"/>
          <a:ext cx="4726292" cy="1981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84720">
                  <a:extLst>
                    <a:ext uri="{9D8B030D-6E8A-4147-A177-3AD203B41FA5}">
                      <a16:colId xmlns:a16="http://schemas.microsoft.com/office/drawing/2014/main" val="3494344981"/>
                    </a:ext>
                  </a:extLst>
                </a:gridCol>
                <a:gridCol w="2741572">
                  <a:extLst>
                    <a:ext uri="{9D8B030D-6E8A-4147-A177-3AD203B41FA5}">
                      <a16:colId xmlns:a16="http://schemas.microsoft.com/office/drawing/2014/main" val="2118325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Grupos privilegiados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b="0" dirty="0">
                          <a:solidFill>
                            <a:srgbClr val="00B0F0"/>
                          </a:solidFill>
                        </a:rPr>
                        <a:t>Nobres, altos funcionários e escribas.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05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Grupos não privilegiados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b="0" dirty="0">
                          <a:solidFill>
                            <a:srgbClr val="00B0F0"/>
                          </a:solidFill>
                        </a:rPr>
                        <a:t>Camponeses, artesãos,  comerciantes</a:t>
                      </a:r>
                    </a:p>
                    <a:p>
                      <a:r>
                        <a:rPr lang="pt-PT" sz="1600" b="0" dirty="0">
                          <a:solidFill>
                            <a:srgbClr val="00B0F0"/>
                          </a:solidFill>
                        </a:rPr>
                        <a:t> e escravos.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602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Características da sociedade egípcia </a:t>
                      </a:r>
                      <a:endParaRPr lang="pt-PT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PT" sz="1600" b="0" dirty="0">
                          <a:solidFill>
                            <a:srgbClr val="00B0F0"/>
                          </a:solidFill>
                        </a:rPr>
                        <a:t>Estratificada e</a:t>
                      </a:r>
                    </a:p>
                    <a:p>
                      <a:r>
                        <a:rPr lang="pt-PT" sz="1600" b="0" dirty="0">
                          <a:solidFill>
                            <a:srgbClr val="00B0F0"/>
                          </a:solidFill>
                        </a:rPr>
                        <a:t>hierarquizada.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874745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2CA8CC81-8C38-4F31-BC3B-33A2556584E9}"/>
              </a:ext>
            </a:extLst>
          </p:cNvPr>
          <p:cNvSpPr/>
          <p:nvPr/>
        </p:nvSpPr>
        <p:spPr>
          <a:xfrm>
            <a:off x="2987824" y="5949280"/>
            <a:ext cx="42367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D </a:t>
            </a:r>
            <a:r>
              <a:rPr lang="pt-PT" sz="1200" dirty="0"/>
              <a:t>Sociedade egípcia</a:t>
            </a:r>
          </a:p>
        </p:txBody>
      </p:sp>
    </p:spTree>
    <p:extLst>
      <p:ext uri="{BB962C8B-B14F-4D97-AF65-F5344CB8AC3E}">
        <p14:creationId xmlns:p14="http://schemas.microsoft.com/office/powerpoint/2010/main" val="420952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9">
            <a:extLst>
              <a:ext uri="{FF2B5EF4-FFF2-40B4-BE49-F238E27FC236}">
                <a16:creationId xmlns:a16="http://schemas.microsoft.com/office/drawing/2014/main" id="{6C9DE8BD-A88B-4968-A8C7-2D0C41612C5C}"/>
              </a:ext>
            </a:extLst>
          </p:cNvPr>
          <p:cNvSpPr/>
          <p:nvPr/>
        </p:nvSpPr>
        <p:spPr>
          <a:xfrm>
            <a:off x="539552" y="1052736"/>
            <a:ext cx="2227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5. Observa as fontes. </a:t>
            </a:r>
            <a:endParaRPr lang="pt-PT" b="1" dirty="0"/>
          </a:p>
        </p:txBody>
      </p:sp>
      <p:pic>
        <p:nvPicPr>
          <p:cNvPr id="5" name="Imagem 6752">
            <a:extLst>
              <a:ext uri="{FF2B5EF4-FFF2-40B4-BE49-F238E27FC236}">
                <a16:creationId xmlns:a16="http://schemas.microsoft.com/office/drawing/2014/main" id="{C08A3401-A77E-4AF2-BBE0-6938AE766EE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90" y="2420888"/>
            <a:ext cx="3969745" cy="2601277"/>
          </a:xfrm>
          <a:prstGeom prst="rect">
            <a:avLst/>
          </a:prstGeom>
        </p:spPr>
      </p:pic>
      <p:pic>
        <p:nvPicPr>
          <p:cNvPr id="6" name="Imagem 6753">
            <a:extLst>
              <a:ext uri="{FF2B5EF4-FFF2-40B4-BE49-F238E27FC236}">
                <a16:creationId xmlns:a16="http://schemas.microsoft.com/office/drawing/2014/main" id="{DB7678A2-7702-4DCD-9915-87FFD04B8EE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678" y="2420888"/>
            <a:ext cx="4405425" cy="25103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9BB17DD-8992-496E-A539-C1424988895B}"/>
              </a:ext>
            </a:extLst>
          </p:cNvPr>
          <p:cNvSpPr/>
          <p:nvPr/>
        </p:nvSpPr>
        <p:spPr>
          <a:xfrm>
            <a:off x="359823" y="4990633"/>
            <a:ext cx="42367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E </a:t>
            </a:r>
            <a:r>
              <a:rPr lang="pt-PT" sz="1200" dirty="0"/>
              <a:t>Pirâmides de Gizé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EA87FD-83A3-46D6-B6F1-323372A6C067}"/>
              </a:ext>
            </a:extLst>
          </p:cNvPr>
          <p:cNvSpPr/>
          <p:nvPr/>
        </p:nvSpPr>
        <p:spPr>
          <a:xfrm>
            <a:off x="4487678" y="4998899"/>
            <a:ext cx="42367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F </a:t>
            </a:r>
            <a:r>
              <a:rPr lang="pt-PT" sz="1200" dirty="0"/>
              <a:t>Tribunal de Osíris</a:t>
            </a:r>
          </a:p>
        </p:txBody>
      </p:sp>
    </p:spTree>
    <p:extLst>
      <p:ext uri="{BB962C8B-B14F-4D97-AF65-F5344CB8AC3E}">
        <p14:creationId xmlns:p14="http://schemas.microsoft.com/office/powerpoint/2010/main" val="332169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24">
            <a:extLst>
              <a:ext uri="{FF2B5EF4-FFF2-40B4-BE49-F238E27FC236}">
                <a16:creationId xmlns:a16="http://schemas.microsoft.com/office/drawing/2014/main" id="{116B9A71-2F36-425D-88F4-062F61F47C9C}"/>
              </a:ext>
            </a:extLst>
          </p:cNvPr>
          <p:cNvSpPr/>
          <p:nvPr/>
        </p:nvSpPr>
        <p:spPr>
          <a:xfrm>
            <a:off x="323528" y="836712"/>
            <a:ext cx="7985974" cy="57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5.1. A partir das fontes E e F, assinala com V as afirmações verdadeiras e com F as falsas.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	Os </a:t>
            </a:r>
            <a:r>
              <a:rPr lang="pt-PT" sz="1600" dirty="0"/>
              <a:t>Egípcios eram monoteístas, porque acreditavam em vários deuses.        </a:t>
            </a: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      </a:t>
            </a:r>
            <a:endParaRPr lang="pt-PT" sz="1600" b="1" dirty="0">
              <a:solidFill>
                <a:schemeClr val="bg1"/>
              </a:solidFill>
            </a:endParaRP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	Os deuses tinham apenas forma animal. </a:t>
            </a: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			</a:t>
            </a:r>
            <a:endParaRPr lang="pt-PT" sz="1600" b="1" dirty="0">
              <a:solidFill>
                <a:schemeClr val="bg1"/>
              </a:solidFill>
            </a:endParaRP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 	Os Egípcios acreditavam na imortalidade da alma e na reencarnação.</a:t>
            </a: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              </a:t>
            </a:r>
            <a:endParaRPr lang="pt-PT" sz="1600" b="1" dirty="0">
              <a:solidFill>
                <a:schemeClr val="bg1"/>
              </a:solidFill>
            </a:endParaRP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 	No Tribunal de Osíris, julgava-se a passagem do defunto para a vida eterna.    </a:t>
            </a: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endParaRPr lang="pt-PT" sz="1600" dirty="0"/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 	Os Egípcios deixaram importantes contributos na Medicina, na Geometria</a:t>
            </a:r>
          </a:p>
          <a:p>
            <a:pPr algn="just"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/>
              <a:t>	 e na  Astronomia.      </a:t>
            </a:r>
            <a:endParaRPr lang="pt-PT" sz="1600" b="1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tângulo Arredondado 30">
            <a:extLst>
              <a:ext uri="{FF2B5EF4-FFF2-40B4-BE49-F238E27FC236}">
                <a16:creationId xmlns:a16="http://schemas.microsoft.com/office/drawing/2014/main" id="{92A0F26A-BDF4-4CBB-A33C-0F8242807437}"/>
              </a:ext>
            </a:extLst>
          </p:cNvPr>
          <p:cNvSpPr/>
          <p:nvPr/>
        </p:nvSpPr>
        <p:spPr>
          <a:xfrm>
            <a:off x="1043608" y="2352166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F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3" name="Retângulo Arredondado 30">
            <a:extLst>
              <a:ext uri="{FF2B5EF4-FFF2-40B4-BE49-F238E27FC236}">
                <a16:creationId xmlns:a16="http://schemas.microsoft.com/office/drawing/2014/main" id="{E477ACE4-A140-46C5-B4D1-2CBF3CE5EF8F}"/>
              </a:ext>
            </a:extLst>
          </p:cNvPr>
          <p:cNvSpPr/>
          <p:nvPr/>
        </p:nvSpPr>
        <p:spPr>
          <a:xfrm>
            <a:off x="1043608" y="2924944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F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4" name="Retângulo Arredondado 30">
            <a:extLst>
              <a:ext uri="{FF2B5EF4-FFF2-40B4-BE49-F238E27FC236}">
                <a16:creationId xmlns:a16="http://schemas.microsoft.com/office/drawing/2014/main" id="{A226282D-942B-4B52-82E5-181B3E07604B}"/>
              </a:ext>
            </a:extLst>
          </p:cNvPr>
          <p:cNvSpPr/>
          <p:nvPr/>
        </p:nvSpPr>
        <p:spPr>
          <a:xfrm>
            <a:off x="1043608" y="3573016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V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5" name="Retângulo Arredondado 30">
            <a:extLst>
              <a:ext uri="{FF2B5EF4-FFF2-40B4-BE49-F238E27FC236}">
                <a16:creationId xmlns:a16="http://schemas.microsoft.com/office/drawing/2014/main" id="{FF4D4DBC-B432-4963-9198-C893F62F7D68}"/>
              </a:ext>
            </a:extLst>
          </p:cNvPr>
          <p:cNvSpPr/>
          <p:nvPr/>
        </p:nvSpPr>
        <p:spPr>
          <a:xfrm>
            <a:off x="1043608" y="4221088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V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6" name="Retângulo Arredondado 30">
            <a:extLst>
              <a:ext uri="{FF2B5EF4-FFF2-40B4-BE49-F238E27FC236}">
                <a16:creationId xmlns:a16="http://schemas.microsoft.com/office/drawing/2014/main" id="{1ED9B613-2EBD-48B7-98D2-017E36D5C343}"/>
              </a:ext>
            </a:extLst>
          </p:cNvPr>
          <p:cNvSpPr/>
          <p:nvPr/>
        </p:nvSpPr>
        <p:spPr>
          <a:xfrm>
            <a:off x="1043608" y="4797152"/>
            <a:ext cx="294946" cy="30538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V</a:t>
            </a:r>
            <a:endParaRPr lang="pt-PT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925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6">
            <a:extLst>
              <a:ext uri="{FF2B5EF4-FFF2-40B4-BE49-F238E27FC236}">
                <a16:creationId xmlns:a16="http://schemas.microsoft.com/office/drawing/2014/main" id="{EB7C72C5-83EC-45DF-B68C-31DA0881E5EB}"/>
              </a:ext>
            </a:extLst>
          </p:cNvPr>
          <p:cNvSpPr/>
          <p:nvPr/>
        </p:nvSpPr>
        <p:spPr>
          <a:xfrm>
            <a:off x="528660" y="1700808"/>
            <a:ext cx="8086680" cy="2549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pt-PT" b="1" i="1" dirty="0">
                <a:ea typeface="Calibri" panose="020F0502020204030204" pitchFamily="34" charset="0"/>
                <a:cs typeface="Times New Roman" panose="02020603050405020304" pitchFamily="18" charset="0"/>
              </a:rPr>
              <a:t>A arte egípcia estava ao serviço da religião</a:t>
            </a: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. Explica de que forma as características da arquitetura egípcia estão ligadas às suas crenças.</a:t>
            </a:r>
            <a:endParaRPr lang="pt-PT" b="1" dirty="0"/>
          </a:p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arquitetura egípcia caracteriza-se pela sua grandiosidade, monumentalidade e  durabilidade. Os Egípcios preocuparam-se em  fazer construções colossais, para homenagear os deuses e os mortos. Como acreditavam na reencarnação do corpo e na imortalidade da alma, consideravam que as suas construções deveriam durar para sempre.</a:t>
            </a:r>
          </a:p>
          <a:p>
            <a:pPr marL="228600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70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4">
            <a:extLst>
              <a:ext uri="{FF2B5EF4-FFF2-40B4-BE49-F238E27FC236}">
                <a16:creationId xmlns:a16="http://schemas.microsoft.com/office/drawing/2014/main" id="{56495CCC-819C-4ADC-8198-ACD63DA3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0F6CEBE-5B91-4A7F-9138-66D7D5253379}"/>
              </a:ext>
            </a:extLst>
          </p:cNvPr>
          <p:cNvSpPr txBox="1"/>
          <p:nvPr/>
        </p:nvSpPr>
        <p:spPr>
          <a:xfrm>
            <a:off x="2591779" y="2303467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HSI – 7.º ano</a:t>
            </a:r>
            <a:endParaRPr lang="pt-PT" sz="2400" dirty="0">
              <a:solidFill>
                <a:schemeClr val="accent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FIM</a:t>
            </a: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CONTINUA A INVESTIGAR!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C902A6B-DEE6-44AF-BCF5-1B75EBAA6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049741"/>
            <a:ext cx="2237663" cy="28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32830</TotalTime>
  <Words>1232</Words>
  <Application>Microsoft Office PowerPoint</Application>
  <PresentationFormat>Apresentação no Ecrã (4:3)</PresentationFormat>
  <Paragraphs>145</Paragraphs>
  <Slides>18</Slides>
  <Notes>18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Tema do Office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Vanessa Reis</cp:lastModifiedBy>
  <cp:revision>1766</cp:revision>
  <cp:lastPrinted>2012-05-18T09:24:20Z</cp:lastPrinted>
  <dcterms:created xsi:type="dcterms:W3CDTF">2011-09-25T12:40:26Z</dcterms:created>
  <dcterms:modified xsi:type="dcterms:W3CDTF">2021-07-08T20:40:54Z</dcterms:modified>
</cp:coreProperties>
</file>