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30" r:id="rId2"/>
    <p:sldId id="257" r:id="rId3"/>
    <p:sldId id="258" r:id="rId4"/>
    <p:sldId id="338" r:id="rId5"/>
    <p:sldId id="264" r:id="rId6"/>
    <p:sldId id="336" r:id="rId7"/>
    <p:sldId id="337" r:id="rId8"/>
    <p:sldId id="271" r:id="rId9"/>
    <p:sldId id="275" r:id="rId10"/>
    <p:sldId id="278" r:id="rId11"/>
    <p:sldId id="279" r:id="rId12"/>
    <p:sldId id="283" r:id="rId13"/>
    <p:sldId id="297" r:id="rId14"/>
    <p:sldId id="289" r:id="rId15"/>
    <p:sldId id="294" r:id="rId16"/>
    <p:sldId id="298" r:id="rId17"/>
    <p:sldId id="300" r:id="rId18"/>
    <p:sldId id="304" r:id="rId19"/>
    <p:sldId id="306" r:id="rId20"/>
    <p:sldId id="329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26" autoAdjust="0"/>
  </p:normalViewPr>
  <p:slideViewPr>
    <p:cSldViewPr>
      <p:cViewPr varScale="1">
        <p:scale>
          <a:sx n="82" d="100"/>
          <a:sy n="82" d="100"/>
        </p:scale>
        <p:origin x="-78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B85FC-328C-4937-A852-A6C0230FF564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C0CDC-C783-4CB9-9CF5-5070907CE20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4586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  <p:sp>
        <p:nvSpPr>
          <p:cNvPr id="7" name="Content Placeholder 1"/>
          <p:cNvSpPr txBox="1">
            <a:spLocks/>
          </p:cNvSpPr>
          <p:nvPr userDrawn="1"/>
        </p:nvSpPr>
        <p:spPr>
          <a:xfrm>
            <a:off x="827088" y="0"/>
            <a:ext cx="7848600" cy="692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PT" dirty="0" smtClean="0"/>
              <a:t>Castelos portugueses da Reconquista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41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512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267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5457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88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283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545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402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946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56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CD0C78-2D86-4D1E-A3C2-B819441FFAAC}" type="datetimeFigureOut">
              <a:rPr lang="pt-PT" smtClean="0"/>
              <a:t>25-07-2012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17E5CE-6C2D-4B92-970A-86139B62EA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134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63563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827088" y="476250"/>
            <a:ext cx="7848600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288" y="908050"/>
            <a:ext cx="0" cy="5616575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 userDrawn="1"/>
        </p:nvSpPr>
        <p:spPr bwMode="auto">
          <a:xfrm>
            <a:off x="317500" y="6597650"/>
            <a:ext cx="51911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sz="900" b="1" i="1" dirty="0" smtClean="0">
                <a:solidFill>
                  <a:srgbClr val="555555"/>
                </a:solidFill>
                <a:cs typeface="Arial" charset="0"/>
              </a:rPr>
              <a:t>História sete</a:t>
            </a:r>
            <a:r>
              <a:rPr lang="pt-PT" sz="900" i="1" dirty="0" smtClean="0">
                <a:solidFill>
                  <a:srgbClr val="555555"/>
                </a:solidFill>
                <a:cs typeface="Arial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cs typeface="Arial" charset="0"/>
              </a:rPr>
              <a:t>/ 7.º ano</a:t>
            </a:r>
            <a:r>
              <a:rPr lang="pt-PT" sz="900" i="1" dirty="0" smtClean="0">
                <a:solidFill>
                  <a:srgbClr val="555555"/>
                </a:solidFill>
                <a:cs typeface="Arial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cs typeface="Arial" charset="0"/>
              </a:rPr>
              <a:t>/ Maria Emília Diniz</a:t>
            </a:r>
            <a:r>
              <a:rPr lang="pt-PT" sz="900" b="1" baseline="0" dirty="0" smtClean="0">
                <a:solidFill>
                  <a:srgbClr val="96C832"/>
                </a:solidFill>
                <a:cs typeface="Arial" charset="0"/>
              </a:rPr>
              <a:t> 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Adérito Tavares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Arlindo M. Caldeira </a:t>
            </a:r>
            <a:endParaRPr lang="pt-PT" sz="9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88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" y="584684"/>
            <a:ext cx="7752861" cy="5814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ângulo 5"/>
          <p:cNvSpPr/>
          <p:nvPr/>
        </p:nvSpPr>
        <p:spPr>
          <a:xfrm>
            <a:off x="707571" y="476672"/>
            <a:ext cx="7752861" cy="1508105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pt-PT" sz="4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Castelos portugueses da Reconquista</a:t>
            </a:r>
            <a:endParaRPr lang="pt-PT" sz="4600" dirty="0">
              <a:solidFill>
                <a:schemeClr val="accent6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6" name="07 Ultimi miei Sospir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94888" y="5733256"/>
            <a:ext cx="487363" cy="4873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5471423"/>
            <a:ext cx="394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Castelo de Almourol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6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3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848473" y="1010004"/>
            <a:ext cx="3816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Dos castelos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portugueses,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como eram no tempo da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Reconquista,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pouco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resta.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Alguns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arruinaram-se completamente e foram engolidos pelo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tempo.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1580" y="3933056"/>
            <a:ext cx="35643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Outros foram sendo reconstruídos ao longo dos séculos e embora conservem a localização das primitivas fortalezas, as pedras que oferecem aos nossos olhos são quase todas muito posteriores. 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99591" y="692696"/>
            <a:ext cx="3780421" cy="2835315"/>
            <a:chOff x="899591" y="692696"/>
            <a:chExt cx="3780421" cy="2835315"/>
          </a:xfrm>
        </p:grpSpPr>
        <p:pic>
          <p:nvPicPr>
            <p:cNvPr id="4" name="Picture 2" descr="http://api.ning.com/files/yMCi62r5CNMt2Ppsl8SkVv4d*7LNKvTnSEVcjXeXWXF08PLykJRH3vmmC-9bn-L*vT2yFDnNHZTSbhWhXcVu3LPUro0DOPGi/800pxCastelo_de_Sour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692696"/>
              <a:ext cx="3780420" cy="28353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899591" y="3158679"/>
              <a:ext cx="36975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de Soure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62865" y="3212976"/>
            <a:ext cx="3989949" cy="2997111"/>
            <a:chOff x="4562865" y="3212976"/>
            <a:chExt cx="3989949" cy="2997111"/>
          </a:xfrm>
        </p:grpSpPr>
        <p:pic>
          <p:nvPicPr>
            <p:cNvPr id="3" name="Picture 2" descr="http://www.feriasetemposlivres.com/wp-content/uploads/2009/07/Guimar%C3%A3es_a-Cidade-Berco_Castelo-de-Guimar%C3%A3es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865" y="3212976"/>
              <a:ext cx="3989949" cy="299246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572000" y="5840755"/>
              <a:ext cx="3946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de Guimarães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41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São, no entanto, um sinal ainda vivo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antigos monumentos que viram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passar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os primeiros reis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portugueses e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testemunharam os combates que estiveram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na origem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território nacional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. </a:t>
            </a:r>
            <a:endParaRPr lang="pt-PT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7"/>
          <a:stretch/>
        </p:blipFill>
        <p:spPr bwMode="auto">
          <a:xfrm>
            <a:off x="600546" y="1916832"/>
            <a:ext cx="8363942" cy="4332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6804248" y="4835415"/>
            <a:ext cx="221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Castelo de Lamego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1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67544" y="488866"/>
            <a:ext cx="84249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Guimarães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foi a residência habitual dos condes de </a:t>
            </a:r>
            <a:r>
              <a:rPr lang="pt-PT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Portucale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aqui tendo passado parte da sua vida o primeiro rei de Portugal, D. Afonso Henriques.</a:t>
            </a:r>
          </a:p>
        </p:txBody>
      </p:sp>
      <p:pic>
        <p:nvPicPr>
          <p:cNvPr id="1026" name="Picture 2" descr="http://www.zerozero.pt/img/locais/645/20645_ori_guimara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4" b="6362"/>
          <a:stretch/>
        </p:blipFill>
        <p:spPr bwMode="auto">
          <a:xfrm>
            <a:off x="591397" y="1340767"/>
            <a:ext cx="8323601" cy="4742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496872" y="6082881"/>
            <a:ext cx="8611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Castelo de Guimarães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5" b="1515"/>
          <a:stretch/>
        </p:blipFill>
        <p:spPr bwMode="auto">
          <a:xfrm rot="-600000">
            <a:off x="504938" y="2924944"/>
            <a:ext cx="3946096" cy="243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3" b="3973"/>
          <a:stretch/>
        </p:blipFill>
        <p:spPr>
          <a:xfrm rot="300000">
            <a:off x="4694756" y="1402336"/>
            <a:ext cx="4119821" cy="2484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http://upload.wikimedia.org/wikipedia/commons/thumb/6/64/Nt-castelo-guimaraes-01.jpg/800px-Nt-castelo-guimaraes-0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2" t="7768" b="1189"/>
          <a:stretch/>
        </p:blipFill>
        <p:spPr bwMode="auto">
          <a:xfrm>
            <a:off x="2843808" y="3050449"/>
            <a:ext cx="3744416" cy="2358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998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548680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 época próxima do castelo de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Guimarães,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contemporâneos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 Condado Portucalense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são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os castelos de Lanhoso,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Lamego, Coimbra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ou Montemor-o-Velho.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5" r="4012"/>
          <a:stretch/>
        </p:blipFill>
        <p:spPr>
          <a:xfrm>
            <a:off x="683568" y="1564343"/>
            <a:ext cx="8156090" cy="4367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ângulo 3"/>
          <p:cNvSpPr/>
          <p:nvPr/>
        </p:nvSpPr>
        <p:spPr>
          <a:xfrm>
            <a:off x="592374" y="5939988"/>
            <a:ext cx="8228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Castelo de Lanhoso</a:t>
            </a:r>
          </a:p>
        </p:txBody>
      </p:sp>
      <p:pic>
        <p:nvPicPr>
          <p:cNvPr id="5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323" y="3140968"/>
            <a:ext cx="4484157" cy="3363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41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548680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 época próxima do castelo de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Guimarães,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contemporâneos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 Condado Portucalense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são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os castelos de Lanhoso,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Lamego, Coimbra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ou Montemor-o-Velho.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467544" y="6089937"/>
            <a:ext cx="7704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Castelo de Lamego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" t="22778" r="4658"/>
          <a:stretch/>
        </p:blipFill>
        <p:spPr bwMode="auto">
          <a:xfrm>
            <a:off x="539552" y="1585830"/>
            <a:ext cx="8352929" cy="450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perlbal.hi-pi.com/blog-images/494866/gd/1206118206/CIDADE-DE-LAMEG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9671" b="2519"/>
          <a:stretch/>
        </p:blipFill>
        <p:spPr bwMode="auto">
          <a:xfrm rot="900000">
            <a:off x="3783724" y="2204864"/>
            <a:ext cx="4938837" cy="3068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4863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548680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De época próxima do castelo de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Guimarães,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contemporâneos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 Condado Portucalense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são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os castelos de Lanhoso,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Lamego, Coimbra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ou Montemor-o-Velho.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539551" y="6237312"/>
            <a:ext cx="7704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Castelo de Montemor-o-Velho</a:t>
            </a:r>
          </a:p>
        </p:txBody>
      </p:sp>
      <p:pic>
        <p:nvPicPr>
          <p:cNvPr id="6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 t="20470" r="1010" b="5814"/>
          <a:stretch/>
        </p:blipFill>
        <p:spPr>
          <a:xfrm>
            <a:off x="611559" y="1574554"/>
            <a:ext cx="7920881" cy="4625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7" t="33860" r="3143"/>
          <a:stretch/>
        </p:blipFill>
        <p:spPr bwMode="auto">
          <a:xfrm rot="600000">
            <a:off x="2915816" y="1916832"/>
            <a:ext cx="6043278" cy="2642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http://lh4.ggpht.com/_embJLBwUmog/SqwiPHA0akE/AAAAAAAAA7w/4VL0JKy1JfQ/MontemorOVelh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5157" b="2188"/>
          <a:stretch/>
        </p:blipFill>
        <p:spPr bwMode="auto">
          <a:xfrm>
            <a:off x="611559" y="3501008"/>
            <a:ext cx="429972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0088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age56.webshots.com/56/3/82/89/510238289natdNx_f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539552" y="2635128"/>
            <a:ext cx="3528392" cy="264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 rot="-600000">
            <a:off x="755575" y="5244505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Comic Sans MS" pitchFamily="66" charset="0"/>
              </a:rPr>
              <a:t>Torre de menagem do </a:t>
            </a:r>
            <a:r>
              <a:rPr lang="pt-PT" dirty="0" smtClean="0">
                <a:latin typeface="Comic Sans MS" pitchFamily="66" charset="0"/>
              </a:rPr>
              <a:t>Castelo </a:t>
            </a:r>
            <a:r>
              <a:rPr lang="pt-PT" dirty="0">
                <a:latin typeface="Comic Sans MS" pitchFamily="66" charset="0"/>
              </a:rPr>
              <a:t>de Guimarães</a:t>
            </a:r>
          </a:p>
        </p:txBody>
      </p:sp>
      <p:sp>
        <p:nvSpPr>
          <p:cNvPr id="5" name="Rectângulo 2"/>
          <p:cNvSpPr/>
          <p:nvPr/>
        </p:nvSpPr>
        <p:spPr>
          <a:xfrm rot="600000">
            <a:off x="7068170" y="2021986"/>
            <a:ext cx="18074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Torre de menagem do Castelo de </a:t>
            </a:r>
            <a:r>
              <a:rPr lang="pt-PT" dirty="0" err="1" smtClean="0">
                <a:latin typeface="Comic Sans MS" pitchFamily="66" charset="0"/>
              </a:rPr>
              <a:t>Montemor-o</a:t>
            </a:r>
            <a:r>
              <a:rPr lang="pt-PT" dirty="0" smtClean="0">
                <a:latin typeface="Comic Sans MS" pitchFamily="66" charset="0"/>
              </a:rPr>
              <a:t>-</a:t>
            </a:r>
          </a:p>
          <a:p>
            <a:r>
              <a:rPr lang="pt-PT" dirty="0" smtClean="0">
                <a:latin typeface="Comic Sans MS" pitchFamily="66" charset="0"/>
              </a:rPr>
              <a:t>-Velho</a:t>
            </a:r>
          </a:p>
        </p:txBody>
      </p:sp>
      <p:sp>
        <p:nvSpPr>
          <p:cNvPr id="7" name="Rectângulo 2"/>
          <p:cNvSpPr/>
          <p:nvPr/>
        </p:nvSpPr>
        <p:spPr>
          <a:xfrm rot="900000">
            <a:off x="4906410" y="6110745"/>
            <a:ext cx="35249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Torre de menagem do </a:t>
            </a:r>
          </a:p>
          <a:p>
            <a:r>
              <a:rPr lang="pt-PT" dirty="0" smtClean="0">
                <a:latin typeface="Comic Sans MS" pitchFamily="66" charset="0"/>
              </a:rPr>
              <a:t>Castelo de Lamego</a:t>
            </a:r>
          </a:p>
        </p:txBody>
      </p:sp>
      <p:pic>
        <p:nvPicPr>
          <p:cNvPr id="6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8" r="6364"/>
          <a:stretch/>
        </p:blipFill>
        <p:spPr>
          <a:xfrm rot="600000">
            <a:off x="3515878" y="1646614"/>
            <a:ext cx="3466256" cy="2634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ângulo 1"/>
          <p:cNvSpPr/>
          <p:nvPr/>
        </p:nvSpPr>
        <p:spPr>
          <a:xfrm>
            <a:off x="395536" y="548680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 torre de menagem,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que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em quase todos estes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castelos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se ergue acima das muralhas, simbolizava o poder do rei, sendo normalmente aí que residia o seu representante, o </a:t>
            </a:r>
            <a:r>
              <a:rPr lang="pt-PT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alcaide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.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1" t="42232" r="40463" b="12120"/>
          <a:stretch/>
        </p:blipFill>
        <p:spPr bwMode="auto">
          <a:xfrm rot="900000">
            <a:off x="5419780" y="3483850"/>
            <a:ext cx="3441844" cy="2635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57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23528" y="548680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À medida que as expedições régias da Reconquista avançavam para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Sul,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foram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sendo erguidos novos castelos, aproveitando e acrescentando, por vezes, anteriores construções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muçulmanas.</a:t>
            </a:r>
          </a:p>
        </p:txBody>
      </p:sp>
      <p:sp>
        <p:nvSpPr>
          <p:cNvPr id="3" name="Rectângulo 3"/>
          <p:cNvSpPr/>
          <p:nvPr/>
        </p:nvSpPr>
        <p:spPr>
          <a:xfrm>
            <a:off x="456540" y="5661248"/>
            <a:ext cx="836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Comic Sans MS" pitchFamily="66" charset="0"/>
              </a:rPr>
              <a:t>Foi o que aconteceu, por exemplo, com o castelo de Sintra, nos arredores de Lisboa, que, popularmente, continuou a ser designado </a:t>
            </a:r>
            <a:r>
              <a:rPr lang="pt-PT" dirty="0" smtClean="0">
                <a:latin typeface="Comic Sans MS" pitchFamily="66" charset="0"/>
              </a:rPr>
              <a:t>“Castelo </a:t>
            </a:r>
            <a:r>
              <a:rPr lang="pt-PT" dirty="0">
                <a:latin typeface="Comic Sans MS" pitchFamily="66" charset="0"/>
              </a:rPr>
              <a:t>dos </a:t>
            </a:r>
            <a:r>
              <a:rPr lang="pt-PT" dirty="0" smtClean="0">
                <a:latin typeface="Comic Sans MS" pitchFamily="66" charset="0"/>
              </a:rPr>
              <a:t>Mouros” </a:t>
            </a:r>
            <a:r>
              <a:rPr lang="pt-PT" dirty="0">
                <a:latin typeface="Comic Sans MS" pitchFamily="66" charset="0"/>
              </a:rPr>
              <a:t>e cujas muralhas serpenteiam por entre os penhascos graníticos da </a:t>
            </a:r>
            <a:r>
              <a:rPr lang="pt-PT" dirty="0" smtClean="0">
                <a:latin typeface="Comic Sans MS" pitchFamily="66" charset="0"/>
              </a:rPr>
              <a:t>serra</a:t>
            </a:r>
            <a:endParaRPr lang="pt-PT" dirty="0">
              <a:latin typeface="Comic Sans MS" pitchFamily="66" charset="0"/>
            </a:endParaRPr>
          </a:p>
        </p:txBody>
      </p:sp>
      <p:pic>
        <p:nvPicPr>
          <p:cNvPr id="4" name="Picture 2" descr="http://upload.wikimedia.org/wikipedia/commons/e/ed/Castelo_dos_Mouros_-_Sintra_(_Portugal_)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" t="2490" b="8259"/>
          <a:stretch/>
        </p:blipFill>
        <p:spPr bwMode="auto">
          <a:xfrm>
            <a:off x="1764283" y="1594190"/>
            <a:ext cx="5760045" cy="4067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3" t="8754"/>
          <a:stretch/>
        </p:blipFill>
        <p:spPr>
          <a:xfrm rot="-600000">
            <a:off x="611560" y="2017267"/>
            <a:ext cx="4392488" cy="3142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742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1" y="548680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Outros castelos testemunharam as grandes expedições de conquista aos Muçulmanos, nas quais os primeiros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monarcas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portugueses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participaram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diretamente.</a:t>
            </a:r>
            <a:endParaRPr lang="pt-PT" sz="20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6011996"/>
            <a:ext cx="7883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omic Sans MS" pitchFamily="66" charset="0"/>
              </a:rPr>
              <a:t>É o caso </a:t>
            </a:r>
            <a:r>
              <a:rPr lang="pt-PT" dirty="0" smtClean="0">
                <a:latin typeface="Comic Sans MS" pitchFamily="66" charset="0"/>
              </a:rPr>
              <a:t>do castelo </a:t>
            </a:r>
            <a:r>
              <a:rPr lang="pt-PT" dirty="0">
                <a:latin typeface="Comic Sans MS" pitchFamily="66" charset="0"/>
              </a:rPr>
              <a:t>de </a:t>
            </a:r>
            <a:r>
              <a:rPr lang="pt-PT" dirty="0" smtClean="0">
                <a:latin typeface="Comic Sans MS" pitchFamily="66" charset="0"/>
              </a:rPr>
              <a:t>Lisboa…</a:t>
            </a:r>
            <a:endParaRPr lang="pt-PT" dirty="0">
              <a:latin typeface="Comic Sans MS" pitchFamily="66" charset="0"/>
            </a:endParaRPr>
          </a:p>
        </p:txBody>
      </p:sp>
      <p:pic>
        <p:nvPicPr>
          <p:cNvPr id="4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8" b="8034"/>
          <a:stretch/>
        </p:blipFill>
        <p:spPr>
          <a:xfrm>
            <a:off x="1403648" y="2348880"/>
            <a:ext cx="6300192" cy="3493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" t="8572" r="7826"/>
          <a:stretch/>
        </p:blipFill>
        <p:spPr bwMode="auto">
          <a:xfrm rot="600000">
            <a:off x="5204318" y="1678846"/>
            <a:ext cx="3312859" cy="2839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">
            <a:off x="6304253" y="4515494"/>
            <a:ext cx="2651687" cy="154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742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922867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… do castelo de Santarém…</a:t>
            </a:r>
            <a:endParaRPr lang="en-US" dirty="0"/>
          </a:p>
        </p:txBody>
      </p:sp>
      <p:pic>
        <p:nvPicPr>
          <p:cNvPr id="6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0" r="8081" b="14749"/>
          <a:stretch/>
        </p:blipFill>
        <p:spPr>
          <a:xfrm>
            <a:off x="611560" y="980728"/>
            <a:ext cx="6857427" cy="3895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2" b="14818"/>
          <a:stretch/>
        </p:blipFill>
        <p:spPr>
          <a:xfrm>
            <a:off x="4788023" y="3401371"/>
            <a:ext cx="4062913" cy="2752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742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594928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… do castelo de Évora…</a:t>
            </a:r>
            <a:endParaRPr lang="en-US" dirty="0"/>
          </a:p>
        </p:txBody>
      </p:sp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23"/>
          <a:stretch/>
        </p:blipFill>
        <p:spPr>
          <a:xfrm rot="-600000">
            <a:off x="738689" y="1062727"/>
            <a:ext cx="6241551" cy="3668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3707904" cy="2780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2386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7" b="11534"/>
          <a:stretch/>
        </p:blipFill>
        <p:spPr>
          <a:xfrm>
            <a:off x="539552" y="3356992"/>
            <a:ext cx="8261990" cy="2744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ângulo 2"/>
          <p:cNvSpPr/>
          <p:nvPr/>
        </p:nvSpPr>
        <p:spPr>
          <a:xfrm>
            <a:off x="467544" y="6165304"/>
            <a:ext cx="833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… ou do castelo de </a:t>
            </a:r>
            <a:r>
              <a:rPr lang="pt-PT" dirty="0">
                <a:latin typeface="Comic Sans MS" pitchFamily="66" charset="0"/>
              </a:rPr>
              <a:t>Silves, já no limite meridional do território</a:t>
            </a:r>
            <a:endParaRPr lang="en-US" dirty="0"/>
          </a:p>
        </p:txBody>
      </p:sp>
      <p:pic>
        <p:nvPicPr>
          <p:cNvPr id="5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30" y="1052736"/>
            <a:ext cx="3384376" cy="2538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8" r="6722" b="4875"/>
          <a:stretch/>
        </p:blipFill>
        <p:spPr>
          <a:xfrm rot="600000">
            <a:off x="5026016" y="670742"/>
            <a:ext cx="2786860" cy="2984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4142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548680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Na fase final da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Reconquista,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 sobretudo na defesa dos territórios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conquistados,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tiveram um papel fundamental as Ordens Religiosas Militares. Os seus castelos, distribuídos por lugares estratégicos, eram sentinelas  alerta, cortando o caminho a um eventual avanço sobre as grandes cidades. </a:t>
            </a:r>
          </a:p>
        </p:txBody>
      </p:sp>
      <p:sp>
        <p:nvSpPr>
          <p:cNvPr id="3" name="Rectângulo 1"/>
          <p:cNvSpPr/>
          <p:nvPr/>
        </p:nvSpPr>
        <p:spPr>
          <a:xfrm>
            <a:off x="539552" y="594928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Comic Sans MS" pitchFamily="66" charset="0"/>
              </a:rPr>
              <a:t>Dessa forma, os castelos de Soure e Pombal defendiam </a:t>
            </a:r>
            <a:r>
              <a:rPr lang="pt-PT" dirty="0" smtClean="0">
                <a:latin typeface="Comic Sans MS" pitchFamily="66" charset="0"/>
              </a:rPr>
              <a:t>Coimbra…</a:t>
            </a:r>
            <a:endParaRPr lang="pt-PT" dirty="0">
              <a:latin typeface="Comic Sans MS" pitchFamily="66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39552" y="1872119"/>
            <a:ext cx="4464496" cy="3348373"/>
            <a:chOff x="539552" y="1872119"/>
            <a:chExt cx="4464496" cy="3348373"/>
          </a:xfrm>
        </p:grpSpPr>
        <p:pic>
          <p:nvPicPr>
            <p:cNvPr id="4" name="Picture 2" descr="http://api.ning.com/files/yMCi62r5CNMt2Ppsl8SkVv4d*7LNKvTnSEVcjXeXWXF08PLykJRH3vmmC-9bn-L*vT2yFDnNHZTSbhWhXcVu3LPUro0DOPGi/800pxCastelo_de_Sour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872119"/>
              <a:ext cx="4464496" cy="33483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907704" y="4851160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</a:t>
              </a:r>
              <a:r>
                <a:rPr lang="pt-PT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de Soure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995936" y="2436747"/>
            <a:ext cx="4885466" cy="3480128"/>
            <a:chOff x="3995936" y="2436747"/>
            <a:chExt cx="4885466" cy="348012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2436747"/>
              <a:ext cx="4885466" cy="34801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588224" y="5445224"/>
              <a:ext cx="2194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</a:t>
              </a:r>
              <a:r>
                <a:rPr lang="pt-PT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de </a:t>
              </a:r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Pombal</a:t>
              </a:r>
              <a:endParaRPr lang="en-US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86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25504" y="1055966"/>
            <a:ext cx="5264451" cy="3077390"/>
            <a:chOff x="625504" y="1055966"/>
            <a:chExt cx="5264451" cy="3077390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59" r="2521" b="9579"/>
            <a:stretch/>
          </p:blipFill>
          <p:spPr>
            <a:xfrm rot="-600000">
              <a:off x="625504" y="1055966"/>
              <a:ext cx="5264451" cy="28702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Rectângulo 2"/>
            <p:cNvSpPr/>
            <p:nvPr/>
          </p:nvSpPr>
          <p:spPr>
            <a:xfrm rot="-600000">
              <a:off x="894993" y="3764024"/>
              <a:ext cx="22322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de Tomar</a:t>
              </a:r>
            </a:p>
          </p:txBody>
        </p:sp>
      </p:grpSp>
      <p:sp>
        <p:nvSpPr>
          <p:cNvPr id="4" name="Rectângulo 3"/>
          <p:cNvSpPr/>
          <p:nvPr/>
        </p:nvSpPr>
        <p:spPr>
          <a:xfrm>
            <a:off x="386339" y="5652472"/>
            <a:ext cx="3249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…os </a:t>
            </a:r>
            <a:r>
              <a:rPr lang="pt-PT" dirty="0">
                <a:latin typeface="Comic Sans MS" pitchFamily="66" charset="0"/>
              </a:rPr>
              <a:t>castelos de Tomar, </a:t>
            </a:r>
            <a:r>
              <a:rPr lang="pt-PT" dirty="0" smtClean="0">
                <a:latin typeface="Comic Sans MS" pitchFamily="66" charset="0"/>
              </a:rPr>
              <a:t>Almourol…</a:t>
            </a:r>
            <a:endParaRPr lang="pt-PT" dirty="0">
              <a:latin typeface="Comic Sans MS" pitchFamily="66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779912" y="2856469"/>
            <a:ext cx="4968552" cy="3596867"/>
            <a:chOff x="3779912" y="2856469"/>
            <a:chExt cx="4968552" cy="3596867"/>
          </a:xfrm>
        </p:grpSpPr>
        <p:pic>
          <p:nvPicPr>
            <p:cNvPr id="6" name="Imagem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0" t="11583" r="9097" b="8956"/>
            <a:stretch/>
          </p:blipFill>
          <p:spPr>
            <a:xfrm>
              <a:off x="3779912" y="2856469"/>
              <a:ext cx="4968552" cy="35968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Rectângulo 2"/>
            <p:cNvSpPr/>
            <p:nvPr/>
          </p:nvSpPr>
          <p:spPr>
            <a:xfrm>
              <a:off x="3802252" y="5709326"/>
              <a:ext cx="26118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de Almourol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142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18016" y="3753156"/>
            <a:ext cx="4435559" cy="2777583"/>
            <a:chOff x="518016" y="3753156"/>
            <a:chExt cx="4435559" cy="2777583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08" t="13663" b="17710"/>
            <a:stretch/>
          </p:blipFill>
          <p:spPr>
            <a:xfrm>
              <a:off x="518016" y="3753156"/>
              <a:ext cx="4435559" cy="277758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Rectângulo 2"/>
            <p:cNvSpPr/>
            <p:nvPr/>
          </p:nvSpPr>
          <p:spPr>
            <a:xfrm>
              <a:off x="611560" y="6093296"/>
              <a:ext cx="22322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de Almada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148064" y="4687707"/>
            <a:ext cx="34415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… Almada,</a:t>
            </a:r>
          </a:p>
          <a:p>
            <a:r>
              <a:rPr lang="pt-PT" dirty="0" smtClean="0">
                <a:latin typeface="Comic Sans MS" pitchFamily="66" charset="0"/>
              </a:rPr>
              <a:t>Palmela</a:t>
            </a:r>
          </a:p>
          <a:p>
            <a:r>
              <a:rPr lang="pt-PT" dirty="0" smtClean="0">
                <a:latin typeface="Comic Sans MS" pitchFamily="66" charset="0"/>
              </a:rPr>
              <a:t>e Sesimbra</a:t>
            </a:r>
          </a:p>
          <a:p>
            <a:r>
              <a:rPr lang="pt-PT" dirty="0" smtClean="0">
                <a:latin typeface="Comic Sans MS" pitchFamily="66" charset="0"/>
              </a:rPr>
              <a:t>eram </a:t>
            </a:r>
            <a:r>
              <a:rPr lang="pt-PT" dirty="0">
                <a:latin typeface="Comic Sans MS" pitchFamily="66" charset="0"/>
              </a:rPr>
              <a:t>uma espécie de anel de proteção em volta de Santarém e de </a:t>
            </a:r>
            <a:r>
              <a:rPr lang="pt-PT" dirty="0" smtClean="0">
                <a:latin typeface="Comic Sans MS" pitchFamily="66" charset="0"/>
              </a:rPr>
              <a:t>Lisboa</a:t>
            </a:r>
            <a:endParaRPr lang="pt-PT" dirty="0">
              <a:latin typeface="Comic Sans MS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99592" y="741996"/>
            <a:ext cx="4524036" cy="2890971"/>
            <a:chOff x="899592" y="741996"/>
            <a:chExt cx="4524036" cy="2890971"/>
          </a:xfrm>
        </p:grpSpPr>
        <p:pic>
          <p:nvPicPr>
            <p:cNvPr id="7" name="Picture 2" descr="http://4.bp.blogspot.com/_kuiQ_2dTLRA/TA-eeFoOwDI/AAAAAAAAAHs/OeEkjO95WWU/s1600/Castelo+de+Sesimbra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93" t="24403" r="10120" b="8077"/>
            <a:stretch/>
          </p:blipFill>
          <p:spPr bwMode="auto">
            <a:xfrm>
              <a:off x="899592" y="741996"/>
              <a:ext cx="4524036" cy="2890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ângulo 4"/>
            <p:cNvSpPr/>
            <p:nvPr/>
          </p:nvSpPr>
          <p:spPr>
            <a:xfrm>
              <a:off x="902544" y="3244334"/>
              <a:ext cx="30963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de Sesimbra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27603" y="1324310"/>
            <a:ext cx="4175656" cy="3405306"/>
            <a:chOff x="4627603" y="1324310"/>
            <a:chExt cx="4175656" cy="3405306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0" t="12660" r="10421" b="10033"/>
            <a:stretch/>
          </p:blipFill>
          <p:spPr>
            <a:xfrm rot="900000">
              <a:off x="4627603" y="1324310"/>
              <a:ext cx="4175656" cy="3097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Rectângulo 5"/>
            <p:cNvSpPr/>
            <p:nvPr/>
          </p:nvSpPr>
          <p:spPr>
            <a:xfrm rot="900000">
              <a:off x="7080475" y="4083285"/>
              <a:ext cx="13757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Castelo de Palmela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142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9" r="4445" b="16902"/>
          <a:stretch/>
        </p:blipFill>
        <p:spPr>
          <a:xfrm>
            <a:off x="2065628" y="2132856"/>
            <a:ext cx="5035076" cy="3942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ângulo 1"/>
          <p:cNvSpPr/>
          <p:nvPr/>
        </p:nvSpPr>
        <p:spPr>
          <a:xfrm>
            <a:off x="395536" y="548680"/>
            <a:ext cx="84024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 castelo de Almourol (Vila Nova da Barquinha) ergue-se numa pequena ilha no rio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Tejo, num local de grande importância estratégica na época da Reconquista.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Mandado construir, ainda no século XII, pela Ordem Militar dos Templários, é um dos mais belos exemplos da </a:t>
            </a:r>
            <a:r>
              <a:rPr lang="pt-PT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arquitetura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militar em Portugal. </a:t>
            </a:r>
          </a:p>
        </p:txBody>
      </p:sp>
      <p:sp>
        <p:nvSpPr>
          <p:cNvPr id="3" name="Rectângulo 4"/>
          <p:cNvSpPr/>
          <p:nvPr/>
        </p:nvSpPr>
        <p:spPr>
          <a:xfrm>
            <a:off x="683568" y="6156012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Castelo de Almourol</a:t>
            </a:r>
          </a:p>
        </p:txBody>
      </p:sp>
      <p:pic>
        <p:nvPicPr>
          <p:cNvPr id="5" name="Picture 2" descr="http://www2.ilch.uminho.pt/portaldealunos/LLE/MajorI/1ano/TCH/P2/Irina/maravilhas%20portuguesas/2almour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45" y="1988840"/>
            <a:ext cx="3240360" cy="199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http://josefernandes.net76.net/images/fotos/Almourol/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5525668" y="4317817"/>
            <a:ext cx="3150072" cy="1942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3991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548680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 castelo de Palmela foi inicialmente uma fortaleza muçulmana. Entregue depois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à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Ordem Militar de Santiago de Espada, que aí estabeleceu a sua sede, é também um monumento de grande elegância e beleza.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899592" y="6165304"/>
            <a:ext cx="2547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Comic Sans MS" pitchFamily="66" charset="0"/>
              </a:rPr>
              <a:t>Castelo de Palmela</a:t>
            </a:r>
          </a:p>
        </p:txBody>
      </p:sp>
      <p:pic>
        <p:nvPicPr>
          <p:cNvPr id="5" name="Picture 2" descr="Castelo de Palmela - Palmela, Setub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7" t="16931" b="4258"/>
          <a:stretch/>
        </p:blipFill>
        <p:spPr bwMode="auto">
          <a:xfrm>
            <a:off x="1339595" y="1575833"/>
            <a:ext cx="6760797" cy="4301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www.turismocultural.eu/imgcomarcas/adrepes4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0000">
            <a:off x="4412386" y="3315034"/>
            <a:ext cx="4422017" cy="2940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868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72487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Perdida há muito a sua função militar, os castelos são </a:t>
            </a:r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hoje,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pt-PT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Norte a Sul do país, um património inestimável que importa preservar pois são marcos da nossa memória nacional, testemunhos vivos do processo de formação de Portugal.</a:t>
            </a:r>
            <a:endParaRPr lang="en-US" sz="2000" dirty="0"/>
          </a:p>
        </p:txBody>
      </p:sp>
      <p:pic>
        <p:nvPicPr>
          <p:cNvPr id="5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" t="8549" b="5780"/>
          <a:stretch/>
        </p:blipFill>
        <p:spPr>
          <a:xfrm>
            <a:off x="634051" y="1872291"/>
            <a:ext cx="8091922" cy="4509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ângulo 4"/>
          <p:cNvSpPr/>
          <p:nvPr/>
        </p:nvSpPr>
        <p:spPr>
          <a:xfrm>
            <a:off x="5580112" y="5949280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Castelo de Sesimbra</a:t>
            </a:r>
          </a:p>
        </p:txBody>
      </p:sp>
    </p:spTree>
    <p:extLst>
      <p:ext uri="{BB962C8B-B14F-4D97-AF65-F5344CB8AC3E}">
        <p14:creationId xmlns:p14="http://schemas.microsoft.com/office/powerpoint/2010/main" val="31868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"/>
          <a:stretch/>
        </p:blipFill>
        <p:spPr>
          <a:xfrm>
            <a:off x="971600" y="811095"/>
            <a:ext cx="7152795" cy="4994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ângulo 1"/>
          <p:cNvSpPr/>
          <p:nvPr/>
        </p:nvSpPr>
        <p:spPr>
          <a:xfrm>
            <a:off x="467544" y="6165304"/>
            <a:ext cx="79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>
                <a:latin typeface="Comic Sans MS" pitchFamily="66" charset="0"/>
              </a:rPr>
              <a:t>Texto baseado em </a:t>
            </a:r>
            <a:r>
              <a:rPr lang="pt-PT" sz="1600" i="1" dirty="0">
                <a:latin typeface="Comic Sans MS" pitchFamily="66" charset="0"/>
              </a:rPr>
              <a:t>Castelos de Portugal, </a:t>
            </a:r>
            <a:r>
              <a:rPr lang="pt-PT" sz="1600" dirty="0" smtClean="0">
                <a:latin typeface="Comic Sans MS" pitchFamily="66" charset="0"/>
              </a:rPr>
              <a:t>José Mattoso, Lisboa, 1988.</a:t>
            </a:r>
          </a:p>
        </p:txBody>
      </p:sp>
    </p:spTree>
    <p:extLst>
      <p:ext uri="{BB962C8B-B14F-4D97-AF65-F5344CB8AC3E}">
        <p14:creationId xmlns:p14="http://schemas.microsoft.com/office/powerpoint/2010/main" val="14023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665</Words>
  <Application>Microsoft Office PowerPoint</Application>
  <PresentationFormat>On-screen Show (4:3)</PresentationFormat>
  <Paragraphs>57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Aderito</dc:creator>
  <cp:lastModifiedBy>Cristina Henrique</cp:lastModifiedBy>
  <cp:revision>56</cp:revision>
  <dcterms:created xsi:type="dcterms:W3CDTF">2011-03-22T17:23:49Z</dcterms:created>
  <dcterms:modified xsi:type="dcterms:W3CDTF">2012-07-25T12:53:38Z</dcterms:modified>
</cp:coreProperties>
</file>