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309" r:id="rId2"/>
    <p:sldId id="259" r:id="rId3"/>
    <p:sldId id="261" r:id="rId4"/>
    <p:sldId id="262" r:id="rId5"/>
    <p:sldId id="264" r:id="rId6"/>
    <p:sldId id="265" r:id="rId7"/>
    <p:sldId id="267" r:id="rId8"/>
    <p:sldId id="268" r:id="rId9"/>
    <p:sldId id="310" r:id="rId10"/>
    <p:sldId id="271" r:id="rId11"/>
    <p:sldId id="272" r:id="rId12"/>
    <p:sldId id="273" r:id="rId13"/>
    <p:sldId id="274" r:id="rId14"/>
    <p:sldId id="275" r:id="rId15"/>
    <p:sldId id="277" r:id="rId16"/>
    <p:sldId id="278" r:id="rId17"/>
    <p:sldId id="279" r:id="rId18"/>
    <p:sldId id="282" r:id="rId19"/>
    <p:sldId id="285" r:id="rId20"/>
    <p:sldId id="287" r:id="rId21"/>
    <p:sldId id="294" r:id="rId22"/>
    <p:sldId id="283" r:id="rId23"/>
    <p:sldId id="297" r:id="rId24"/>
    <p:sldId id="290" r:id="rId25"/>
    <p:sldId id="291" r:id="rId26"/>
    <p:sldId id="292" r:id="rId27"/>
    <p:sldId id="298" r:id="rId28"/>
    <p:sldId id="299" r:id="rId29"/>
    <p:sldId id="303" r:id="rId30"/>
    <p:sldId id="301" r:id="rId31"/>
    <p:sldId id="304" r:id="rId32"/>
    <p:sldId id="307" r:id="rId33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555"/>
    <a:srgbClr val="D5A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Estilo com Tema 2 - Destaque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Estilo com Tema 1 - Destaqu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6" autoAdjust="0"/>
  </p:normalViewPr>
  <p:slideViewPr>
    <p:cSldViewPr>
      <p:cViewPr>
        <p:scale>
          <a:sx n="80" d="100"/>
          <a:sy n="80" d="100"/>
        </p:scale>
        <p:origin x="-156" y="-3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2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3C217-9FBE-4FDE-8CDA-4E07F85510DE}" type="datetimeFigureOut">
              <a:rPr lang="pt-PT" smtClean="0"/>
              <a:pPr/>
              <a:t>14-06-2012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12FA0-BAEF-4422-AA56-E6CEE0B37665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4106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12FA0-BAEF-4422-AA56-E6CEE0B37665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29343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12FA0-BAEF-4422-AA56-E6CEE0B37665}" type="slidenum">
              <a:rPr lang="pt-PT" smtClean="0"/>
              <a:pPr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434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7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CaixaDeTexto 3"/>
          <p:cNvSpPr txBox="1"/>
          <p:nvPr userDrawn="1"/>
        </p:nvSpPr>
        <p:spPr>
          <a:xfrm>
            <a:off x="0" y="44624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</a:rPr>
              <a:t>Os Jogos Olímpicos</a:t>
            </a:r>
            <a:endParaRPr lang="pt-PT" sz="2400" b="1" dirty="0">
              <a:solidFill>
                <a:srgbClr val="5555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73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563810" cy="690794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27584" y="476672"/>
            <a:ext cx="7848872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536" y="908720"/>
            <a:ext cx="0" cy="5616624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17401" y="6597352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pt-PT" sz="900" b="1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História sete</a:t>
            </a:r>
            <a:r>
              <a:rPr lang="pt-PT" sz="900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7.º ano</a:t>
            </a:r>
            <a:r>
              <a:rPr lang="pt-PT" sz="900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Maria Emília Diniz</a:t>
            </a:r>
            <a:r>
              <a:rPr lang="pt-PT" sz="900" b="1" baseline="0" dirty="0" smtClean="0">
                <a:solidFill>
                  <a:srgbClr val="96C832"/>
                </a:solidFill>
                <a:latin typeface="Arial" pitchFamily="34" charset="0"/>
                <a:cs typeface="Arial" pitchFamily="34" charset="0"/>
              </a:rPr>
              <a:t> • 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Adérito Tavares</a:t>
            </a:r>
            <a:r>
              <a:rPr lang="pt-PT" sz="900" b="1" baseline="0" dirty="0" smtClean="0">
                <a:solidFill>
                  <a:srgbClr val="96C832"/>
                </a:solidFill>
                <a:latin typeface="Arial" pitchFamily="34" charset="0"/>
                <a:cs typeface="Arial" pitchFamily="34" charset="0"/>
              </a:rPr>
              <a:t> • 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Arlindo M. Caldeira </a:t>
            </a:r>
            <a:endParaRPr lang="pt-PT" sz="900" b="1" dirty="0" smtClean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281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úsica greg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228184" y="4581128"/>
            <a:ext cx="487363" cy="487363"/>
          </a:xfrm>
          <a:prstGeom prst="rect">
            <a:avLst/>
          </a:prstGeom>
        </p:spPr>
      </p:pic>
      <p:sp>
        <p:nvSpPr>
          <p:cNvPr id="3" name="CaixaDeTexto 1"/>
          <p:cNvSpPr txBox="1"/>
          <p:nvPr/>
        </p:nvSpPr>
        <p:spPr>
          <a:xfrm>
            <a:off x="395535" y="764704"/>
            <a:ext cx="842493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0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OS JOGOS </a:t>
            </a:r>
            <a:r>
              <a:rPr lang="pt-PT" sz="60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OLÍMPICOS</a:t>
            </a:r>
            <a:endParaRPr lang="pt-PT" sz="6000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PT" sz="44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algn="ctr"/>
            <a:r>
              <a:rPr lang="pt-PT" sz="4400" b="1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Para </a:t>
            </a:r>
            <a:r>
              <a:rPr lang="pt-PT" sz="4400" b="1" i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glória dos </a:t>
            </a:r>
            <a:r>
              <a:rPr lang="pt-PT" sz="4400" b="1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deuses, </a:t>
            </a:r>
            <a:endParaRPr lang="pt-PT" sz="4400" b="1" i="1" dirty="0" smtClean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PT" sz="4400" b="1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para </a:t>
            </a:r>
            <a:r>
              <a:rPr lang="pt-PT" sz="4400" b="1" i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glória dos homens</a:t>
            </a:r>
            <a:endParaRPr lang="pt-PT" sz="44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endParaRPr lang="pt-PT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94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7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23529" y="548680"/>
            <a:ext cx="856895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Separados pelo mar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ou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por barreiras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montanhosas, os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Gregos organizaram-se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em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pequenas Cidades-Estados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independentes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pt-PT" sz="3200" dirty="0">
              <a:solidFill>
                <a:srgbClr val="FF0000"/>
              </a:solidFill>
            </a:endParaRPr>
          </a:p>
        </p:txBody>
      </p:sp>
      <p:sp>
        <p:nvSpPr>
          <p:cNvPr id="3" name="CaixaDeTexto 3"/>
          <p:cNvSpPr txBox="1"/>
          <p:nvPr/>
        </p:nvSpPr>
        <p:spPr>
          <a:xfrm>
            <a:off x="0" y="44624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</a:rPr>
              <a:t>Os Jogos Olímpicos</a:t>
            </a:r>
            <a:endParaRPr lang="pt-PT" sz="2400" b="1" dirty="0">
              <a:solidFill>
                <a:srgbClr val="555555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271573" y="1777981"/>
            <a:ext cx="6600851" cy="4531339"/>
            <a:chOff x="0" y="0"/>
            <a:chExt cx="9144000" cy="6858000"/>
          </a:xfrm>
        </p:grpSpPr>
        <p:pic>
          <p:nvPicPr>
            <p:cNvPr id="5" name="Imagem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Forma livre 4"/>
            <p:cNvSpPr/>
            <p:nvPr/>
          </p:nvSpPr>
          <p:spPr>
            <a:xfrm>
              <a:off x="375557" y="726023"/>
              <a:ext cx="4931229" cy="1299420"/>
            </a:xfrm>
            <a:custGeom>
              <a:avLst/>
              <a:gdLst>
                <a:gd name="connsiteX0" fmla="*/ 0 w 4931229"/>
                <a:gd name="connsiteY0" fmla="*/ 857848 h 1299420"/>
                <a:gd name="connsiteX1" fmla="*/ 228600 w 4931229"/>
                <a:gd name="connsiteY1" fmla="*/ 808863 h 1299420"/>
                <a:gd name="connsiteX2" fmla="*/ 375557 w 4931229"/>
                <a:gd name="connsiteY2" fmla="*/ 710891 h 1299420"/>
                <a:gd name="connsiteX3" fmla="*/ 555172 w 4931229"/>
                <a:gd name="connsiteY3" fmla="*/ 678234 h 1299420"/>
                <a:gd name="connsiteX4" fmla="*/ 751114 w 4931229"/>
                <a:gd name="connsiteY4" fmla="*/ 759877 h 1299420"/>
                <a:gd name="connsiteX5" fmla="*/ 996043 w 4931229"/>
                <a:gd name="connsiteY5" fmla="*/ 923163 h 1299420"/>
                <a:gd name="connsiteX6" fmla="*/ 1126672 w 4931229"/>
                <a:gd name="connsiteY6" fmla="*/ 1135434 h 1299420"/>
                <a:gd name="connsiteX7" fmla="*/ 1191986 w 4931229"/>
                <a:gd name="connsiteY7" fmla="*/ 1249734 h 1299420"/>
                <a:gd name="connsiteX8" fmla="*/ 1371600 w 4931229"/>
                <a:gd name="connsiteY8" fmla="*/ 1298720 h 1299420"/>
                <a:gd name="connsiteX9" fmla="*/ 1502229 w 4931229"/>
                <a:gd name="connsiteY9" fmla="*/ 1217077 h 1299420"/>
                <a:gd name="connsiteX10" fmla="*/ 1600200 w 4931229"/>
                <a:gd name="connsiteY10" fmla="*/ 1086448 h 1299420"/>
                <a:gd name="connsiteX11" fmla="*/ 1714500 w 4931229"/>
                <a:gd name="connsiteY11" fmla="*/ 923163 h 1299420"/>
                <a:gd name="connsiteX12" fmla="*/ 1779814 w 4931229"/>
                <a:gd name="connsiteY12" fmla="*/ 776206 h 1299420"/>
                <a:gd name="connsiteX13" fmla="*/ 1861457 w 4931229"/>
                <a:gd name="connsiteY13" fmla="*/ 514948 h 1299420"/>
                <a:gd name="connsiteX14" fmla="*/ 2106386 w 4931229"/>
                <a:gd name="connsiteY14" fmla="*/ 416977 h 1299420"/>
                <a:gd name="connsiteX15" fmla="*/ 2171700 w 4931229"/>
                <a:gd name="connsiteY15" fmla="*/ 204706 h 1299420"/>
                <a:gd name="connsiteX16" fmla="*/ 2302329 w 4931229"/>
                <a:gd name="connsiteY16" fmla="*/ 204706 h 1299420"/>
                <a:gd name="connsiteX17" fmla="*/ 2661557 w 4931229"/>
                <a:gd name="connsiteY17" fmla="*/ 41420 h 1299420"/>
                <a:gd name="connsiteX18" fmla="*/ 2988129 w 4931229"/>
                <a:gd name="connsiteY18" fmla="*/ 8763 h 1299420"/>
                <a:gd name="connsiteX19" fmla="*/ 3477986 w 4931229"/>
                <a:gd name="connsiteY19" fmla="*/ 172048 h 1299420"/>
                <a:gd name="connsiteX20" fmla="*/ 3608614 w 4931229"/>
                <a:gd name="connsiteY20" fmla="*/ 155720 h 1299420"/>
                <a:gd name="connsiteX21" fmla="*/ 3820886 w 4931229"/>
                <a:gd name="connsiteY21" fmla="*/ 155720 h 1299420"/>
                <a:gd name="connsiteX22" fmla="*/ 4114800 w 4931229"/>
                <a:gd name="connsiteY22" fmla="*/ 123063 h 1299420"/>
                <a:gd name="connsiteX23" fmla="*/ 4376057 w 4931229"/>
                <a:gd name="connsiteY23" fmla="*/ 106734 h 1299420"/>
                <a:gd name="connsiteX24" fmla="*/ 4653643 w 4931229"/>
                <a:gd name="connsiteY24" fmla="*/ 367991 h 1299420"/>
                <a:gd name="connsiteX25" fmla="*/ 4833257 w 4931229"/>
                <a:gd name="connsiteY25" fmla="*/ 514948 h 1299420"/>
                <a:gd name="connsiteX26" fmla="*/ 4931229 w 4931229"/>
                <a:gd name="connsiteY26" fmla="*/ 580263 h 1299420"/>
                <a:gd name="connsiteX27" fmla="*/ 4931229 w 4931229"/>
                <a:gd name="connsiteY27" fmla="*/ 580263 h 1299420"/>
                <a:gd name="connsiteX28" fmla="*/ 4931229 w 4931229"/>
                <a:gd name="connsiteY28" fmla="*/ 580263 h 129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931229" h="1299420">
                  <a:moveTo>
                    <a:pt x="0" y="857848"/>
                  </a:moveTo>
                  <a:cubicBezTo>
                    <a:pt x="83003" y="845602"/>
                    <a:pt x="166007" y="833356"/>
                    <a:pt x="228600" y="808863"/>
                  </a:cubicBezTo>
                  <a:cubicBezTo>
                    <a:pt x="291193" y="784370"/>
                    <a:pt x="321128" y="732662"/>
                    <a:pt x="375557" y="710891"/>
                  </a:cubicBezTo>
                  <a:cubicBezTo>
                    <a:pt x="429986" y="689120"/>
                    <a:pt x="492579" y="670070"/>
                    <a:pt x="555172" y="678234"/>
                  </a:cubicBezTo>
                  <a:cubicBezTo>
                    <a:pt x="617765" y="686398"/>
                    <a:pt x="677636" y="719055"/>
                    <a:pt x="751114" y="759877"/>
                  </a:cubicBezTo>
                  <a:cubicBezTo>
                    <a:pt x="824593" y="800698"/>
                    <a:pt x="933450" y="860570"/>
                    <a:pt x="996043" y="923163"/>
                  </a:cubicBezTo>
                  <a:cubicBezTo>
                    <a:pt x="1058636" y="985756"/>
                    <a:pt x="1094015" y="1081006"/>
                    <a:pt x="1126672" y="1135434"/>
                  </a:cubicBezTo>
                  <a:cubicBezTo>
                    <a:pt x="1159329" y="1189862"/>
                    <a:pt x="1151165" y="1222520"/>
                    <a:pt x="1191986" y="1249734"/>
                  </a:cubicBezTo>
                  <a:cubicBezTo>
                    <a:pt x="1232807" y="1276948"/>
                    <a:pt x="1319893" y="1304163"/>
                    <a:pt x="1371600" y="1298720"/>
                  </a:cubicBezTo>
                  <a:cubicBezTo>
                    <a:pt x="1423307" y="1293277"/>
                    <a:pt x="1464129" y="1252456"/>
                    <a:pt x="1502229" y="1217077"/>
                  </a:cubicBezTo>
                  <a:cubicBezTo>
                    <a:pt x="1540329" y="1181698"/>
                    <a:pt x="1564822" y="1135434"/>
                    <a:pt x="1600200" y="1086448"/>
                  </a:cubicBezTo>
                  <a:cubicBezTo>
                    <a:pt x="1635578" y="1037462"/>
                    <a:pt x="1684564" y="974870"/>
                    <a:pt x="1714500" y="923163"/>
                  </a:cubicBezTo>
                  <a:cubicBezTo>
                    <a:pt x="1744436" y="871456"/>
                    <a:pt x="1755321" y="844242"/>
                    <a:pt x="1779814" y="776206"/>
                  </a:cubicBezTo>
                  <a:cubicBezTo>
                    <a:pt x="1804307" y="708170"/>
                    <a:pt x="1807028" y="574820"/>
                    <a:pt x="1861457" y="514948"/>
                  </a:cubicBezTo>
                  <a:cubicBezTo>
                    <a:pt x="1915886" y="455076"/>
                    <a:pt x="2054679" y="468684"/>
                    <a:pt x="2106386" y="416977"/>
                  </a:cubicBezTo>
                  <a:cubicBezTo>
                    <a:pt x="2158093" y="365270"/>
                    <a:pt x="2139043" y="240084"/>
                    <a:pt x="2171700" y="204706"/>
                  </a:cubicBezTo>
                  <a:cubicBezTo>
                    <a:pt x="2204357" y="169328"/>
                    <a:pt x="2220686" y="231920"/>
                    <a:pt x="2302329" y="204706"/>
                  </a:cubicBezTo>
                  <a:cubicBezTo>
                    <a:pt x="2383972" y="177492"/>
                    <a:pt x="2547257" y="74077"/>
                    <a:pt x="2661557" y="41420"/>
                  </a:cubicBezTo>
                  <a:cubicBezTo>
                    <a:pt x="2775857" y="8763"/>
                    <a:pt x="2852058" y="-13008"/>
                    <a:pt x="2988129" y="8763"/>
                  </a:cubicBezTo>
                  <a:cubicBezTo>
                    <a:pt x="3124201" y="30534"/>
                    <a:pt x="3374572" y="147555"/>
                    <a:pt x="3477986" y="172048"/>
                  </a:cubicBezTo>
                  <a:cubicBezTo>
                    <a:pt x="3581400" y="196541"/>
                    <a:pt x="3551464" y="158441"/>
                    <a:pt x="3608614" y="155720"/>
                  </a:cubicBezTo>
                  <a:cubicBezTo>
                    <a:pt x="3665764" y="152999"/>
                    <a:pt x="3736522" y="161163"/>
                    <a:pt x="3820886" y="155720"/>
                  </a:cubicBezTo>
                  <a:cubicBezTo>
                    <a:pt x="3905250" y="150277"/>
                    <a:pt x="4022272" y="131227"/>
                    <a:pt x="4114800" y="123063"/>
                  </a:cubicBezTo>
                  <a:cubicBezTo>
                    <a:pt x="4207328" y="114899"/>
                    <a:pt x="4286250" y="65913"/>
                    <a:pt x="4376057" y="106734"/>
                  </a:cubicBezTo>
                  <a:cubicBezTo>
                    <a:pt x="4465864" y="147555"/>
                    <a:pt x="4577443" y="299955"/>
                    <a:pt x="4653643" y="367991"/>
                  </a:cubicBezTo>
                  <a:cubicBezTo>
                    <a:pt x="4729843" y="436027"/>
                    <a:pt x="4786993" y="479569"/>
                    <a:pt x="4833257" y="514948"/>
                  </a:cubicBezTo>
                  <a:cubicBezTo>
                    <a:pt x="4879521" y="550327"/>
                    <a:pt x="4931229" y="580263"/>
                    <a:pt x="4931229" y="580263"/>
                  </a:cubicBezTo>
                  <a:lnTo>
                    <a:pt x="4931229" y="580263"/>
                  </a:lnTo>
                  <a:lnTo>
                    <a:pt x="4931229" y="580263"/>
                  </a:lnTo>
                </a:path>
              </a:pathLst>
            </a:cu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Forma livre 5"/>
            <p:cNvSpPr/>
            <p:nvPr/>
          </p:nvSpPr>
          <p:spPr>
            <a:xfrm>
              <a:off x="5306786" y="1730829"/>
              <a:ext cx="1306619" cy="3039001"/>
            </a:xfrm>
            <a:custGeom>
              <a:avLst/>
              <a:gdLst>
                <a:gd name="connsiteX0" fmla="*/ 557045 w 1096221"/>
                <a:gd name="connsiteY0" fmla="*/ 0 h 3039001"/>
                <a:gd name="connsiteX1" fmla="*/ 459073 w 1096221"/>
                <a:gd name="connsiteY1" fmla="*/ 163285 h 3039001"/>
                <a:gd name="connsiteX2" fmla="*/ 197816 w 1096221"/>
                <a:gd name="connsiteY2" fmla="*/ 375557 h 3039001"/>
                <a:gd name="connsiteX3" fmla="*/ 1873 w 1096221"/>
                <a:gd name="connsiteY3" fmla="*/ 571500 h 3039001"/>
                <a:gd name="connsiteX4" fmla="*/ 99845 w 1096221"/>
                <a:gd name="connsiteY4" fmla="*/ 783771 h 3039001"/>
                <a:gd name="connsiteX5" fmla="*/ 116173 w 1096221"/>
                <a:gd name="connsiteY5" fmla="*/ 963385 h 3039001"/>
                <a:gd name="connsiteX6" fmla="*/ 181487 w 1096221"/>
                <a:gd name="connsiteY6" fmla="*/ 1126671 h 3039001"/>
                <a:gd name="connsiteX7" fmla="*/ 295787 w 1096221"/>
                <a:gd name="connsiteY7" fmla="*/ 1257300 h 3039001"/>
                <a:gd name="connsiteX8" fmla="*/ 557045 w 1096221"/>
                <a:gd name="connsiteY8" fmla="*/ 1469571 h 3039001"/>
                <a:gd name="connsiteX9" fmla="*/ 736659 w 1096221"/>
                <a:gd name="connsiteY9" fmla="*/ 1665514 h 3039001"/>
                <a:gd name="connsiteX10" fmla="*/ 801973 w 1096221"/>
                <a:gd name="connsiteY10" fmla="*/ 1926771 h 3039001"/>
                <a:gd name="connsiteX11" fmla="*/ 818302 w 1096221"/>
                <a:gd name="connsiteY11" fmla="*/ 2106385 h 3039001"/>
                <a:gd name="connsiteX12" fmla="*/ 899945 w 1096221"/>
                <a:gd name="connsiteY12" fmla="*/ 2302328 h 3039001"/>
                <a:gd name="connsiteX13" fmla="*/ 997916 w 1096221"/>
                <a:gd name="connsiteY13" fmla="*/ 2530928 h 3039001"/>
                <a:gd name="connsiteX14" fmla="*/ 1095887 w 1096221"/>
                <a:gd name="connsiteY14" fmla="*/ 2661557 h 3039001"/>
                <a:gd name="connsiteX15" fmla="*/ 1030573 w 1096221"/>
                <a:gd name="connsiteY15" fmla="*/ 2906485 h 3039001"/>
                <a:gd name="connsiteX16" fmla="*/ 1046902 w 1096221"/>
                <a:gd name="connsiteY16" fmla="*/ 3037114 h 3039001"/>
                <a:gd name="connsiteX17" fmla="*/ 1014245 w 1096221"/>
                <a:gd name="connsiteY17" fmla="*/ 2971800 h 303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96221" h="3039001">
                  <a:moveTo>
                    <a:pt x="557045" y="0"/>
                  </a:moveTo>
                  <a:cubicBezTo>
                    <a:pt x="537994" y="50346"/>
                    <a:pt x="518944" y="100692"/>
                    <a:pt x="459073" y="163285"/>
                  </a:cubicBezTo>
                  <a:cubicBezTo>
                    <a:pt x="399202" y="225878"/>
                    <a:pt x="274016" y="307521"/>
                    <a:pt x="197816" y="375557"/>
                  </a:cubicBezTo>
                  <a:cubicBezTo>
                    <a:pt x="121616" y="443593"/>
                    <a:pt x="18201" y="503464"/>
                    <a:pt x="1873" y="571500"/>
                  </a:cubicBezTo>
                  <a:cubicBezTo>
                    <a:pt x="-14456" y="639536"/>
                    <a:pt x="80795" y="718457"/>
                    <a:pt x="99845" y="783771"/>
                  </a:cubicBezTo>
                  <a:cubicBezTo>
                    <a:pt x="118895" y="849085"/>
                    <a:pt x="102566" y="906235"/>
                    <a:pt x="116173" y="963385"/>
                  </a:cubicBezTo>
                  <a:cubicBezTo>
                    <a:pt x="129780" y="1020535"/>
                    <a:pt x="151551" y="1077685"/>
                    <a:pt x="181487" y="1126671"/>
                  </a:cubicBezTo>
                  <a:cubicBezTo>
                    <a:pt x="211423" y="1175657"/>
                    <a:pt x="233194" y="1200150"/>
                    <a:pt x="295787" y="1257300"/>
                  </a:cubicBezTo>
                  <a:cubicBezTo>
                    <a:pt x="358380" y="1314450"/>
                    <a:pt x="483566" y="1401535"/>
                    <a:pt x="557045" y="1469571"/>
                  </a:cubicBezTo>
                  <a:cubicBezTo>
                    <a:pt x="630524" y="1537607"/>
                    <a:pt x="695838" y="1589314"/>
                    <a:pt x="736659" y="1665514"/>
                  </a:cubicBezTo>
                  <a:cubicBezTo>
                    <a:pt x="777480" y="1741714"/>
                    <a:pt x="788366" y="1853293"/>
                    <a:pt x="801973" y="1926771"/>
                  </a:cubicBezTo>
                  <a:cubicBezTo>
                    <a:pt x="815580" y="2000249"/>
                    <a:pt x="801973" y="2043792"/>
                    <a:pt x="818302" y="2106385"/>
                  </a:cubicBezTo>
                  <a:cubicBezTo>
                    <a:pt x="834631" y="2168978"/>
                    <a:pt x="870009" y="2231571"/>
                    <a:pt x="899945" y="2302328"/>
                  </a:cubicBezTo>
                  <a:cubicBezTo>
                    <a:pt x="929881" y="2373085"/>
                    <a:pt x="965259" y="2471057"/>
                    <a:pt x="997916" y="2530928"/>
                  </a:cubicBezTo>
                  <a:cubicBezTo>
                    <a:pt x="1030573" y="2590800"/>
                    <a:pt x="1090444" y="2598964"/>
                    <a:pt x="1095887" y="2661557"/>
                  </a:cubicBezTo>
                  <a:cubicBezTo>
                    <a:pt x="1101330" y="2724150"/>
                    <a:pt x="1038737" y="2843892"/>
                    <a:pt x="1030573" y="2906485"/>
                  </a:cubicBezTo>
                  <a:cubicBezTo>
                    <a:pt x="1022409" y="2969078"/>
                    <a:pt x="1049623" y="3026228"/>
                    <a:pt x="1046902" y="3037114"/>
                  </a:cubicBezTo>
                  <a:cubicBezTo>
                    <a:pt x="1044181" y="3048000"/>
                    <a:pt x="1029213" y="3009900"/>
                    <a:pt x="1014245" y="2971800"/>
                  </a:cubicBezTo>
                </a:path>
              </a:pathLst>
            </a:cu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8" name="Conexão recta 7"/>
            <p:cNvCxnSpPr/>
            <p:nvPr/>
          </p:nvCxnSpPr>
          <p:spPr>
            <a:xfrm>
              <a:off x="179512" y="6021288"/>
              <a:ext cx="812067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aixaDeTexto 8"/>
            <p:cNvSpPr txBox="1"/>
            <p:nvPr/>
          </p:nvSpPr>
          <p:spPr>
            <a:xfrm>
              <a:off x="994722" y="5779494"/>
              <a:ext cx="1961311" cy="8407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1600" b="1" dirty="0">
                  <a:solidFill>
                    <a:schemeClr val="bg1"/>
                  </a:solidFill>
                </a:rPr>
                <a:t>L</a:t>
              </a:r>
              <a:r>
                <a:rPr lang="pt-PT" sz="1600" b="1" dirty="0" smtClean="0">
                  <a:solidFill>
                    <a:schemeClr val="bg1"/>
                  </a:solidFill>
                </a:rPr>
                <a:t>imites do </a:t>
              </a:r>
            </a:p>
            <a:p>
              <a:r>
                <a:rPr lang="pt-PT" sz="1600" b="1" dirty="0" smtClean="0">
                  <a:solidFill>
                    <a:schemeClr val="bg1"/>
                  </a:solidFill>
                </a:rPr>
                <a:t>território grego</a:t>
              </a:r>
              <a:endParaRPr lang="pt-PT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91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548680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Havia centenas de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Cidades-Estados no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território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continental, insular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 asiático…</a:t>
            </a:r>
          </a:p>
        </p:txBody>
      </p:sp>
      <p:grpSp>
        <p:nvGrpSpPr>
          <p:cNvPr id="250" name="Group 249"/>
          <p:cNvGrpSpPr/>
          <p:nvPr/>
        </p:nvGrpSpPr>
        <p:grpSpPr>
          <a:xfrm>
            <a:off x="1753846" y="1433346"/>
            <a:ext cx="5564299" cy="5091998"/>
            <a:chOff x="4606686" y="-77806"/>
            <a:chExt cx="7563476" cy="6921484"/>
          </a:xfrm>
        </p:grpSpPr>
        <p:grpSp>
          <p:nvGrpSpPr>
            <p:cNvPr id="168" name="Grupo 10"/>
            <p:cNvGrpSpPr/>
            <p:nvPr/>
          </p:nvGrpSpPr>
          <p:grpSpPr>
            <a:xfrm>
              <a:off x="4606686" y="-77806"/>
              <a:ext cx="7563476" cy="6921484"/>
              <a:chOff x="824948" y="0"/>
              <a:chExt cx="7563476" cy="6921484"/>
            </a:xfrm>
          </p:grpSpPr>
          <p:pic>
            <p:nvPicPr>
              <p:cNvPr id="169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948" y="0"/>
                <a:ext cx="7563476" cy="69214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70" name="Fluxograma: conexão 2"/>
              <p:cNvSpPr/>
              <p:nvPr/>
            </p:nvSpPr>
            <p:spPr>
              <a:xfrm>
                <a:off x="3059832" y="4287298"/>
                <a:ext cx="72008" cy="77806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71" name="CaixaDeTexto 6"/>
              <p:cNvSpPr txBox="1"/>
              <p:nvPr/>
            </p:nvSpPr>
            <p:spPr>
              <a:xfrm>
                <a:off x="2688640" y="4326201"/>
                <a:ext cx="74238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sz="1400" b="1" dirty="0" smtClean="0">
                    <a:solidFill>
                      <a:schemeClr val="bg1"/>
                    </a:solidFill>
                  </a:rPr>
                  <a:t>Esparta</a:t>
                </a:r>
                <a:endParaRPr lang="pt-PT" sz="1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2" name="Fluxograma: conexão 12"/>
            <p:cNvSpPr/>
            <p:nvPr/>
          </p:nvSpPr>
          <p:spPr>
            <a:xfrm>
              <a:off x="7655961" y="3349221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3" name="CaixaDeTexto 13"/>
            <p:cNvSpPr txBox="1"/>
            <p:nvPr/>
          </p:nvSpPr>
          <p:spPr>
            <a:xfrm>
              <a:off x="7164931" y="3026377"/>
              <a:ext cx="694742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1400" b="1" dirty="0" smtClean="0">
                  <a:solidFill>
                    <a:schemeClr val="bg1"/>
                  </a:solidFill>
                </a:rPr>
                <a:t>Atenas</a:t>
              </a:r>
              <a:endParaRPr lang="pt-P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74" name="Fluxograma: conexão 14"/>
            <p:cNvSpPr/>
            <p:nvPr/>
          </p:nvSpPr>
          <p:spPr>
            <a:xfrm>
              <a:off x="6327152" y="3796105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5" name="CaixaDeTexto 15"/>
            <p:cNvSpPr txBox="1"/>
            <p:nvPr/>
          </p:nvSpPr>
          <p:spPr>
            <a:xfrm>
              <a:off x="5794618" y="3795276"/>
              <a:ext cx="771365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1400" b="1" dirty="0" smtClean="0">
                  <a:solidFill>
                    <a:schemeClr val="bg1"/>
                  </a:solidFill>
                </a:rPr>
                <a:t>Olímpia</a:t>
              </a:r>
              <a:endParaRPr lang="pt-P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76" name="Fluxograma: conexão 16"/>
            <p:cNvSpPr/>
            <p:nvPr/>
          </p:nvSpPr>
          <p:spPr>
            <a:xfrm>
              <a:off x="7320701" y="2984539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7" name="CaixaDeTexto 17"/>
            <p:cNvSpPr txBox="1"/>
            <p:nvPr/>
          </p:nvSpPr>
          <p:spPr>
            <a:xfrm>
              <a:off x="6952886" y="2634859"/>
              <a:ext cx="603563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1400" b="1" dirty="0" smtClean="0">
                  <a:solidFill>
                    <a:schemeClr val="bg1"/>
                  </a:solidFill>
                </a:rPr>
                <a:t>Tebas</a:t>
              </a:r>
              <a:endParaRPr lang="pt-P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78" name="Fluxograma: conexão 18"/>
            <p:cNvSpPr/>
            <p:nvPr/>
          </p:nvSpPr>
          <p:spPr>
            <a:xfrm>
              <a:off x="7273618" y="3489412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9" name="CaixaDeTexto 19"/>
            <p:cNvSpPr txBox="1"/>
            <p:nvPr/>
          </p:nvSpPr>
          <p:spPr>
            <a:xfrm>
              <a:off x="6381895" y="3222136"/>
              <a:ext cx="73590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1400" b="1" dirty="0" smtClean="0">
                  <a:solidFill>
                    <a:schemeClr val="bg1"/>
                  </a:solidFill>
                </a:rPr>
                <a:t>Corinto</a:t>
              </a:r>
              <a:endParaRPr lang="pt-P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80" name="Fluxograma: conexão 20"/>
            <p:cNvSpPr/>
            <p:nvPr/>
          </p:nvSpPr>
          <p:spPr>
            <a:xfrm>
              <a:off x="7120031" y="3583952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1" name="CaixaDeTexto 21"/>
            <p:cNvSpPr txBox="1"/>
            <p:nvPr/>
          </p:nvSpPr>
          <p:spPr>
            <a:xfrm>
              <a:off x="6748839" y="3567218"/>
              <a:ext cx="7617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1400" b="1" dirty="0" err="1" smtClean="0">
                  <a:solidFill>
                    <a:schemeClr val="bg1"/>
                  </a:solidFill>
                </a:rPr>
                <a:t>Nemeia</a:t>
              </a:r>
              <a:endParaRPr lang="pt-P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82" name="Fluxograma: conexão 22"/>
            <p:cNvSpPr/>
            <p:nvPr/>
          </p:nvSpPr>
          <p:spPr>
            <a:xfrm>
              <a:off x="6769562" y="2927204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3" name="CaixaDeTexto 23"/>
            <p:cNvSpPr txBox="1"/>
            <p:nvPr/>
          </p:nvSpPr>
          <p:spPr>
            <a:xfrm>
              <a:off x="5922795" y="2732739"/>
              <a:ext cx="654859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1400" b="1" dirty="0" smtClean="0">
                  <a:solidFill>
                    <a:schemeClr val="bg1"/>
                  </a:solidFill>
                </a:rPr>
                <a:t>Delfos</a:t>
              </a:r>
              <a:endParaRPr lang="pt-P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84" name="Fluxograma: conexão 26"/>
            <p:cNvSpPr/>
            <p:nvPr/>
          </p:nvSpPr>
          <p:spPr>
            <a:xfrm>
              <a:off x="8652922" y="5832571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5" name="CaixaDeTexto 27"/>
            <p:cNvSpPr txBox="1"/>
            <p:nvPr/>
          </p:nvSpPr>
          <p:spPr>
            <a:xfrm>
              <a:off x="8339485" y="5799466"/>
              <a:ext cx="784189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1400" b="1" dirty="0" err="1" smtClean="0">
                  <a:solidFill>
                    <a:schemeClr val="bg1"/>
                  </a:solidFill>
                </a:rPr>
                <a:t>Cnossos</a:t>
              </a:r>
              <a:endParaRPr lang="pt-P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86" name="Fluxograma: conexão 28"/>
            <p:cNvSpPr/>
            <p:nvPr/>
          </p:nvSpPr>
          <p:spPr>
            <a:xfrm>
              <a:off x="10297954" y="3489412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7" name="CaixaDeTexto 29"/>
            <p:cNvSpPr txBox="1"/>
            <p:nvPr/>
          </p:nvSpPr>
          <p:spPr>
            <a:xfrm>
              <a:off x="9926762" y="3164451"/>
              <a:ext cx="579070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1400" b="1" dirty="0" smtClean="0">
                  <a:solidFill>
                    <a:schemeClr val="bg1"/>
                  </a:solidFill>
                </a:rPr>
                <a:t>Éfeso</a:t>
              </a:r>
              <a:endParaRPr lang="pt-P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88" name="Fluxograma: conexão 30"/>
            <p:cNvSpPr/>
            <p:nvPr/>
          </p:nvSpPr>
          <p:spPr>
            <a:xfrm>
              <a:off x="10297954" y="3909916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9" name="CaixaDeTexto 31"/>
            <p:cNvSpPr txBox="1"/>
            <p:nvPr/>
          </p:nvSpPr>
          <p:spPr>
            <a:xfrm>
              <a:off x="9807677" y="3907293"/>
              <a:ext cx="677046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1400" b="1" dirty="0" smtClean="0">
                  <a:solidFill>
                    <a:schemeClr val="bg1"/>
                  </a:solidFill>
                </a:rPr>
                <a:t>Mileto</a:t>
              </a:r>
              <a:endParaRPr lang="pt-P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90" name="Fluxograma: conexão 24"/>
            <p:cNvSpPr/>
            <p:nvPr/>
          </p:nvSpPr>
          <p:spPr>
            <a:xfrm>
              <a:off x="6866421" y="4035912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1" name="Fluxograma: conexão 25"/>
            <p:cNvSpPr/>
            <p:nvPr/>
          </p:nvSpPr>
          <p:spPr>
            <a:xfrm>
              <a:off x="8276690" y="3382936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2" name="Fluxograma: conexão 32"/>
            <p:cNvSpPr/>
            <p:nvPr/>
          </p:nvSpPr>
          <p:spPr>
            <a:xfrm>
              <a:off x="10137983" y="3096557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3" name="Fluxograma: conexão 33"/>
            <p:cNvSpPr/>
            <p:nvPr/>
          </p:nvSpPr>
          <p:spPr>
            <a:xfrm>
              <a:off x="6936355" y="2690421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4" name="Fluxograma: conexão 34"/>
            <p:cNvSpPr/>
            <p:nvPr/>
          </p:nvSpPr>
          <p:spPr>
            <a:xfrm>
              <a:off x="10790178" y="4251412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5" name="Fluxograma: conexão 35"/>
            <p:cNvSpPr/>
            <p:nvPr/>
          </p:nvSpPr>
          <p:spPr>
            <a:xfrm>
              <a:off x="8316416" y="4590131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6" name="Fluxograma: conexão 36"/>
            <p:cNvSpPr/>
            <p:nvPr/>
          </p:nvSpPr>
          <p:spPr>
            <a:xfrm>
              <a:off x="7192039" y="4653518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7" name="Fluxograma: conexão 37"/>
            <p:cNvSpPr/>
            <p:nvPr/>
          </p:nvSpPr>
          <p:spPr>
            <a:xfrm>
              <a:off x="10791158" y="5007378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8" name="Fluxograma: conexão 38"/>
            <p:cNvSpPr/>
            <p:nvPr/>
          </p:nvSpPr>
          <p:spPr>
            <a:xfrm>
              <a:off x="8586854" y="3636985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9" name="Fluxograma: conexão 39"/>
            <p:cNvSpPr/>
            <p:nvPr/>
          </p:nvSpPr>
          <p:spPr>
            <a:xfrm>
              <a:off x="9005759" y="4248395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0" name="Fluxograma: conexão 40"/>
            <p:cNvSpPr/>
            <p:nvPr/>
          </p:nvSpPr>
          <p:spPr>
            <a:xfrm>
              <a:off x="8003332" y="3129372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1" name="Fluxograma: conexão 41"/>
            <p:cNvSpPr/>
            <p:nvPr/>
          </p:nvSpPr>
          <p:spPr>
            <a:xfrm>
              <a:off x="5971328" y="2779238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2" name="Fluxograma: conexão 42"/>
            <p:cNvSpPr/>
            <p:nvPr/>
          </p:nvSpPr>
          <p:spPr>
            <a:xfrm>
              <a:off x="6625071" y="2612264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3" name="Fluxograma: conexão 43"/>
            <p:cNvSpPr/>
            <p:nvPr/>
          </p:nvSpPr>
          <p:spPr>
            <a:xfrm>
              <a:off x="7736182" y="2844571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4" name="Fluxograma: conexão 44"/>
            <p:cNvSpPr/>
            <p:nvPr/>
          </p:nvSpPr>
          <p:spPr>
            <a:xfrm>
              <a:off x="9397854" y="3177467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5" name="Fluxograma: conexão 45"/>
            <p:cNvSpPr/>
            <p:nvPr/>
          </p:nvSpPr>
          <p:spPr>
            <a:xfrm>
              <a:off x="5617434" y="3305130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6" name="Fluxograma: conexão 46"/>
            <p:cNvSpPr/>
            <p:nvPr/>
          </p:nvSpPr>
          <p:spPr>
            <a:xfrm>
              <a:off x="11162050" y="4473539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7" name="Fluxograma: conexão 47"/>
            <p:cNvSpPr/>
            <p:nvPr/>
          </p:nvSpPr>
          <p:spPr>
            <a:xfrm>
              <a:off x="9577874" y="2534458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8" name="Fluxograma: conexão 48"/>
            <p:cNvSpPr/>
            <p:nvPr/>
          </p:nvSpPr>
          <p:spPr>
            <a:xfrm>
              <a:off x="8276690" y="4035912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9" name="Fluxograma: conexão 49"/>
            <p:cNvSpPr/>
            <p:nvPr/>
          </p:nvSpPr>
          <p:spPr>
            <a:xfrm>
              <a:off x="10173987" y="4541876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0" name="Fluxograma: conexão 50"/>
            <p:cNvSpPr/>
            <p:nvPr/>
          </p:nvSpPr>
          <p:spPr>
            <a:xfrm>
              <a:off x="7156035" y="2199066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1" name="Fluxograma: conexão 51"/>
            <p:cNvSpPr/>
            <p:nvPr/>
          </p:nvSpPr>
          <p:spPr>
            <a:xfrm>
              <a:off x="9926762" y="1983042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2" name="Fluxograma: conexão 52"/>
            <p:cNvSpPr/>
            <p:nvPr/>
          </p:nvSpPr>
          <p:spPr>
            <a:xfrm>
              <a:off x="6396199" y="3320329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3" name="Fluxograma: conexão 53"/>
            <p:cNvSpPr/>
            <p:nvPr/>
          </p:nvSpPr>
          <p:spPr>
            <a:xfrm>
              <a:off x="6121490" y="3494760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4" name="Fluxograma: conexão 54"/>
            <p:cNvSpPr/>
            <p:nvPr/>
          </p:nvSpPr>
          <p:spPr>
            <a:xfrm>
              <a:off x="6697554" y="2449085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5" name="Fluxograma: conexão 55"/>
            <p:cNvSpPr/>
            <p:nvPr/>
          </p:nvSpPr>
          <p:spPr>
            <a:xfrm>
              <a:off x="5665215" y="2448395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6" name="Fluxograma: conexão 56"/>
            <p:cNvSpPr/>
            <p:nvPr/>
          </p:nvSpPr>
          <p:spPr>
            <a:xfrm>
              <a:off x="6938429" y="1550994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7" name="Fluxograma: conexão 57"/>
            <p:cNvSpPr/>
            <p:nvPr/>
          </p:nvSpPr>
          <p:spPr>
            <a:xfrm>
              <a:off x="7429849" y="1118946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8" name="Fluxograma: conexão 58"/>
            <p:cNvSpPr/>
            <p:nvPr/>
          </p:nvSpPr>
          <p:spPr>
            <a:xfrm>
              <a:off x="10333958" y="1473188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9" name="Fluxograma: conexão 59"/>
            <p:cNvSpPr/>
            <p:nvPr/>
          </p:nvSpPr>
          <p:spPr>
            <a:xfrm>
              <a:off x="9661659" y="1628800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0" name="Fluxograma: conexão 60"/>
            <p:cNvSpPr/>
            <p:nvPr/>
          </p:nvSpPr>
          <p:spPr>
            <a:xfrm>
              <a:off x="6402366" y="1947243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1" name="Fluxograma: conexão 61"/>
            <p:cNvSpPr/>
            <p:nvPr/>
          </p:nvSpPr>
          <p:spPr>
            <a:xfrm>
              <a:off x="5597552" y="2025049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2" name="Fluxograma: conexão 62"/>
            <p:cNvSpPr/>
            <p:nvPr/>
          </p:nvSpPr>
          <p:spPr>
            <a:xfrm>
              <a:off x="6729836" y="2143999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3" name="Fluxograma: conexão 63"/>
            <p:cNvSpPr/>
            <p:nvPr/>
          </p:nvSpPr>
          <p:spPr>
            <a:xfrm>
              <a:off x="9397854" y="947170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4" name="Fluxograma: conexão 64"/>
            <p:cNvSpPr/>
            <p:nvPr/>
          </p:nvSpPr>
          <p:spPr>
            <a:xfrm>
              <a:off x="7808190" y="1024976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5" name="Fluxograma: conexão 65"/>
            <p:cNvSpPr/>
            <p:nvPr/>
          </p:nvSpPr>
          <p:spPr>
            <a:xfrm>
              <a:off x="5185386" y="1550994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6" name="Fluxograma: conexão 66"/>
            <p:cNvSpPr/>
            <p:nvPr/>
          </p:nvSpPr>
          <p:spPr>
            <a:xfrm>
              <a:off x="5552195" y="1680958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7" name="Fluxograma: conexão 67"/>
            <p:cNvSpPr/>
            <p:nvPr/>
          </p:nvSpPr>
          <p:spPr>
            <a:xfrm>
              <a:off x="9920616" y="3719510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8" name="Fluxograma: conexão 68"/>
            <p:cNvSpPr/>
            <p:nvPr/>
          </p:nvSpPr>
          <p:spPr>
            <a:xfrm>
              <a:off x="9433858" y="3840356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9" name="Fluxograma: conexão 69"/>
            <p:cNvSpPr/>
            <p:nvPr/>
          </p:nvSpPr>
          <p:spPr>
            <a:xfrm>
              <a:off x="10250797" y="5721660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0" name="Fluxograma: conexão 70"/>
            <p:cNvSpPr/>
            <p:nvPr/>
          </p:nvSpPr>
          <p:spPr>
            <a:xfrm>
              <a:off x="7270816" y="5046281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1" name="Fluxograma: conexão 71"/>
            <p:cNvSpPr/>
            <p:nvPr/>
          </p:nvSpPr>
          <p:spPr>
            <a:xfrm>
              <a:off x="7607176" y="1444910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2" name="Fluxograma: conexão 72"/>
            <p:cNvSpPr/>
            <p:nvPr/>
          </p:nvSpPr>
          <p:spPr>
            <a:xfrm>
              <a:off x="6360195" y="4206049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3" name="Fluxograma: conexão 73"/>
            <p:cNvSpPr/>
            <p:nvPr/>
          </p:nvSpPr>
          <p:spPr>
            <a:xfrm>
              <a:off x="7129712" y="1894130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4" name="Fluxograma: conexão 74"/>
            <p:cNvSpPr/>
            <p:nvPr/>
          </p:nvSpPr>
          <p:spPr>
            <a:xfrm>
              <a:off x="8857794" y="3796105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5" name="Fluxograma: conexão 75"/>
            <p:cNvSpPr/>
            <p:nvPr/>
          </p:nvSpPr>
          <p:spPr>
            <a:xfrm>
              <a:off x="10053194" y="2891940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6" name="Fluxograma: conexão 76"/>
            <p:cNvSpPr/>
            <p:nvPr/>
          </p:nvSpPr>
          <p:spPr>
            <a:xfrm>
              <a:off x="7130998" y="2448252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7" name="Fluxograma: conexão 77"/>
            <p:cNvSpPr/>
            <p:nvPr/>
          </p:nvSpPr>
          <p:spPr>
            <a:xfrm>
              <a:off x="8712149" y="758906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8" name="Fluxograma: conexão 78"/>
            <p:cNvSpPr/>
            <p:nvPr/>
          </p:nvSpPr>
          <p:spPr>
            <a:xfrm>
              <a:off x="8191901" y="797809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9" name="Fluxograma: conexão 79"/>
            <p:cNvSpPr/>
            <p:nvPr/>
          </p:nvSpPr>
          <p:spPr>
            <a:xfrm>
              <a:off x="7120031" y="1157706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0" name="Fluxograma: conexão 80"/>
            <p:cNvSpPr/>
            <p:nvPr/>
          </p:nvSpPr>
          <p:spPr>
            <a:xfrm>
              <a:off x="6817636" y="1869437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1" name="Fluxograma: conexão 81"/>
            <p:cNvSpPr/>
            <p:nvPr/>
          </p:nvSpPr>
          <p:spPr>
            <a:xfrm>
              <a:off x="6008618" y="2440040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2" name="Fluxograma: conexão 82"/>
            <p:cNvSpPr/>
            <p:nvPr/>
          </p:nvSpPr>
          <p:spPr>
            <a:xfrm>
              <a:off x="6983049" y="2273429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3" name="Fluxograma: conexão 83"/>
            <p:cNvSpPr/>
            <p:nvPr/>
          </p:nvSpPr>
          <p:spPr>
            <a:xfrm>
              <a:off x="8075340" y="5751518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4" name="Fluxograma: conexão 84"/>
            <p:cNvSpPr/>
            <p:nvPr/>
          </p:nvSpPr>
          <p:spPr>
            <a:xfrm>
              <a:off x="9542617" y="6068340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5" name="Fluxograma: conexão 85"/>
            <p:cNvSpPr/>
            <p:nvPr/>
          </p:nvSpPr>
          <p:spPr>
            <a:xfrm>
              <a:off x="6454887" y="2190021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6" name="Fluxograma: conexão 86"/>
            <p:cNvSpPr/>
            <p:nvPr/>
          </p:nvSpPr>
          <p:spPr>
            <a:xfrm>
              <a:off x="8773005" y="4329075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7" name="Fluxograma: conexão 87"/>
            <p:cNvSpPr/>
            <p:nvPr/>
          </p:nvSpPr>
          <p:spPr>
            <a:xfrm>
              <a:off x="7609593" y="686123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8" name="Fluxograma: conexão 88"/>
            <p:cNvSpPr/>
            <p:nvPr/>
          </p:nvSpPr>
          <p:spPr>
            <a:xfrm>
              <a:off x="5597552" y="1260205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9" name="Fluxograma: conexão 89"/>
            <p:cNvSpPr/>
            <p:nvPr/>
          </p:nvSpPr>
          <p:spPr>
            <a:xfrm>
              <a:off x="9661659" y="4736347"/>
              <a:ext cx="72008" cy="77806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13291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95536" y="548680"/>
            <a:ext cx="82809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… e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Cidades-Estados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disputavam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constantemente </a:t>
            </a:r>
          </a:p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entre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posse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terras ou a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supremacia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militar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 política.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Por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isso, as guerras entre as Cidades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eram </a:t>
            </a:r>
          </a:p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frequentes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endParaRPr lang="pt-PT" sz="3200" b="1" dirty="0">
              <a:solidFill>
                <a:srgbClr val="FF0000"/>
              </a:solidFill>
              <a:latin typeface="Comic Sans MS" pitchFamily="66" charset="0"/>
            </a:endParaRPr>
          </a:p>
          <a:p>
            <a:endParaRPr lang="pt-PT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8" y="2672049"/>
            <a:ext cx="9180512" cy="2917191"/>
          </a:xfrm>
          <a:prstGeom prst="rect">
            <a:avLst/>
          </a:prstGeom>
        </p:spPr>
      </p:pic>
      <p:sp>
        <p:nvSpPr>
          <p:cNvPr id="4" name="Rectângulo 4"/>
          <p:cNvSpPr/>
          <p:nvPr/>
        </p:nvSpPr>
        <p:spPr>
          <a:xfrm>
            <a:off x="17748" y="5589240"/>
            <a:ext cx="91262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1600" dirty="0" smtClean="0">
                <a:latin typeface="+mj-lt"/>
              </a:rPr>
              <a:t>Hoplitas em formação de combate</a:t>
            </a:r>
            <a:endParaRPr lang="pt-PT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291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0"/>
          <a:stretch/>
        </p:blipFill>
        <p:spPr bwMode="auto">
          <a:xfrm>
            <a:off x="1630162" y="1772816"/>
            <a:ext cx="5955682" cy="46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395535" y="432144"/>
            <a:ext cx="84249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 quase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todos os cidadãos gregos acabavam, algum dia, por ser chamados a combater contra outros gregos de uma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Cidade-Estado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inimiga. </a:t>
            </a:r>
          </a:p>
        </p:txBody>
      </p:sp>
    </p:spTree>
    <p:extLst>
      <p:ext uri="{BB962C8B-B14F-4D97-AF65-F5344CB8AC3E}">
        <p14:creationId xmlns:p14="http://schemas.microsoft.com/office/powerpoint/2010/main" val="13291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852051"/>
              </p:ext>
            </p:extLst>
          </p:nvPr>
        </p:nvGraphicFramePr>
        <p:xfrm>
          <a:off x="816142" y="2852936"/>
          <a:ext cx="2743200" cy="1463040"/>
        </p:xfrm>
        <a:graphic>
          <a:graphicData uri="http://schemas.openxmlformats.org/drawingml/2006/table">
            <a:tbl>
              <a:tblPr firstRow="1" firstCol="1" lastRow="1" lastCol="1" bandRow="1" bandCol="1">
                <a:effectLst>
                  <a:outerShdw blurRad="88900" dist="114300" dir="5280000" sx="103000" sy="103000" rotWithShape="0">
                    <a:srgbClr val="000000">
                      <a:alpha val="35000"/>
                    </a:srgbClr>
                  </a:outerShdw>
                </a:effectLst>
                <a:tableStyleId>{638B1855-1B75-4FBE-930C-398BA8C253C6}</a:tableStyleId>
              </a:tblPr>
              <a:tblGrid>
                <a:gridCol w="2743200"/>
              </a:tblGrid>
              <a:tr h="1463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Falavam a mesma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LÍNGUA</a:t>
                      </a:r>
                      <a:endParaRPr lang="pt-PT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866112"/>
              </p:ext>
            </p:extLst>
          </p:nvPr>
        </p:nvGraphicFramePr>
        <p:xfrm>
          <a:off x="3203848" y="3861048"/>
          <a:ext cx="2743200" cy="1463040"/>
        </p:xfrm>
        <a:graphic>
          <a:graphicData uri="http://schemas.openxmlformats.org/drawingml/2006/table">
            <a:tbl>
              <a:tblPr firstRow="1" firstCol="1" lastRow="1" lastCol="1" bandRow="1" bandCol="1">
                <a:effectLst>
                  <a:outerShdw blurRad="88900" dist="114300" dir="5280000" sx="103000" sy="103000" rotWithShape="0">
                    <a:srgbClr val="000000">
                      <a:alpha val="35000"/>
                    </a:srgbClr>
                  </a:outerShdw>
                </a:effectLst>
                <a:tableStyleId>{638B1855-1B75-4FBE-930C-398BA8C253C6}</a:tableStyleId>
              </a:tblPr>
              <a:tblGrid>
                <a:gridCol w="2743200"/>
              </a:tblGrid>
              <a:tr h="1463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Partilhavam os mesmos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COSTUMES</a:t>
                      </a:r>
                      <a:endParaRPr lang="pt-PT" sz="2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2" name="Rectângulo 1"/>
          <p:cNvSpPr/>
          <p:nvPr/>
        </p:nvSpPr>
        <p:spPr>
          <a:xfrm>
            <a:off x="822524" y="558004"/>
            <a:ext cx="78539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Face a estes contínuos conflitos, como era possível que os Gregos tivessem consciência de que todos pertenciam ao mesmo povo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 algn="ctr"/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Na realidade, existiam entre os  Gregos laços de união mais fortes do que as rivalidades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políticas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287516"/>
              </p:ext>
            </p:extLst>
          </p:nvPr>
        </p:nvGraphicFramePr>
        <p:xfrm>
          <a:off x="5652120" y="4797152"/>
          <a:ext cx="2743200" cy="1463040"/>
        </p:xfrm>
        <a:graphic>
          <a:graphicData uri="http://schemas.openxmlformats.org/drawingml/2006/table">
            <a:tbl>
              <a:tblPr firstRow="1" firstCol="1" lastRow="1" lastCol="1" bandRow="1" bandCol="1">
                <a:effectLst>
                  <a:outerShdw blurRad="88900" dist="114300" dir="5280000" sx="103000" sy="103000" rotWithShape="0">
                    <a:srgbClr val="000000">
                      <a:alpha val="35000"/>
                    </a:srgbClr>
                  </a:outerShdw>
                </a:effectLst>
                <a:tableStyleId>{638B1855-1B75-4FBE-930C-398BA8C253C6}</a:tableStyleId>
              </a:tblPr>
              <a:tblGrid>
                <a:gridCol w="2743200"/>
              </a:tblGrid>
              <a:tr h="1463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2400" dirty="0" smtClean="0">
                          <a:effectLst/>
                          <a:latin typeface="+mj-lt"/>
                        </a:rPr>
                        <a:t>Tinham</a:t>
                      </a:r>
                      <a:endParaRPr lang="pt-PT" sz="2400" dirty="0">
                        <a:effectLst/>
                        <a:latin typeface="+mj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2400" dirty="0">
                          <a:effectLst/>
                          <a:latin typeface="+mj-lt"/>
                        </a:rPr>
                        <a:t> </a:t>
                      </a:r>
                      <a:r>
                        <a:rPr lang="pt-PT" sz="2400" dirty="0" smtClean="0">
                          <a:effectLst/>
                          <a:latin typeface="+mj-lt"/>
                        </a:rPr>
                        <a:t>TRADIÇÕES </a:t>
                      </a:r>
                      <a:r>
                        <a:rPr lang="pt-PT" sz="2400" dirty="0">
                          <a:effectLst/>
                          <a:latin typeface="+mj-lt"/>
                        </a:rPr>
                        <a:t>COMUNS</a:t>
                      </a:r>
                      <a:endParaRPr lang="pt-PT" sz="2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91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147" y="764704"/>
            <a:ext cx="6733941" cy="4867736"/>
          </a:xfrm>
          <a:prstGeom prst="rect">
            <a:avLst/>
          </a:prstGeom>
        </p:spPr>
      </p:pic>
      <p:sp>
        <p:nvSpPr>
          <p:cNvPr id="4" name="Rectângulo 3"/>
          <p:cNvSpPr/>
          <p:nvPr/>
        </p:nvSpPr>
        <p:spPr>
          <a:xfrm>
            <a:off x="-22882" y="5509681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Apesar de cada Cidade ter as suas divindades </a:t>
            </a:r>
            <a:r>
              <a:rPr lang="pt-PT" sz="20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protetoras,</a:t>
            </a:r>
          </a:p>
          <a:p>
            <a:pPr algn="ctr"/>
            <a:r>
              <a:rPr lang="pt-PT" sz="20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em </a:t>
            </a:r>
            <a:r>
              <a:rPr lang="pt-PT" sz="20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toda a Grécia se veneravam os mesmos deuses e se </a:t>
            </a:r>
            <a:r>
              <a:rPr lang="pt-PT" sz="20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praticavam</a:t>
            </a:r>
          </a:p>
          <a:p>
            <a:pPr algn="ctr"/>
            <a:r>
              <a:rPr lang="pt-PT" sz="20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pt-PT" sz="20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mesmas formas de culto</a:t>
            </a:r>
            <a:r>
              <a:rPr lang="pt-PT" sz="20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PT" sz="20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922995"/>
              </p:ext>
            </p:extLst>
          </p:nvPr>
        </p:nvGraphicFramePr>
        <p:xfrm>
          <a:off x="5940152" y="735339"/>
          <a:ext cx="2743200" cy="1463040"/>
        </p:xfrm>
        <a:graphic>
          <a:graphicData uri="http://schemas.openxmlformats.org/drawingml/2006/table">
            <a:tbl>
              <a:tblPr firstRow="1" firstCol="1" lastRow="1" lastCol="1" bandRow="1" bandCol="1">
                <a:effectLst>
                  <a:outerShdw blurRad="88900" dist="114300" dir="5280000" sx="103000" sy="103000" rotWithShape="0">
                    <a:srgbClr val="000000">
                      <a:alpha val="35000"/>
                    </a:srgbClr>
                  </a:outerShdw>
                </a:effectLst>
                <a:tableStyleId>{638B1855-1B75-4FBE-930C-398BA8C253C6}</a:tableStyleId>
              </a:tblPr>
              <a:tblGrid>
                <a:gridCol w="2743200"/>
              </a:tblGrid>
              <a:tr h="1463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pt-PT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inham</a:t>
                      </a:r>
                      <a:r>
                        <a:rPr lang="pt-PT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mesmo culto, os mesmos</a:t>
                      </a:r>
                      <a:r>
                        <a:rPr lang="pt-PT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DEUSES</a:t>
                      </a:r>
                      <a:endParaRPr lang="pt-PT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91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395536" y="4966136"/>
            <a:ext cx="82809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Existia na Grécia uma </a:t>
            </a:r>
            <a:r>
              <a:rPr lang="pt-PT" sz="20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tradição cultural comum, baseada sobretudo nos </a:t>
            </a:r>
            <a:r>
              <a:rPr lang="pt-PT" sz="2000" b="1" i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poemas</a:t>
            </a:r>
            <a:r>
              <a:rPr lang="pt-PT" sz="20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000" b="1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homéricos</a:t>
            </a:r>
            <a:r>
              <a:rPr lang="pt-PT" sz="20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r>
              <a:rPr lang="pt-PT" sz="20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Os </a:t>
            </a:r>
            <a:r>
              <a:rPr lang="pt-PT" sz="20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seus heróis eram modelos das qualidades </a:t>
            </a:r>
            <a:r>
              <a:rPr lang="pt-PT" sz="20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humanas que </a:t>
            </a:r>
            <a:r>
              <a:rPr lang="pt-PT" sz="20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todos os cidadãos deviam </a:t>
            </a:r>
            <a:r>
              <a:rPr lang="pt-PT" sz="20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imitar. Como, por exemplo, os heróis guerreiros, Aquiles e Heitor…</a:t>
            </a:r>
            <a:endParaRPr lang="pt-PT" sz="20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0" y="4694366"/>
            <a:ext cx="91439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1600" dirty="0" smtClean="0">
                <a:latin typeface="+mj-lt"/>
              </a:rPr>
              <a:t>Combate entre Aquiles e Heitor</a:t>
            </a:r>
            <a:endParaRPr lang="pt-PT" sz="1600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7961"/>
            <a:ext cx="9143999" cy="3191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448061"/>
              </p:ext>
            </p:extLst>
          </p:nvPr>
        </p:nvGraphicFramePr>
        <p:xfrm>
          <a:off x="5933256" y="692696"/>
          <a:ext cx="2743200" cy="1463040"/>
        </p:xfrm>
        <a:graphic>
          <a:graphicData uri="http://schemas.openxmlformats.org/drawingml/2006/table">
            <a:tbl>
              <a:tblPr firstRow="1" firstCol="1" lastRow="1" lastCol="1" bandRow="1" bandCol="1">
                <a:effectLst>
                  <a:outerShdw blurRad="88900" dist="114300" dir="5280000" sx="103000" sy="103000" rotWithShape="0">
                    <a:srgbClr val="000000">
                      <a:alpha val="35000"/>
                    </a:srgbClr>
                  </a:outerShdw>
                </a:effectLst>
                <a:tableStyleId>{638B1855-1B75-4FBE-930C-398BA8C253C6}</a:tableStyleId>
              </a:tblPr>
              <a:tblGrid>
                <a:gridCol w="2743200"/>
              </a:tblGrid>
              <a:tr h="1463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2400" dirty="0" smtClean="0">
                          <a:effectLst/>
                          <a:latin typeface="+mj-lt"/>
                        </a:rPr>
                        <a:t>Tinham</a:t>
                      </a:r>
                      <a:r>
                        <a:rPr lang="pt-PT" sz="2400" baseline="0" dirty="0">
                          <a:effectLst/>
                          <a:latin typeface="+mj-lt"/>
                        </a:rPr>
                        <a:t> </a:t>
                      </a:r>
                      <a:r>
                        <a:rPr lang="pt-PT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os mesmos </a:t>
                      </a:r>
                      <a:r>
                        <a:rPr lang="pt-PT" sz="2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VALORES HUMANOS</a:t>
                      </a:r>
                      <a:endParaRPr lang="pt-PT" sz="2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91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1" y="54868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… ou Penélope</a:t>
            </a:r>
            <a:r>
              <a:rPr lang="pt-PT" sz="20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, entre os modelos </a:t>
            </a:r>
            <a:r>
              <a:rPr lang="pt-PT" sz="20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femininos </a:t>
            </a:r>
            <a:endParaRPr lang="pt-PT" sz="20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1052736"/>
            <a:ext cx="7344816" cy="5410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339752" y="5392533"/>
            <a:ext cx="9866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</a:rPr>
              <a:t>Telémaco</a:t>
            </a:r>
          </a:p>
          <a:p>
            <a:pPr algn="ctr"/>
            <a:r>
              <a:rPr lang="pt-PT" sz="1600" b="1" dirty="0" smtClean="0">
                <a:solidFill>
                  <a:schemeClr val="bg1"/>
                </a:solidFill>
              </a:rPr>
              <a:t>(filho de </a:t>
            </a:r>
          </a:p>
          <a:p>
            <a:pPr algn="ctr"/>
            <a:r>
              <a:rPr lang="pt-PT" sz="1600" b="1" dirty="0" smtClean="0">
                <a:solidFill>
                  <a:schemeClr val="bg1"/>
                </a:solidFill>
              </a:rPr>
              <a:t>Ulisses)</a:t>
            </a:r>
            <a:endParaRPr lang="pt-PT" sz="1600" b="1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4788024" y="5392533"/>
            <a:ext cx="10967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</a:rPr>
              <a:t>Penélope</a:t>
            </a:r>
          </a:p>
          <a:p>
            <a:pPr algn="ctr"/>
            <a:r>
              <a:rPr lang="pt-PT" sz="1600" b="1" dirty="0" smtClean="0">
                <a:solidFill>
                  <a:schemeClr val="bg1"/>
                </a:solidFill>
              </a:rPr>
              <a:t>(esposa de</a:t>
            </a:r>
          </a:p>
          <a:p>
            <a:pPr algn="ctr"/>
            <a:r>
              <a:rPr lang="pt-PT" sz="1600" b="1" dirty="0" smtClean="0">
                <a:solidFill>
                  <a:schemeClr val="bg1"/>
                </a:solidFill>
              </a:rPr>
              <a:t>Ulisses)</a:t>
            </a:r>
            <a:endParaRPr lang="pt-PT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3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5" y="563196"/>
            <a:ext cx="82809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Mas nenhum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acontecimento contribuía tanto para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cimentar o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espírito de unidade entre os Gregos como os Jogos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Pan-Helénicos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421648" y="1763525"/>
            <a:ext cx="6228693" cy="4690142"/>
            <a:chOff x="251520" y="-72719"/>
            <a:chExt cx="8712968" cy="685959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-72719"/>
              <a:ext cx="8712968" cy="6859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" name="Grupo 10"/>
            <p:cNvGrpSpPr/>
            <p:nvPr/>
          </p:nvGrpSpPr>
          <p:grpSpPr>
            <a:xfrm>
              <a:off x="1907704" y="2708920"/>
              <a:ext cx="1440160" cy="1319274"/>
              <a:chOff x="1907704" y="2708920"/>
              <a:chExt cx="1440160" cy="1319274"/>
            </a:xfrm>
          </p:grpSpPr>
          <p:sp>
            <p:nvSpPr>
              <p:cNvPr id="5" name="Estrela de 5 pontas 5"/>
              <p:cNvSpPr/>
              <p:nvPr/>
            </p:nvSpPr>
            <p:spPr>
              <a:xfrm>
                <a:off x="1907704" y="3596146"/>
                <a:ext cx="432048" cy="432048"/>
              </a:xfrm>
              <a:prstGeom prst="star5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Estrela de 5 pontas 2"/>
              <p:cNvSpPr/>
              <p:nvPr/>
            </p:nvSpPr>
            <p:spPr>
              <a:xfrm>
                <a:off x="2339752" y="2708920"/>
                <a:ext cx="432048" cy="432048"/>
              </a:xfrm>
              <a:prstGeom prst="star5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Estrela de 5 pontas 3"/>
              <p:cNvSpPr/>
              <p:nvPr/>
            </p:nvSpPr>
            <p:spPr>
              <a:xfrm>
                <a:off x="2915816" y="3357081"/>
                <a:ext cx="432048" cy="432048"/>
              </a:xfrm>
              <a:prstGeom prst="star5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8" name="Estrela de 5 pontas 4"/>
              <p:cNvSpPr/>
              <p:nvPr/>
            </p:nvSpPr>
            <p:spPr>
              <a:xfrm>
                <a:off x="2699792" y="3596146"/>
                <a:ext cx="432048" cy="432048"/>
              </a:xfrm>
              <a:prstGeom prst="star5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9" name="Rectângulo 1"/>
            <p:cNvSpPr/>
            <p:nvPr/>
          </p:nvSpPr>
          <p:spPr>
            <a:xfrm>
              <a:off x="528525" y="3275448"/>
              <a:ext cx="1641006" cy="855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sz="1600" b="1" dirty="0">
                  <a:solidFill>
                    <a:schemeClr val="bg1"/>
                  </a:solidFill>
                  <a:latin typeface="+mj-lt"/>
                </a:rPr>
                <a:t>Jogos </a:t>
              </a:r>
              <a:endParaRPr lang="pt-PT" sz="1600" b="1" dirty="0" smtClean="0">
                <a:solidFill>
                  <a:schemeClr val="bg1"/>
                </a:solidFill>
                <a:latin typeface="+mj-lt"/>
              </a:endParaRPr>
            </a:p>
            <a:p>
              <a:pPr algn="ctr"/>
              <a:r>
                <a:rPr lang="pt-PT" sz="1600" b="1" dirty="0" smtClean="0">
                  <a:solidFill>
                    <a:schemeClr val="bg1"/>
                  </a:solidFill>
                  <a:latin typeface="+mj-lt"/>
                </a:rPr>
                <a:t>Olímpicos</a:t>
              </a:r>
              <a:endParaRPr lang="pt-PT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" name="Rectângulo 7"/>
            <p:cNvSpPr/>
            <p:nvPr/>
          </p:nvSpPr>
          <p:spPr>
            <a:xfrm>
              <a:off x="1404774" y="2069678"/>
              <a:ext cx="1277879" cy="855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sz="1600" b="1" dirty="0">
                  <a:solidFill>
                    <a:schemeClr val="bg1"/>
                  </a:solidFill>
                  <a:latin typeface="+mj-lt"/>
                </a:rPr>
                <a:t>Jogos </a:t>
              </a:r>
              <a:endParaRPr lang="pt-PT" sz="1600" b="1" dirty="0" smtClean="0">
                <a:solidFill>
                  <a:schemeClr val="bg1"/>
                </a:solidFill>
                <a:latin typeface="+mj-lt"/>
              </a:endParaRPr>
            </a:p>
            <a:p>
              <a:pPr algn="ctr"/>
              <a:r>
                <a:rPr lang="pt-PT" sz="1600" b="1" dirty="0" smtClean="0">
                  <a:solidFill>
                    <a:schemeClr val="bg1"/>
                  </a:solidFill>
                  <a:latin typeface="+mj-lt"/>
                </a:rPr>
                <a:t>Délficos</a:t>
              </a:r>
              <a:endParaRPr lang="pt-PT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" name="Rectângulo 8"/>
            <p:cNvSpPr/>
            <p:nvPr/>
          </p:nvSpPr>
          <p:spPr>
            <a:xfrm>
              <a:off x="3147451" y="2740880"/>
              <a:ext cx="1224346" cy="855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sz="1600" b="1" dirty="0">
                  <a:solidFill>
                    <a:schemeClr val="bg1"/>
                  </a:solidFill>
                  <a:latin typeface="+mj-lt"/>
                </a:rPr>
                <a:t>Jogos </a:t>
              </a:r>
              <a:endParaRPr lang="pt-PT" sz="1600" b="1" dirty="0" smtClean="0">
                <a:solidFill>
                  <a:schemeClr val="bg1"/>
                </a:solidFill>
                <a:latin typeface="+mj-lt"/>
              </a:endParaRPr>
            </a:p>
            <a:p>
              <a:pPr algn="ctr"/>
              <a:r>
                <a:rPr lang="pt-PT" sz="1600" b="1" dirty="0" smtClean="0">
                  <a:solidFill>
                    <a:schemeClr val="bg1"/>
                  </a:solidFill>
                  <a:latin typeface="+mj-lt"/>
                </a:rPr>
                <a:t>Ístmicos</a:t>
              </a:r>
              <a:endParaRPr lang="pt-PT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" name="Rectângulo 9"/>
            <p:cNvSpPr/>
            <p:nvPr/>
          </p:nvSpPr>
          <p:spPr>
            <a:xfrm>
              <a:off x="3015137" y="4273845"/>
              <a:ext cx="883575" cy="584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PT" sz="1600" b="1" dirty="0">
                  <a:solidFill>
                    <a:schemeClr val="bg1"/>
                  </a:solidFill>
                  <a:latin typeface="+mj-lt"/>
                </a:rPr>
                <a:t>Jogos </a:t>
              </a:r>
              <a:endParaRPr lang="pt-PT" sz="1600" b="1" dirty="0" smtClean="0">
                <a:solidFill>
                  <a:schemeClr val="bg1"/>
                </a:solidFill>
                <a:latin typeface="+mj-lt"/>
              </a:endParaRPr>
            </a:p>
            <a:p>
              <a:pPr algn="ctr"/>
              <a:r>
                <a:rPr lang="pt-PT" sz="1600" b="1" dirty="0" err="1" smtClean="0">
                  <a:solidFill>
                    <a:schemeClr val="bg1"/>
                  </a:solidFill>
                  <a:latin typeface="+mj-lt"/>
                </a:rPr>
                <a:t>Nemeus</a:t>
              </a:r>
              <a:endParaRPr lang="pt-PT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3" name="CaixaDeTexto 6"/>
            <p:cNvSpPr txBox="1"/>
            <p:nvPr/>
          </p:nvSpPr>
          <p:spPr>
            <a:xfrm>
              <a:off x="1548693" y="2798396"/>
              <a:ext cx="1009687" cy="495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1600" b="1" dirty="0" smtClean="0">
                  <a:solidFill>
                    <a:srgbClr val="FFC000"/>
                  </a:solidFill>
                </a:rPr>
                <a:t>Delfos</a:t>
              </a:r>
              <a:endParaRPr lang="pt-PT" sz="1600" b="1" dirty="0">
                <a:solidFill>
                  <a:srgbClr val="FFC000"/>
                </a:solidFill>
              </a:endParaRPr>
            </a:p>
          </p:txBody>
        </p:sp>
        <p:sp>
          <p:nvSpPr>
            <p:cNvPr id="14" name="CaixaDeTexto 12"/>
            <p:cNvSpPr txBox="1"/>
            <p:nvPr/>
          </p:nvSpPr>
          <p:spPr>
            <a:xfrm>
              <a:off x="1409168" y="3869759"/>
              <a:ext cx="1191136" cy="495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1600" b="1" dirty="0" smtClean="0">
                  <a:solidFill>
                    <a:srgbClr val="FFC000"/>
                  </a:solidFill>
                </a:rPr>
                <a:t>Olímpia</a:t>
              </a:r>
              <a:endParaRPr lang="pt-PT" sz="1600" b="1" dirty="0">
                <a:solidFill>
                  <a:srgbClr val="FFC000"/>
                </a:solidFill>
              </a:endParaRPr>
            </a:p>
          </p:txBody>
        </p:sp>
        <p:sp>
          <p:nvSpPr>
            <p:cNvPr id="15" name="CaixaDeTexto 13"/>
            <p:cNvSpPr txBox="1"/>
            <p:nvPr/>
          </p:nvSpPr>
          <p:spPr>
            <a:xfrm>
              <a:off x="2771800" y="3921718"/>
              <a:ext cx="1177682" cy="495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1600" b="1" dirty="0" err="1" smtClean="0">
                  <a:solidFill>
                    <a:srgbClr val="FFC000"/>
                  </a:solidFill>
                </a:rPr>
                <a:t>Nemeia</a:t>
              </a:r>
              <a:endParaRPr lang="pt-PT" sz="1600" b="1" dirty="0">
                <a:solidFill>
                  <a:srgbClr val="FFC000"/>
                </a:solidFill>
              </a:endParaRPr>
            </a:p>
          </p:txBody>
        </p:sp>
        <p:sp>
          <p:nvSpPr>
            <p:cNvPr id="16" name="CaixaDeTexto 14"/>
            <p:cNvSpPr txBox="1"/>
            <p:nvPr/>
          </p:nvSpPr>
          <p:spPr>
            <a:xfrm>
              <a:off x="3147451" y="3416291"/>
              <a:ext cx="1140819" cy="495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1600" b="1" dirty="0" smtClean="0">
                  <a:solidFill>
                    <a:srgbClr val="FFC000"/>
                  </a:solidFill>
                </a:rPr>
                <a:t>Corinto</a:t>
              </a:r>
              <a:endParaRPr lang="pt-PT" sz="1600" b="1" dirty="0">
                <a:solidFill>
                  <a:srgbClr val="FFC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91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612528"/>
              </p:ext>
            </p:extLst>
          </p:nvPr>
        </p:nvGraphicFramePr>
        <p:xfrm>
          <a:off x="114375" y="1844824"/>
          <a:ext cx="8928992" cy="46602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0360"/>
                <a:gridCol w="1800200"/>
                <a:gridCol w="1944216"/>
                <a:gridCol w="1944216"/>
              </a:tblGrid>
              <a:tr h="1440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JOGOS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OLÍMPICOS</a:t>
                      </a:r>
                      <a:endParaRPr lang="pt-PT" sz="160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Olímpia</a:t>
                      </a:r>
                      <a:endParaRPr lang="pt-PT" sz="160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ZEUS e </a:t>
                      </a:r>
                      <a:r>
                        <a:rPr lang="pt-PT" sz="20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HERA</a:t>
                      </a:r>
                      <a:endParaRPr lang="pt-PT" sz="160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JOGOS</a:t>
                      </a:r>
                      <a:endParaRPr lang="pt-PT" sz="160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DÉLFICOS</a:t>
                      </a:r>
                      <a:endParaRPr lang="pt-PT" sz="160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Delfos</a:t>
                      </a:r>
                      <a:r>
                        <a:rPr lang="pt-PT" sz="180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pt-PT" sz="160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APOLO</a:t>
                      </a:r>
                      <a:endParaRPr lang="pt-PT" sz="160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JOGOS</a:t>
                      </a:r>
                      <a:endParaRPr lang="pt-PT" sz="160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ÍSTMICOS</a:t>
                      </a:r>
                      <a:endParaRPr lang="pt-PT" sz="160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Istmo de </a:t>
                      </a:r>
                      <a:r>
                        <a:rPr lang="pt-PT" sz="18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Corinto</a:t>
                      </a:r>
                      <a:r>
                        <a:rPr lang="pt-PT" sz="180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pt-PT" sz="160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POSEIDON</a:t>
                      </a:r>
                      <a:endParaRPr lang="pt-PT" sz="160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JOGOS</a:t>
                      </a:r>
                      <a:endParaRPr lang="pt-PT" sz="1600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NEMEUS</a:t>
                      </a:r>
                      <a:endParaRPr lang="pt-PT" sz="1600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err="1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Nemeia</a:t>
                      </a:r>
                      <a:r>
                        <a:rPr lang="pt-PT" sz="18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pt-PT" sz="1600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ZEUS</a:t>
                      </a:r>
                      <a:endParaRPr lang="pt-PT" sz="1600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220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100" dirty="0">
                          <a:effectLst/>
                        </a:rPr>
                        <a:t> </a:t>
                      </a:r>
                      <a:endParaRPr lang="pt-P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100" dirty="0">
                          <a:effectLst/>
                        </a:rPr>
                        <a:t> </a:t>
                      </a:r>
                      <a:endParaRPr lang="pt-P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100" dirty="0">
                          <a:effectLst/>
                        </a:rPr>
                        <a:t> </a:t>
                      </a:r>
                      <a:endParaRPr lang="pt-P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ângulo 2"/>
          <p:cNvSpPr/>
          <p:nvPr/>
        </p:nvSpPr>
        <p:spPr>
          <a:xfrm>
            <a:off x="395536" y="500479"/>
            <a:ext cx="85544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Milhares de cidadãos, vindos das mais diversas partes do mundo grego, acorriam a esses Jogos para, em conjunto, celebrarem os seus deuses mais venerados.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2367" y="3429000"/>
            <a:ext cx="8959234" cy="3170857"/>
            <a:chOff x="35496" y="3356992"/>
            <a:chExt cx="8959234" cy="3170857"/>
          </a:xfrm>
        </p:grpSpPr>
        <p:pic>
          <p:nvPicPr>
            <p:cNvPr id="8196" name="Picture 4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7" b="3326"/>
            <a:stretch/>
          </p:blipFill>
          <p:spPr bwMode="auto">
            <a:xfrm>
              <a:off x="5076057" y="3356992"/>
              <a:ext cx="1975065" cy="3063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4764" y="3717032"/>
              <a:ext cx="1682862" cy="28108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197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9909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4035499"/>
              <a:ext cx="1830442" cy="24898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9893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4127314"/>
              <a:ext cx="1743073" cy="2398030"/>
            </a:xfrm>
            <a:prstGeom prst="rect">
              <a:avLst/>
            </a:prstGeom>
          </p:spPr>
        </p:pic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9909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4035499"/>
              <a:ext cx="1830442" cy="24898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6" name="Straight Connector 5"/>
          <p:cNvCxnSpPr/>
          <p:nvPr/>
        </p:nvCxnSpPr>
        <p:spPr>
          <a:xfrm>
            <a:off x="5152628" y="3284984"/>
            <a:ext cx="0" cy="3216399"/>
          </a:xfrm>
          <a:prstGeom prst="line">
            <a:avLst/>
          </a:prstGeom>
          <a:ln w="139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1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00" b="100000" l="0" r="957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48844"/>
            <a:ext cx="3604538" cy="5412220"/>
          </a:xfrm>
          <a:prstGeom prst="rect">
            <a:avLst/>
          </a:prstGeom>
        </p:spPr>
      </p:pic>
      <p:sp>
        <p:nvSpPr>
          <p:cNvPr id="11" name="Rectângulo 10"/>
          <p:cNvSpPr/>
          <p:nvPr/>
        </p:nvSpPr>
        <p:spPr>
          <a:xfrm>
            <a:off x="0" y="54868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898525" algn="l"/>
              </a:tabLst>
            </a:pP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Os Jogos eram competições entre os melhores </a:t>
            </a:r>
            <a:endParaRPr lang="pt-PT" sz="2400" b="1" dirty="0" smtClean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tabLst>
                <a:tab pos="898525" algn="l"/>
              </a:tabLst>
            </a:pP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atletas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entre os melhores poetas e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músicos da Grécia</a:t>
            </a:r>
          </a:p>
          <a:p>
            <a:pPr algn="ctr">
              <a:tabLst>
                <a:tab pos="898525" algn="l"/>
              </a:tabLst>
            </a:pP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(os estrangeiros não podiam participar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49009"/>
            <a:ext cx="2937933" cy="511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91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33" b="97500" l="9877" r="967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88" y="404664"/>
            <a:ext cx="4608512" cy="68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683568" y="548680"/>
            <a:ext cx="4464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Prestava-se, assim, culto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aos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deuses,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oferecendo-lhes uma demonstração das capacidades mais excelentes do povo grego. 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123728" y="6164970"/>
            <a:ext cx="3303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“Discóbolo”, de </a:t>
            </a:r>
            <a:r>
              <a:rPr lang="pt-PT" sz="1600" dirty="0" err="1" smtClean="0"/>
              <a:t>Míron</a:t>
            </a:r>
            <a:r>
              <a:rPr lang="pt-PT" sz="1600" dirty="0" smtClean="0"/>
              <a:t> (séc. V a. C.)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13291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9"/>
          <a:stretch/>
        </p:blipFill>
        <p:spPr>
          <a:xfrm>
            <a:off x="818456" y="1963575"/>
            <a:ext cx="7416824" cy="4561769"/>
          </a:xfrm>
          <a:prstGeom prst="rect">
            <a:avLst/>
          </a:prstGeom>
        </p:spPr>
      </p:pic>
      <p:sp>
        <p:nvSpPr>
          <p:cNvPr id="3" name="Rectângulo 2"/>
          <p:cNvSpPr/>
          <p:nvPr/>
        </p:nvSpPr>
        <p:spPr>
          <a:xfrm>
            <a:off x="0" y="54868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Entre os quatro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jogos pan-helénicos,</a:t>
            </a:r>
          </a:p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os mais grandiosos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eram os </a:t>
            </a:r>
            <a:r>
              <a:rPr lang="pt-PT" sz="24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Jogos Olímpicos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, que se realizavam de quatro em quatro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anos, em honra de Zeus.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1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0"/>
          <a:stretch/>
        </p:blipFill>
        <p:spPr>
          <a:xfrm>
            <a:off x="752786" y="1084521"/>
            <a:ext cx="7668344" cy="5368815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14958" y="53387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Neste lugar, onde hoje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vemos apenas ruínas…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53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rv-files1.portoeditora.pt\users$\RE\Lisboa\cahenrique\Desktop\Atual\H7EP_20103154\ILustrações\Baixas\20103154_ID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13" y="1247774"/>
            <a:ext cx="8262094" cy="491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0" y="530677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… existiu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na Antiguidade um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grandioso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santuário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796136" y="2386369"/>
            <a:ext cx="729174" cy="307777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sz="1400" b="1" dirty="0" smtClean="0">
                <a:solidFill>
                  <a:srgbClr val="555555"/>
                </a:solidFill>
                <a:latin typeface="+mj-lt"/>
              </a:rPr>
              <a:t>Estádio</a:t>
            </a:r>
            <a:endParaRPr lang="pt-PT" sz="1400" b="1" dirty="0">
              <a:solidFill>
                <a:srgbClr val="555555"/>
              </a:solidFill>
              <a:latin typeface="+mj-lt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432917" y="3284984"/>
            <a:ext cx="1516715" cy="310341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pt-PT" sz="1400" b="1" dirty="0" smtClean="0">
                <a:solidFill>
                  <a:srgbClr val="555555"/>
                </a:solidFill>
                <a:latin typeface="+mj-lt"/>
              </a:rPr>
              <a:t>Templo de Zeus</a:t>
            </a:r>
            <a:endParaRPr lang="pt-PT" sz="1400" b="1" dirty="0">
              <a:solidFill>
                <a:srgbClr val="555555"/>
              </a:solidFill>
              <a:latin typeface="+mj-lt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779912" y="2420888"/>
            <a:ext cx="1348190" cy="310341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</p:spPr>
        <p:txBody>
          <a:bodyPr wrap="non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pt-PT" sz="1400" b="1" dirty="0" smtClean="0">
                <a:solidFill>
                  <a:srgbClr val="555555"/>
                </a:solidFill>
                <a:latin typeface="+mj-lt"/>
              </a:rPr>
              <a:t>Templo de Hera</a:t>
            </a:r>
            <a:endParaRPr lang="pt-PT" sz="1400" b="1" dirty="0">
              <a:solidFill>
                <a:srgbClr val="555555"/>
              </a:solidFill>
              <a:latin typeface="+mj-lt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868186" y="3736969"/>
            <a:ext cx="781111" cy="303225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</p:spPr>
        <p:txBody>
          <a:bodyPr wrap="non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pt-PT" sz="1400" b="1" dirty="0" smtClean="0">
                <a:solidFill>
                  <a:srgbClr val="555555"/>
                </a:solidFill>
                <a:latin typeface="+mj-lt"/>
              </a:rPr>
              <a:t>Palestra</a:t>
            </a:r>
            <a:endParaRPr lang="pt-PT" sz="1400" b="1" dirty="0">
              <a:solidFill>
                <a:srgbClr val="555555"/>
              </a:solidFill>
              <a:latin typeface="+mj-lt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813212" y="2929264"/>
            <a:ext cx="740908" cy="310341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</p:spPr>
        <p:txBody>
          <a:bodyPr wrap="non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pt-PT" sz="1400" b="1" dirty="0" smtClean="0">
                <a:solidFill>
                  <a:srgbClr val="555555"/>
                </a:solidFill>
                <a:latin typeface="+mj-lt"/>
              </a:rPr>
              <a:t>Ginásio</a:t>
            </a:r>
            <a:endParaRPr lang="pt-PT" sz="1400" b="1" dirty="0">
              <a:solidFill>
                <a:srgbClr val="555555"/>
              </a:solidFill>
              <a:latin typeface="+mj-lt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5188427" y="5330915"/>
            <a:ext cx="1269322" cy="528350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</p:spPr>
        <p:txBody>
          <a:bodyPr wrap="non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pt-PT" sz="1400" b="1" dirty="0" smtClean="0">
                <a:solidFill>
                  <a:srgbClr val="555555"/>
                </a:solidFill>
                <a:latin typeface="+mj-lt"/>
              </a:rPr>
              <a:t>Alojamentos</a:t>
            </a:r>
          </a:p>
          <a:p>
            <a:pPr algn="ctr">
              <a:lnSpc>
                <a:spcPts val="1700"/>
              </a:lnSpc>
            </a:pPr>
            <a:r>
              <a:rPr lang="pt-PT" sz="1400" b="1" dirty="0">
                <a:solidFill>
                  <a:srgbClr val="555555"/>
                </a:solidFill>
                <a:latin typeface="+mj-lt"/>
              </a:rPr>
              <a:t>p</a:t>
            </a:r>
            <a:r>
              <a:rPr lang="pt-PT" sz="1400" b="1" dirty="0" smtClean="0">
                <a:solidFill>
                  <a:srgbClr val="555555"/>
                </a:solidFill>
                <a:latin typeface="+mj-lt"/>
              </a:rPr>
              <a:t>ara os atletas</a:t>
            </a:r>
            <a:endParaRPr lang="pt-PT" sz="1400" b="1" dirty="0">
              <a:solidFill>
                <a:srgbClr val="555555"/>
              </a:solidFill>
              <a:latin typeface="+mj-l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788024" y="5229200"/>
            <a:ext cx="400403" cy="10171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072851" y="3183269"/>
            <a:ext cx="400403" cy="10171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9" idx="2"/>
          </p:cNvCxnSpPr>
          <p:nvPr/>
        </p:nvCxnSpPr>
        <p:spPr>
          <a:xfrm flipH="1">
            <a:off x="4167478" y="2731229"/>
            <a:ext cx="286529" cy="19803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0" idx="0"/>
          </p:cNvCxnSpPr>
          <p:nvPr/>
        </p:nvCxnSpPr>
        <p:spPr>
          <a:xfrm flipV="1">
            <a:off x="1258742" y="3605783"/>
            <a:ext cx="590757" cy="13118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853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827584" y="509771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Era junto do altar de Zeus que se iniciavam as cerimónias, com uma solene procissão, orações e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sacrifícios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de animais.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95" y="1916832"/>
            <a:ext cx="8599850" cy="4032448"/>
          </a:xfrm>
          <a:prstGeom prst="rect">
            <a:avLst/>
          </a:prstGeom>
        </p:spPr>
      </p:pic>
      <p:sp>
        <p:nvSpPr>
          <p:cNvPr id="4" name="Rectângulo 3"/>
          <p:cNvSpPr/>
          <p:nvPr/>
        </p:nvSpPr>
        <p:spPr>
          <a:xfrm>
            <a:off x="827584" y="602128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Nos quatro dias seguintes, tinham lugar as provas.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53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0" y="553904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pt-PT" sz="24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corridas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eram as provas que mais entusiasmavam</a:t>
            </a:r>
          </a:p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os espectadores.</a:t>
            </a:r>
          </a:p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Realizavam-se no </a:t>
            </a:r>
            <a:r>
              <a:rPr lang="pt-PT" sz="24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estádio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(com cerca de 200 m) ou no </a:t>
            </a:r>
            <a:r>
              <a:rPr lang="pt-PT" sz="24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ginásio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:</a:t>
            </a:r>
            <a:endParaRPr lang="pt-PT" sz="2400" b="1" dirty="0" smtClean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ctr">
              <a:buFont typeface="Arial" pitchFamily="34" charset="0"/>
              <a:buChar char="•"/>
            </a:pP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corridas de velocidade (provas de c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 200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 de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c. 400 m)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45404" y1="24663" x2="45404" y2="24663"/>
                        <a14:backgroundMark x1="75879" y1="40682" x2="75879" y2="40682"/>
                        <a14:backgroundMark x1="80321" y1="31800" x2="80321" y2="31800"/>
                        <a14:backgroundMark x1="73411" y1="27439" x2="73411" y2="27439"/>
                        <a14:backgroundMark x1="89698" y1="46471" x2="89698" y2="464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08" r="17188"/>
          <a:stretch/>
        </p:blipFill>
        <p:spPr>
          <a:xfrm>
            <a:off x="4572001" y="2316639"/>
            <a:ext cx="4571999" cy="4641800"/>
          </a:xfrm>
          <a:prstGeom prst="rect">
            <a:avLst/>
          </a:prstGeom>
        </p:spPr>
      </p:pic>
      <p:pic>
        <p:nvPicPr>
          <p:cNvPr id="3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backgroundMark x1="45404" y1="24663" x2="45404" y2="24663"/>
                        <a14:backgroundMark x1="75879" y1="40682" x2="75879" y2="40682"/>
                        <a14:backgroundMark x1="80321" y1="31800" x2="80321" y2="31800"/>
                        <a14:backgroundMark x1="73411" y1="27439" x2="73411" y2="27439"/>
                        <a14:backgroundMark x1="89698" y1="46471" x2="89698" y2="464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88" y="2243584"/>
            <a:ext cx="5968311" cy="464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53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 advAuto="50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827584" y="550897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corrida de fundo (4800 m)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82" b="94251" l="409" r="99319">
                        <a14:backgroundMark x1="14850" y1="32230" x2="14850" y2="32230"/>
                        <a14:backgroundMark x1="50954" y1="33972" x2="50954" y2="33972"/>
                        <a14:backgroundMark x1="84060" y1="33624" x2="84060" y2="33624"/>
                        <a14:backgroundMark x1="50000" y1="85714" x2="50000" y2="85714"/>
                        <a14:backgroundMark x1="55858" y1="65679" x2="55858" y2="65679"/>
                        <a14:backgroundMark x1="55858" y1="62718" x2="55858" y2="62718"/>
                        <a14:backgroundMark x1="60354" y1="69686" x2="60354" y2="69686"/>
                        <a14:backgroundMark x1="35150" y1="74564" x2="35150" y2="74564"/>
                        <a14:backgroundMark x1="65259" y1="90941" x2="65259" y2="90941"/>
                        <a14:backgroundMark x1="70845" y1="73519" x2="70845" y2="73519"/>
                        <a14:backgroundMark x1="73842" y1="80662" x2="73842" y2="80662"/>
                        <a14:backgroundMark x1="82153" y1="90418" x2="82153" y2="90418"/>
                        <a14:backgroundMark x1="84741" y1="79268" x2="84741" y2="79268"/>
                        <a14:backgroundMark x1="85422" y1="62892" x2="85422" y2="62892"/>
                        <a14:backgroundMark x1="83787" y1="31882" x2="83787" y2="31882"/>
                        <a14:backgroundMark x1="71526" y1="24216" x2="71526" y2="24216"/>
                        <a14:backgroundMark x1="94550" y1="49303" x2="94550" y2="49303"/>
                        <a14:backgroundMark x1="84741" y1="34843" x2="84741" y2="34843"/>
                        <a14:backgroundMark x1="84332" y1="80314" x2="84332" y2="80314"/>
                        <a14:backgroundMark x1="43052" y1="45122" x2="43052" y2="45122"/>
                        <a14:backgroundMark x1="45095" y1="16725" x2="45095" y2="16725"/>
                        <a14:backgroundMark x1="85831" y1="77700" x2="85831" y2="77700"/>
                        <a14:backgroundMark x1="46866" y1="11498" x2="46866" y2="11498"/>
                        <a14:backgroundMark x1="31608" y1="24216" x2="31608" y2="24216"/>
                        <a14:backgroundMark x1="51090" y1="80314" x2="51090" y2="80314"/>
                        <a14:backgroundMark x1="36240" y1="30488" x2="36240" y2="30488"/>
                        <a14:backgroundMark x1="7084" y1="28571" x2="7084" y2="28571"/>
                        <a14:backgroundMark x1="35286" y1="16899" x2="35286" y2="16899"/>
                        <a14:backgroundMark x1="46594" y1="80662" x2="46594" y2="80662"/>
                        <a14:backgroundMark x1="78747" y1="85540" x2="78747" y2="85540"/>
                        <a14:backgroundMark x1="84605" y1="70383" x2="84605" y2="70383"/>
                        <a14:backgroundMark x1="17166" y1="76481" x2="17166" y2="76481"/>
                        <a14:backgroundMark x1="8992" y1="22300" x2="8992" y2="22300"/>
                        <a14:backgroundMark x1="8719" y1="39547" x2="8719" y2="39547"/>
                        <a14:backgroundMark x1="5041" y1="32230" x2="5041" y2="32230"/>
                        <a14:backgroundMark x1="22343" y1="67596" x2="22343" y2="67596"/>
                        <a14:backgroundMark x1="19891" y1="62544" x2="19891" y2="62544"/>
                        <a14:backgroundMark x1="9809" y1="74390" x2="9809" y2="74390"/>
                        <a14:backgroundMark x1="6403" y1="46864" x2="6403" y2="468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18" y="438274"/>
            <a:ext cx="5786834" cy="4525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ângulo 2"/>
          <p:cNvSpPr/>
          <p:nvPr/>
        </p:nvSpPr>
        <p:spPr>
          <a:xfrm>
            <a:off x="827584" y="4542219"/>
            <a:ext cx="6480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corrida de atletas armados</a:t>
            </a:r>
          </a:p>
          <a:p>
            <a:pPr marL="339725" indent="-339725"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	(com elmo, lança, e escudo)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6008" l="868" r="100000">
                        <a14:foregroundMark x1="73319" y1="41807" x2="73319" y2="41807"/>
                        <a14:foregroundMark x1="73102" y1="37605" x2="73102" y2="37605"/>
                        <a14:foregroundMark x1="76139" y1="30882" x2="76139" y2="30882"/>
                        <a14:foregroundMark x1="83948" y1="45588" x2="83948" y2="45588"/>
                        <a14:foregroundMark x1="57918" y1="10294" x2="57918" y2="10294"/>
                        <a14:foregroundMark x1="62690" y1="11555" x2="62690" y2="11555"/>
                        <a14:foregroundMark x1="63341" y1="18487" x2="63341" y2="18487"/>
                        <a14:foregroundMark x1="23861" y1="80462" x2="23861" y2="80462"/>
                        <a14:foregroundMark x1="19740" y1="75840" x2="19740" y2="75840"/>
                        <a14:foregroundMark x1="24946" y1="81933" x2="24946" y2="81933"/>
                        <a14:foregroundMark x1="25597" y1="83613" x2="25597" y2="83613"/>
                        <a14:foregroundMark x1="27983" y1="90546" x2="27983" y2="90546"/>
                        <a14:foregroundMark x1="29501" y1="92647" x2="29501" y2="92647"/>
                        <a14:foregroundMark x1="32104" y1="94748" x2="32104" y2="94748"/>
                        <a14:foregroundMark x1="30803" y1="93908" x2="30803" y2="93908"/>
                        <a14:foregroundMark x1="33406" y1="94958" x2="33406" y2="949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793722"/>
            <a:ext cx="3456384" cy="356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402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23528" y="519063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pt-PT" sz="24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provas de lançamento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lançamento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do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disco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91" b="94624" l="5033" r="94311">
                        <a14:foregroundMark x1="92123" y1="43656" x2="92123" y2="43656"/>
                        <a14:foregroundMark x1="19475" y1="79355" x2="19475" y2="79355"/>
                        <a14:backgroundMark x1="8096" y1="32688" x2="8096" y2="32688"/>
                        <a14:backgroundMark x1="14661" y1="23656" x2="14661" y2="23656"/>
                        <a14:backgroundMark x1="22757" y1="14194" x2="22757" y2="14194"/>
                        <a14:backgroundMark x1="30853" y1="11183" x2="30853" y2="11183"/>
                        <a14:backgroundMark x1="31729" y1="8387" x2="31729" y2="8387"/>
                        <a14:backgroundMark x1="16849" y1="18925" x2="16849" y2="18925"/>
                        <a14:backgroundMark x1="7440" y1="35269" x2="7440" y2="35269"/>
                        <a14:backgroundMark x1="7877" y1="37204" x2="7877" y2="37204"/>
                        <a14:backgroundMark x1="7877" y1="38710" x2="7877" y2="38710"/>
                        <a14:backgroundMark x1="34792" y1="7097" x2="34792" y2="7097"/>
                        <a14:backgroundMark x1="37856" y1="8172" x2="37856" y2="8172"/>
                        <a14:backgroundMark x1="38950" y1="9032" x2="38950" y2="9032"/>
                        <a14:backgroundMark x1="65864" y1="7957" x2="65864" y2="7957"/>
                        <a14:backgroundMark x1="75055" y1="10753" x2="75055" y2="10753"/>
                        <a14:backgroundMark x1="80306" y1="17204" x2="80306" y2="17204"/>
                        <a14:backgroundMark x1="84683" y1="22151" x2="84683" y2="22151"/>
                        <a14:backgroundMark x1="89716" y1="29247" x2="89716" y2="29247"/>
                        <a14:backgroundMark x1="90591" y1="69892" x2="90591" y2="69892"/>
                        <a14:backgroundMark x1="91904" y1="67097" x2="91904" y2="67097"/>
                        <a14:backgroundMark x1="89278" y1="71828" x2="89278" y2="71828"/>
                        <a14:backgroundMark x1="88184" y1="74409" x2="88184" y2="74409"/>
                        <a14:backgroundMark x1="86871" y1="76344" x2="86871" y2="76344"/>
                        <a14:backgroundMark x1="84902" y1="78925" x2="84902" y2="78925"/>
                        <a14:backgroundMark x1="82713" y1="80860" x2="82713" y2="80860"/>
                        <a14:backgroundMark x1="79212" y1="84086" x2="79212" y2="84086"/>
                        <a14:backgroundMark x1="75274" y1="86882" x2="75274" y2="86882"/>
                        <a14:backgroundMark x1="71116" y1="89677" x2="71116" y2="89677"/>
                        <a14:backgroundMark x1="66521" y1="91828" x2="66521" y2="91828"/>
                        <a14:backgroundMark x1="65208" y1="91828" x2="65208" y2="91828"/>
                        <a14:backgroundMark x1="64114" y1="90968" x2="64114" y2="90968"/>
                        <a14:backgroundMark x1="30853" y1="91828" x2="30853" y2="91828"/>
                        <a14:backgroundMark x1="33042" y1="91828" x2="33042" y2="91828"/>
                        <a14:backgroundMark x1="28228" y1="89677" x2="28228" y2="89677"/>
                        <a14:backgroundMark x1="24726" y1="88602" x2="24726" y2="88602"/>
                        <a14:backgroundMark x1="22538" y1="86237" x2="22538" y2="86237"/>
                        <a14:backgroundMark x1="20131" y1="84731" x2="20131" y2="847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59674"/>
            <a:ext cx="4054570" cy="4125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9" t="5041" r="8788" b="-6016"/>
          <a:stretch/>
        </p:blipFill>
        <p:spPr bwMode="auto">
          <a:xfrm>
            <a:off x="4860032" y="3020449"/>
            <a:ext cx="4112593" cy="4080959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2411760" y="4797152"/>
            <a:ext cx="24807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lançamento </a:t>
            </a:r>
          </a:p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do dardo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31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dvAuto="50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539552" y="548680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Os </a:t>
            </a:r>
            <a:r>
              <a:rPr lang="pt-PT" sz="24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lançamentos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eram as provas que exigiam maior perícia, sendo rigorosamente vigiadas pelos juízes.</a:t>
            </a:r>
          </a:p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Realizavam-se no </a:t>
            </a:r>
            <a:r>
              <a:rPr lang="pt-PT" sz="24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ginásio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99" b="99301" l="2449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412776"/>
            <a:ext cx="3714479" cy="542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1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12" y="1043234"/>
            <a:ext cx="6836972" cy="411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827584" y="548680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4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salto em comprimento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: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ângulo 1"/>
          <p:cNvSpPr/>
          <p:nvPr/>
        </p:nvSpPr>
        <p:spPr>
          <a:xfrm>
            <a:off x="341784" y="5253007"/>
            <a:ext cx="8820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Tratava-se da única modalidade de salto que os Gregos praticavam. Os atletas seguravam dois pesos nas mãos para facilitar o salto.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5724128" y="779512"/>
            <a:ext cx="1728192" cy="993304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5724128" y="779512"/>
            <a:ext cx="1728192" cy="1209328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380312" y="548680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pesos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7853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827584" y="548680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pt-PT" sz="24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provas de  luta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7585" y="2276872"/>
            <a:ext cx="2939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pugilato (boxe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)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" r="2159"/>
          <a:stretch/>
        </p:blipFill>
        <p:spPr>
          <a:xfrm>
            <a:off x="755576" y="2780928"/>
            <a:ext cx="4295798" cy="3784033"/>
          </a:xfrm>
          <a:prstGeom prst="roundRect">
            <a:avLst/>
          </a:prstGeom>
        </p:spPr>
      </p:pic>
      <p:pic>
        <p:nvPicPr>
          <p:cNvPr id="10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319" y="940969"/>
            <a:ext cx="3750161" cy="3889153"/>
          </a:xfrm>
          <a:prstGeom prst="round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15816" y="1196752"/>
            <a:ext cx="19442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 luta grega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3850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827583" y="493797"/>
            <a:ext cx="7850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pancrácio</a:t>
            </a:r>
            <a:r>
              <a:rPr lang="pt-PT" sz="2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7"/>
          <a:stretch/>
        </p:blipFill>
        <p:spPr>
          <a:xfrm>
            <a:off x="1427805" y="1124744"/>
            <a:ext cx="6432405" cy="3902947"/>
          </a:xfrm>
          <a:prstGeom prst="roundRect">
            <a:avLst/>
          </a:prstGeom>
        </p:spPr>
      </p:pic>
      <p:sp>
        <p:nvSpPr>
          <p:cNvPr id="6" name="Rectângulo 5"/>
          <p:cNvSpPr/>
          <p:nvPr/>
        </p:nvSpPr>
        <p:spPr>
          <a:xfrm>
            <a:off x="7694252" y="4948862"/>
            <a:ext cx="9523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>
                <a:solidFill>
                  <a:schemeClr val="bg1">
                    <a:lumMod val="95000"/>
                  </a:schemeClr>
                </a:solidFill>
                <a:latin typeface="Comic Sans MS"/>
              </a:rPr>
              <a:t>juiz</a:t>
            </a:r>
            <a:endParaRPr lang="pt-PT" sz="1100" dirty="0" smtClean="0">
              <a:solidFill>
                <a:schemeClr val="bg1">
                  <a:lumMod val="9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Rectângulo 5"/>
          <p:cNvSpPr/>
          <p:nvPr/>
        </p:nvSpPr>
        <p:spPr>
          <a:xfrm>
            <a:off x="323528" y="5027692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Realizavam-se na </a:t>
            </a:r>
            <a:r>
              <a:rPr lang="pt-PT" sz="24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palestra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 Eram provas extremamente duras, especialmente o pancrácio. Neste tipo de combate, por vezes mortal, todos os golpes eram permitidos, exceto morder e tirar olhos. </a:t>
            </a:r>
          </a:p>
        </p:txBody>
      </p:sp>
    </p:spTree>
    <p:extLst>
      <p:ext uri="{BB962C8B-B14F-4D97-AF65-F5344CB8AC3E}">
        <p14:creationId xmlns:p14="http://schemas.microsoft.com/office/powerpoint/2010/main" val="97717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81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83768" y="1124744"/>
            <a:ext cx="6048672" cy="5337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899592" y="476672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pt-PT" sz="24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corridas equestres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realizavam-se no </a:t>
            </a:r>
            <a:r>
              <a:rPr lang="pt-PT" sz="24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hipódromo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 Corrida de carros (quadrigas)</a:t>
            </a:r>
          </a:p>
        </p:txBody>
      </p:sp>
    </p:spTree>
    <p:extLst>
      <p:ext uri="{BB962C8B-B14F-4D97-AF65-F5344CB8AC3E}">
        <p14:creationId xmlns:p14="http://schemas.microsoft.com/office/powerpoint/2010/main" val="97717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dvAuto="50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764704"/>
            <a:ext cx="5459012" cy="4771098"/>
          </a:xfrm>
          <a:prstGeom prst="rect">
            <a:avLst/>
          </a:prstGeom>
        </p:spPr>
      </p:pic>
      <p:sp>
        <p:nvSpPr>
          <p:cNvPr id="4" name="Rectângulo 3"/>
          <p:cNvSpPr/>
          <p:nvPr/>
        </p:nvSpPr>
        <p:spPr>
          <a:xfrm>
            <a:off x="395536" y="5622339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Especialmente arriscada, a corrida de quadrigas suscitava no público as maiores emoções</a:t>
            </a:r>
            <a:endParaRPr lang="pt-PT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17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611560" y="476672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pt-PT" sz="2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Corrida </a:t>
            </a: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de cavalos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"/>
          <a:stretch>
            <a:fillRect/>
          </a:stretch>
        </p:blipFill>
        <p:spPr bwMode="auto">
          <a:xfrm>
            <a:off x="627562" y="1052736"/>
            <a:ext cx="7904878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667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683568" y="548680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pt-PT" sz="24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pentatlo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:</a:t>
            </a:r>
            <a:endParaRPr lang="pt-PT" sz="2400" b="1" dirty="0" smtClean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t-PT" sz="24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provas: salto, corrida, disco, dardo, luta grega</a:t>
            </a:r>
            <a:endParaRPr lang="pt-PT" sz="24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539552" y="4549676"/>
            <a:ext cx="82454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Os atletas que concorriam ao pentatlo disputavam obrigatoriamente as cinco provas. O vencedor tinha de ganhar, pelo menos, três delas.</a:t>
            </a:r>
          </a:p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 vencedor do pentatlo era considerado o atleta perfeito, o grande herói dos Jogos.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66267" l="0" r="99770">
                        <a14:foregroundMark x1="20207" y1="65217" x2="20207" y2="65217"/>
                        <a14:foregroundMark x1="21355" y1="65217" x2="21355" y2="65217"/>
                        <a14:foregroundMark x1="77497" y1="65217" x2="77497" y2="65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703"/>
          <a:stretch>
            <a:fillRect/>
          </a:stretch>
        </p:blipFill>
        <p:spPr bwMode="auto">
          <a:xfrm>
            <a:off x="1907704" y="1412775"/>
            <a:ext cx="5957028" cy="302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667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dvAuto="50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95536" y="5661248"/>
            <a:ext cx="849694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35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Em quase todas as provas os atletas competiam nus, o que melhor evidenciava a sua juventude e beleza física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" t="2528" r="4969" b="2653"/>
          <a:stretch>
            <a:fillRect/>
          </a:stretch>
        </p:blipFill>
        <p:spPr bwMode="auto">
          <a:xfrm>
            <a:off x="2267744" y="620688"/>
            <a:ext cx="5040560" cy="504056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2411760" y="5013176"/>
            <a:ext cx="7864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/>
              <a:t>Treinos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236903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395536" y="620688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Enquanto decorriam as provas desportivas, que exaltavam a beleza física, a destreza a coragem dos concorrentes, podia-se também assistir a uma verdadeira “parada” da inteligência e da arte: numerosos filósofos, músicos e poetas deslocavam-se a Olímpia para apresentar ao público as suas </a:t>
            </a:r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obras.</a:t>
            </a:r>
            <a:endParaRPr lang="pt-PT" sz="2400" b="1" dirty="0" smtClean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http://3.bp.blogspot.com/__xp0VSihIs0/TEDpBnayYtI/AAAAAAAAPpw/JgazF9TkzZs/s1600/pindar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1296" l="0" r="97429">
                        <a14:foregroundMark x1="17143" y1="83946" x2="17143" y2="83946"/>
                        <a14:foregroundMark x1="5429" y1="90329" x2="5429" y2="903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567"/>
          <a:stretch>
            <a:fillRect/>
          </a:stretch>
        </p:blipFill>
        <p:spPr bwMode="auto">
          <a:xfrm>
            <a:off x="6300192" y="3068960"/>
            <a:ext cx="255577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6"/>
          <p:cNvSpPr txBox="1"/>
          <p:nvPr/>
        </p:nvSpPr>
        <p:spPr>
          <a:xfrm>
            <a:off x="539552" y="3068960"/>
            <a:ext cx="5798447" cy="355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100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Olímpia, mãe dos Jogos de áureas coroas,</a:t>
            </a:r>
          </a:p>
          <a:p>
            <a:r>
              <a:rPr lang="pt-PT" sz="2100" i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pt-PT" sz="2100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nde os adivinhos interrogam Zeus</a:t>
            </a:r>
          </a:p>
          <a:p>
            <a:r>
              <a:rPr lang="pt-PT" sz="2100" i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pt-PT" sz="2100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obre os seus desígnios para com os homens,</a:t>
            </a:r>
          </a:p>
          <a:p>
            <a:r>
              <a:rPr lang="pt-PT" sz="2100" i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pt-PT" sz="2100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nsiosos por atingir a supremacia </a:t>
            </a:r>
          </a:p>
          <a:p>
            <a:r>
              <a:rPr lang="pt-PT" sz="2100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ilustre, repouso dos seus trabalhos! […]</a:t>
            </a:r>
          </a:p>
          <a:p>
            <a:r>
              <a:rPr lang="pt-PT" sz="2100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Recebe esta procissão, </a:t>
            </a:r>
          </a:p>
          <a:p>
            <a:r>
              <a:rPr lang="pt-PT" sz="2100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que leva as coroas em triunfo!</a:t>
            </a:r>
          </a:p>
          <a:p>
            <a:r>
              <a:rPr lang="pt-PT" sz="2100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Grande é a glória </a:t>
            </a:r>
          </a:p>
          <a:p>
            <a:r>
              <a:rPr lang="pt-PT" sz="2100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que sempre acompanha os </a:t>
            </a:r>
            <a:r>
              <a:rPr lang="pt-PT" sz="2100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vencedores.</a:t>
            </a:r>
            <a:endParaRPr lang="pt-PT" sz="2100" i="1" dirty="0" smtClean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pt-PT" dirty="0" smtClean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pt-PT" sz="160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Píndaro (poeta grego do séc. V a. C.), </a:t>
            </a:r>
            <a:r>
              <a:rPr lang="pt-PT" sz="1600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Olímpica </a:t>
            </a:r>
          </a:p>
        </p:txBody>
      </p:sp>
    </p:spTree>
    <p:extLst>
      <p:ext uri="{BB962C8B-B14F-4D97-AF65-F5344CB8AC3E}">
        <p14:creationId xmlns:p14="http://schemas.microsoft.com/office/powerpoint/2010/main" val="236903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12776"/>
            <a:ext cx="4374394" cy="4870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ângulo 7"/>
          <p:cNvSpPr/>
          <p:nvPr/>
        </p:nvSpPr>
        <p:spPr>
          <a:xfrm>
            <a:off x="755576" y="555059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Decorridos cinco dias de jogos, o grande festival em honra de Zeus chegava ao fim. Era o momento de honrar os vencedores.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6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22"/>
          <a:stretch>
            <a:fillRect/>
          </a:stretch>
        </p:blipFill>
        <p:spPr bwMode="auto">
          <a:xfrm>
            <a:off x="683567" y="1700808"/>
            <a:ext cx="3456385" cy="4307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611560" y="5651956"/>
            <a:ext cx="38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“Diadúmeno”, de Policleto (séc. V a. C.)</a:t>
            </a:r>
            <a:endParaRPr lang="pt-PT" sz="1600" dirty="0"/>
          </a:p>
        </p:txBody>
      </p:sp>
      <p:sp>
        <p:nvSpPr>
          <p:cNvPr id="6" name="Rectângulo 6"/>
          <p:cNvSpPr/>
          <p:nvPr/>
        </p:nvSpPr>
        <p:spPr>
          <a:xfrm>
            <a:off x="251520" y="6063679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 prémio era uma simples coroa de ramos de oliveira.</a:t>
            </a:r>
          </a:p>
        </p:txBody>
      </p:sp>
    </p:spTree>
    <p:extLst>
      <p:ext uri="{BB962C8B-B14F-4D97-AF65-F5344CB8AC3E}">
        <p14:creationId xmlns:p14="http://schemas.microsoft.com/office/powerpoint/2010/main" val="236903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3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7408" y1="9722" x2="37408" y2="9722"/>
                        <a14:foregroundMark x1="32990" y1="19444" x2="32990" y2="19444"/>
                        <a14:foregroundMark x1="41826" y1="18611" x2="41826" y2="18611"/>
                        <a14:foregroundMark x1="46244" y1="30417" x2="46244" y2="30417"/>
                        <a14:foregroundMark x1="72901" y1="91944" x2="72901" y2="91944"/>
                        <a14:foregroundMark x1="73785" y1="97917" x2="73785" y2="97917"/>
                        <a14:foregroundMark x1="70398" y1="99028" x2="70398" y2="990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566" y="1440160"/>
            <a:ext cx="5135147" cy="544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548680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Mas os vencedores alcançavam fama e glória para si e para a sua Cidade. Ao regressarem, a Cidade cumulava-os de honras e benefícios.</a:t>
            </a:r>
          </a:p>
        </p:txBody>
      </p:sp>
    </p:spTree>
    <p:extLst>
      <p:ext uri="{BB962C8B-B14F-4D97-AF65-F5344CB8AC3E}">
        <p14:creationId xmlns:p14="http://schemas.microsoft.com/office/powerpoint/2010/main" val="125522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2217</TotalTime>
  <Words>961</Words>
  <Application>Microsoft Office PowerPoint</Application>
  <PresentationFormat>On-screen Show (4:3)</PresentationFormat>
  <Paragraphs>149</Paragraphs>
  <Slides>32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Aderito</dc:creator>
  <cp:lastModifiedBy>Cristina Henrique</cp:lastModifiedBy>
  <cp:revision>77</cp:revision>
  <dcterms:created xsi:type="dcterms:W3CDTF">2011-03-01T16:04:40Z</dcterms:created>
  <dcterms:modified xsi:type="dcterms:W3CDTF">2012-06-14T18:17:56Z</dcterms:modified>
</cp:coreProperties>
</file>