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94" r:id="rId3"/>
    <p:sldId id="257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6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78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2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5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9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4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3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1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47640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BE697-C37C-44D8-A2CD-D9940BEC0400}" type="datetimeFigureOut">
              <a:rPr lang="en-US" smtClean="0"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FE9B-05C2-4A4E-B825-A4CA0F4CB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3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pt-PT" sz="9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História sete</a:t>
            </a:r>
            <a:r>
              <a:rPr lang="pt-PT" sz="9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7.º ano</a:t>
            </a:r>
            <a:r>
              <a:rPr lang="pt-PT" sz="900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Maria Emília Diniz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Adérito Tavares</a:t>
            </a:r>
            <a:r>
              <a:rPr lang="pt-PT" sz="900" b="1" baseline="0" dirty="0" smtClean="0">
                <a:solidFill>
                  <a:srgbClr val="96C832"/>
                </a:solidFill>
                <a:latin typeface="Arial" pitchFamily="34" charset="0"/>
                <a:cs typeface="Arial" pitchFamily="34" charset="0"/>
              </a:rPr>
              <a:t> • 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Arlindo M. Caldeira </a:t>
            </a:r>
            <a:endParaRPr lang="pt-PT" sz="9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8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0.wdp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16.wdp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microsoft.com/office/2007/relationships/hdphoto" Target="../media/hdphoto1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21.wdp"/><Relationship Id="rId5" Type="http://schemas.openxmlformats.org/officeDocument/2006/relationships/image" Target="../media/image35.png"/><Relationship Id="rId4" Type="http://schemas.microsoft.com/office/2007/relationships/hdphoto" Target="../media/hdphoto20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24.wdp"/><Relationship Id="rId18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5.png"/><Relationship Id="rId17" Type="http://schemas.microsoft.com/office/2007/relationships/hdphoto" Target="../media/hdphoto26.wdp"/><Relationship Id="rId2" Type="http://schemas.openxmlformats.org/officeDocument/2006/relationships/image" Target="../media/image37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microsoft.com/office/2007/relationships/hdphoto" Target="../media/hdphoto23.wdp"/><Relationship Id="rId5" Type="http://schemas.openxmlformats.org/officeDocument/2006/relationships/image" Target="../media/image40.png"/><Relationship Id="rId15" Type="http://schemas.microsoft.com/office/2007/relationships/hdphoto" Target="../media/hdphoto25.wdp"/><Relationship Id="rId10" Type="http://schemas.openxmlformats.org/officeDocument/2006/relationships/image" Target="../media/image44.png"/><Relationship Id="rId19" Type="http://schemas.microsoft.com/office/2007/relationships/hdphoto" Target="../media/hdphoto27.wdp"/><Relationship Id="rId4" Type="http://schemas.openxmlformats.org/officeDocument/2006/relationships/image" Target="../media/image39.png"/><Relationship Id="rId9" Type="http://schemas.microsoft.com/office/2007/relationships/hdphoto" Target="../media/hdphoto22.wdp"/><Relationship Id="rId1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hdphoto" Target="../media/hdphoto28.wdp"/><Relationship Id="rId7" Type="http://schemas.microsoft.com/office/2007/relationships/hdphoto" Target="../media/hdphoto30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microsoft.com/office/2007/relationships/hdphoto" Target="../media/hdphoto29.wdp"/><Relationship Id="rId4" Type="http://schemas.openxmlformats.org/officeDocument/2006/relationships/image" Target="../media/image50.png"/><Relationship Id="rId9" Type="http://schemas.microsoft.com/office/2007/relationships/hdphoto" Target="../media/hdphoto31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7" Type="http://schemas.microsoft.com/office/2007/relationships/hdphoto" Target="../media/hdphoto34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microsoft.com/office/2007/relationships/hdphoto" Target="../media/hdphoto33.wdp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microsoft.com/office/2007/relationships/hdphoto" Target="../media/hdphoto35.wdp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36.wdp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9"/>
          <a:stretch/>
        </p:blipFill>
        <p:spPr>
          <a:xfrm>
            <a:off x="683568" y="680113"/>
            <a:ext cx="5196968" cy="5956993"/>
          </a:xfrm>
          <a:prstGeom prst="rect">
            <a:avLst/>
          </a:prstGeom>
        </p:spPr>
      </p:pic>
      <p:pic>
        <p:nvPicPr>
          <p:cNvPr id="6" name="Música greg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737779" y="897339"/>
            <a:ext cx="487363" cy="487363"/>
          </a:xfrm>
          <a:prstGeom prst="rect">
            <a:avLst/>
          </a:prstGeom>
        </p:spPr>
      </p:pic>
      <p:sp>
        <p:nvSpPr>
          <p:cNvPr id="9" name="Rectângulo 8"/>
          <p:cNvSpPr/>
          <p:nvPr/>
        </p:nvSpPr>
        <p:spPr>
          <a:xfrm>
            <a:off x="3635896" y="4653136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 trabalho </a:t>
            </a:r>
            <a:r>
              <a:rPr lang="pt-PT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artesanal em </a:t>
            </a:r>
            <a:r>
              <a:rPr lang="pt-PT" sz="4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Atenas</a:t>
            </a:r>
            <a:endParaRPr lang="pt-PT" sz="40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6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9" b="7116"/>
          <a:stretch/>
        </p:blipFill>
        <p:spPr>
          <a:xfrm>
            <a:off x="539552" y="836712"/>
            <a:ext cx="5366781" cy="5606588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6012160" y="1747180"/>
            <a:ext cx="2836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Arial" pitchFamily="34" charset="0"/>
                <a:cs typeface="Arial" pitchFamily="34" charset="0"/>
              </a:rPr>
              <a:t>Nos meados do século V a. C., Atenas era a Cidade mais importante da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Grécia. O </a:t>
            </a:r>
            <a:r>
              <a:rPr lang="pt-PT" dirty="0">
                <a:latin typeface="Arial" pitchFamily="34" charset="0"/>
                <a:cs typeface="Arial" pitchFamily="34" charset="0"/>
              </a:rPr>
              <a:t>seu prestígio não derivava apenas da grandeza dos monumentos ou do poder militar mas também da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prosperidade económica</a:t>
            </a:r>
            <a:r>
              <a:rPr lang="pt-PT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0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ângulo 2"/>
          <p:cNvSpPr/>
          <p:nvPr/>
        </p:nvSpPr>
        <p:spPr>
          <a:xfrm>
            <a:off x="539552" y="587727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Arial" pitchFamily="34" charset="0"/>
                <a:cs typeface="Arial" pitchFamily="34" charset="0"/>
              </a:rPr>
              <a:t>Senhora do território da Ática, Atenas dispunha de recursos naturais que possibilitaram o desenvolvimento das </a:t>
            </a:r>
            <a:r>
              <a:rPr lang="pt-PT" b="1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atividades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mercantis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artesanais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 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ângulo 4"/>
          <p:cNvSpPr/>
          <p:nvPr/>
        </p:nvSpPr>
        <p:spPr>
          <a:xfrm>
            <a:off x="7699092" y="570230"/>
            <a:ext cx="905356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Criação de  gado</a:t>
            </a:r>
            <a:endParaRPr lang="pt-PT" sz="1500" i="1" dirty="0">
              <a:latin typeface="+mj-lt"/>
            </a:endParaRPr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35056"/>
            <a:ext cx="6480719" cy="5187171"/>
          </a:xfrm>
          <a:prstGeom prst="rect">
            <a:avLst/>
          </a:prstGeom>
        </p:spPr>
      </p:pic>
      <p:cxnSp>
        <p:nvCxnSpPr>
          <p:cNvPr id="9" name="Conexão recta 8"/>
          <p:cNvCxnSpPr>
            <a:stCxn id="6" idx="1"/>
          </p:cNvCxnSpPr>
          <p:nvPr/>
        </p:nvCxnSpPr>
        <p:spPr>
          <a:xfrm flipH="1">
            <a:off x="4893164" y="847229"/>
            <a:ext cx="2805928" cy="412180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cta 10"/>
          <p:cNvCxnSpPr>
            <a:stCxn id="11" idx="1"/>
          </p:cNvCxnSpPr>
          <p:nvPr/>
        </p:nvCxnSpPr>
        <p:spPr>
          <a:xfrm flipH="1">
            <a:off x="6190988" y="1743145"/>
            <a:ext cx="1512754" cy="1109791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ângulo 13"/>
          <p:cNvSpPr/>
          <p:nvPr/>
        </p:nvSpPr>
        <p:spPr>
          <a:xfrm>
            <a:off x="7703742" y="1350730"/>
            <a:ext cx="900706" cy="7848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Cereais, </a:t>
            </a:r>
          </a:p>
          <a:p>
            <a:pPr algn="ctr"/>
            <a:r>
              <a:rPr lang="pt-PT" sz="1500" b="1" i="1" dirty="0" smtClean="0">
                <a:latin typeface="+mj-lt"/>
              </a:rPr>
              <a:t>vinha,</a:t>
            </a:r>
          </a:p>
          <a:p>
            <a:pPr algn="ctr"/>
            <a:r>
              <a:rPr lang="pt-PT" sz="1500" b="1" i="1" dirty="0" smtClean="0">
                <a:latin typeface="+mj-lt"/>
              </a:rPr>
              <a:t>oliveira</a:t>
            </a:r>
            <a:endParaRPr lang="pt-PT" sz="1500" i="1" dirty="0">
              <a:latin typeface="+mj-lt"/>
            </a:endParaRPr>
          </a:p>
        </p:txBody>
      </p:sp>
      <p:cxnSp>
        <p:nvCxnSpPr>
          <p:cNvPr id="12" name="Conexão recta 18"/>
          <p:cNvCxnSpPr>
            <a:stCxn id="13" idx="1"/>
          </p:cNvCxnSpPr>
          <p:nvPr/>
        </p:nvCxnSpPr>
        <p:spPr>
          <a:xfrm flipH="1">
            <a:off x="5508104" y="3177111"/>
            <a:ext cx="2195638" cy="51532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ângulo 19"/>
          <p:cNvSpPr/>
          <p:nvPr/>
        </p:nvSpPr>
        <p:spPr>
          <a:xfrm>
            <a:off x="7703742" y="3015528"/>
            <a:ext cx="540666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Mel</a:t>
            </a:r>
            <a:endParaRPr lang="pt-PT" sz="1500" i="1" dirty="0">
              <a:latin typeface="+mj-lt"/>
            </a:endParaRPr>
          </a:p>
        </p:txBody>
      </p:sp>
      <p:cxnSp>
        <p:nvCxnSpPr>
          <p:cNvPr id="14" name="Conexão recta 22"/>
          <p:cNvCxnSpPr>
            <a:stCxn id="15" idx="1"/>
          </p:cNvCxnSpPr>
          <p:nvPr/>
        </p:nvCxnSpPr>
        <p:spPr>
          <a:xfrm flipH="1">
            <a:off x="6839492" y="4344780"/>
            <a:ext cx="802474" cy="308356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ângulo 23"/>
          <p:cNvSpPr/>
          <p:nvPr/>
        </p:nvSpPr>
        <p:spPr>
          <a:xfrm>
            <a:off x="7641966" y="4067781"/>
            <a:ext cx="962482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Minas de</a:t>
            </a:r>
          </a:p>
          <a:p>
            <a:pPr algn="ctr"/>
            <a:r>
              <a:rPr lang="pt-PT" sz="1500" b="1" i="1" dirty="0" smtClean="0">
                <a:latin typeface="+mj-lt"/>
              </a:rPr>
              <a:t>prata</a:t>
            </a:r>
            <a:endParaRPr lang="pt-PT" sz="15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1846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1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62" y="692696"/>
            <a:ext cx="3953266" cy="5635840"/>
          </a:xfrm>
          <a:prstGeom prst="rect">
            <a:avLst/>
          </a:prstGeom>
        </p:spPr>
      </p:pic>
      <p:sp>
        <p:nvSpPr>
          <p:cNvPr id="17" name="Rectângulo 4"/>
          <p:cNvSpPr/>
          <p:nvPr/>
        </p:nvSpPr>
        <p:spPr>
          <a:xfrm>
            <a:off x="5414078" y="2217953"/>
            <a:ext cx="326237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Arial" pitchFamily="34" charset="0"/>
                <a:cs typeface="Arial" pitchFamily="34" charset="0"/>
              </a:rPr>
              <a:t>Através do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porto do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Pireu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os Atenienses estabeleciam ligações comerciais com </a:t>
            </a:r>
            <a:endParaRPr lang="pt-PT" dirty="0" smtClean="0">
              <a:latin typeface="Arial" pitchFamily="34" charset="0"/>
              <a:cs typeface="Arial" pitchFamily="34" charset="0"/>
            </a:endParaRPr>
          </a:p>
          <a:p>
            <a:r>
              <a:rPr lang="pt-PT" dirty="0" smtClean="0">
                <a:latin typeface="Arial" pitchFamily="34" charset="0"/>
                <a:cs typeface="Arial" pitchFamily="34" charset="0"/>
              </a:rPr>
              <a:t>outras </a:t>
            </a:r>
            <a:r>
              <a:rPr lang="pt-PT" dirty="0">
                <a:latin typeface="Arial" pitchFamily="34" charset="0"/>
                <a:cs typeface="Arial" pitchFamily="34" charset="0"/>
              </a:rPr>
              <a:t>regiões do Mediterrâneo,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exportando</a:t>
            </a:r>
          </a:p>
          <a:p>
            <a:r>
              <a:rPr lang="pt-PT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PT" dirty="0">
                <a:latin typeface="Arial" pitchFamily="34" charset="0"/>
                <a:cs typeface="Arial" pitchFamily="34" charset="0"/>
              </a:rPr>
              <a:t>seus produtos em troca </a:t>
            </a:r>
            <a:endParaRPr lang="pt-PT" dirty="0" smtClean="0">
              <a:latin typeface="Arial" pitchFamily="34" charset="0"/>
              <a:cs typeface="Arial" pitchFamily="34" charset="0"/>
            </a:endParaRPr>
          </a:p>
          <a:p>
            <a:r>
              <a:rPr lang="pt-PT" dirty="0" smtClean="0">
                <a:latin typeface="Arial" pitchFamily="34" charset="0"/>
                <a:cs typeface="Arial" pitchFamily="34" charset="0"/>
              </a:rPr>
              <a:t>dos cereais</a:t>
            </a:r>
          </a:p>
          <a:p>
            <a:r>
              <a:rPr lang="pt-PT" dirty="0" smtClean="0">
                <a:latin typeface="Arial" pitchFamily="34" charset="0"/>
                <a:cs typeface="Arial" pitchFamily="34" charset="0"/>
              </a:rPr>
              <a:t>e </a:t>
            </a:r>
            <a:r>
              <a:rPr lang="pt-PT" dirty="0">
                <a:latin typeface="Arial" pitchFamily="34" charset="0"/>
                <a:cs typeface="Arial" pitchFamily="34" charset="0"/>
              </a:rPr>
              <a:t>das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matérias-primas</a:t>
            </a:r>
          </a:p>
          <a:p>
            <a:r>
              <a:rPr lang="pt-PT" dirty="0" smtClean="0">
                <a:latin typeface="Arial" pitchFamily="34" charset="0"/>
                <a:cs typeface="Arial" pitchFamily="34" charset="0"/>
              </a:rPr>
              <a:t>de que </a:t>
            </a:r>
            <a:r>
              <a:rPr lang="pt-PT" dirty="0">
                <a:latin typeface="Arial" pitchFamily="34" charset="0"/>
                <a:cs typeface="Arial" pitchFamily="34" charset="0"/>
              </a:rPr>
              <a:t>necessitavam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5"/>
          <p:cNvSpPr txBox="1"/>
          <p:nvPr/>
        </p:nvSpPr>
        <p:spPr>
          <a:xfrm>
            <a:off x="2352810" y="1628800"/>
            <a:ext cx="715500" cy="3385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latin typeface="Lithos Pro Regular" pitchFamily="82" charset="0"/>
              </a:rPr>
              <a:t>A</a:t>
            </a:r>
            <a:r>
              <a:rPr lang="pt-PT" sz="1600" b="1" dirty="0" smtClean="0">
                <a:latin typeface="Lithos Pro Regular" pitchFamily="82" charset="0"/>
              </a:rPr>
              <a:t>tenas</a:t>
            </a:r>
            <a:endParaRPr lang="pt-PT" sz="1600" b="1" dirty="0">
              <a:latin typeface="Lithos Pro Regular" pitchFamily="82" charset="0"/>
            </a:endParaRPr>
          </a:p>
        </p:txBody>
      </p:sp>
      <p:sp>
        <p:nvSpPr>
          <p:cNvPr id="19" name="CaixaDeTexto 6"/>
          <p:cNvSpPr txBox="1"/>
          <p:nvPr/>
        </p:nvSpPr>
        <p:spPr>
          <a:xfrm>
            <a:off x="2042817" y="4082295"/>
            <a:ext cx="619986" cy="33855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Lithos Pro Regular" pitchFamily="82" charset="0"/>
              </a:rPr>
              <a:t>Pireu</a:t>
            </a:r>
            <a:endParaRPr lang="pt-PT" sz="1600" b="1" dirty="0">
              <a:latin typeface="Lithos Pro Regular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416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ângulo 1"/>
          <p:cNvSpPr/>
          <p:nvPr/>
        </p:nvSpPr>
        <p:spPr>
          <a:xfrm>
            <a:off x="405880" y="5509681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>
                <a:latin typeface="Arial" pitchFamily="34" charset="0"/>
                <a:cs typeface="Arial" pitchFamily="34" charset="0"/>
              </a:rPr>
              <a:t>Existia também um </a:t>
            </a:r>
            <a:r>
              <a:rPr lang="pt-PT" sz="20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comércio interno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muito ativo.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Na </a:t>
            </a:r>
            <a:r>
              <a:rPr lang="pt-PT" sz="20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Ágora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– a vasta praça situada no coração da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Cidade –, funcionava um enorme mercado, aberto a comerciantes e clientes, nacionais e estrangeiros. 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\\srv-files1.portoeditora.pt\users$\RE\Lisboa\cahenrique\Desktop\Atual\LEH7EP_20103154\ILustrações\Baixas\ID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06" y="609800"/>
            <a:ext cx="6281892" cy="488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27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32" b="100000" l="6785" r="946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31" y="2374072"/>
            <a:ext cx="3085525" cy="40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ângulo 4"/>
          <p:cNvSpPr/>
          <p:nvPr/>
        </p:nvSpPr>
        <p:spPr>
          <a:xfrm>
            <a:off x="611560" y="726679"/>
            <a:ext cx="8157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O que mais atraía os negociantes que aportavam ao Pireu ou os clientes das lojas da Ágora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eram, precisamente, </a:t>
            </a:r>
            <a:r>
              <a:rPr lang="pt-PT" dirty="0">
                <a:latin typeface="Arial" pitchFamily="34" charset="0"/>
                <a:cs typeface="Arial" pitchFamily="34" charset="0"/>
              </a:rPr>
              <a:t>os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produtos artesanais</a:t>
            </a:r>
            <a:r>
              <a:rPr lang="pt-PT" dirty="0">
                <a:latin typeface="Arial" pitchFamily="34" charset="0"/>
                <a:cs typeface="Arial" pitchFamily="34" charset="0"/>
              </a:rPr>
              <a:t> fabricados em Atenas: </a:t>
            </a:r>
          </a:p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peças de mobiliário e de cerâmica, armas, objetos de bronze,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joias</a:t>
            </a:r>
          </a:p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– que</a:t>
            </a:r>
            <a:r>
              <a:rPr lang="pt-PT" dirty="0">
                <a:latin typeface="Arial" pitchFamily="34" charset="0"/>
                <a:cs typeface="Arial" pitchFamily="34" charset="0"/>
              </a:rPr>
              <a:t>, por vezes, atingiam extraordinária qualidade. </a:t>
            </a:r>
            <a:r>
              <a:rPr lang="pt-PT" i="1" dirty="0">
                <a:latin typeface="Arial" pitchFamily="34" charset="0"/>
                <a:cs typeface="Arial" pitchFamily="34" charset="0"/>
              </a:rPr>
              <a:t> 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64795"/>
            <a:ext cx="4185465" cy="186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2" b="99194" l="9028" r="92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0000">
            <a:off x="4997878" y="232082"/>
            <a:ext cx="1046706" cy="7210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71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5" t="7876" r="13792" b="33174"/>
          <a:stretch/>
        </p:blipFill>
        <p:spPr>
          <a:xfrm>
            <a:off x="619519" y="2491818"/>
            <a:ext cx="4459597" cy="3385453"/>
          </a:xfrm>
          <a:prstGeom prst="rect">
            <a:avLst/>
          </a:prstGeom>
        </p:spPr>
      </p:pic>
      <p:sp>
        <p:nvSpPr>
          <p:cNvPr id="9" name="Rectângulo 6"/>
          <p:cNvSpPr/>
          <p:nvPr/>
        </p:nvSpPr>
        <p:spPr>
          <a:xfrm>
            <a:off x="611560" y="685145"/>
            <a:ext cx="8157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Toda a produção artesanal se fazia em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oficinas</a:t>
            </a:r>
            <a:r>
              <a:rPr lang="pt-PT" dirty="0">
                <a:latin typeface="Arial" pitchFamily="34" charset="0"/>
                <a:cs typeface="Arial" pitchFamily="34" charset="0"/>
              </a:rPr>
              <a:t>, cujos proprietários eram quase sempre </a:t>
            </a:r>
            <a:r>
              <a:rPr lang="pt-PT" b="1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metecos</a:t>
            </a:r>
            <a:r>
              <a:rPr lang="pt-PT" dirty="0">
                <a:latin typeface="Arial" pitchFamily="34" charset="0"/>
                <a:cs typeface="Arial" pitchFamily="34" charset="0"/>
              </a:rPr>
              <a:t>.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Quanto </a:t>
            </a:r>
            <a:r>
              <a:rPr lang="pt-PT" dirty="0">
                <a:latin typeface="Arial" pitchFamily="34" charset="0"/>
                <a:cs typeface="Arial" pitchFamily="34" charset="0"/>
              </a:rPr>
              <a:t>aos trabalhadores, eram também em grande parte </a:t>
            </a:r>
            <a:r>
              <a:rPr lang="pt-PT" dirty="0" err="1">
                <a:latin typeface="Arial" pitchFamily="34" charset="0"/>
                <a:cs typeface="Arial" pitchFamily="34" charset="0"/>
              </a:rPr>
              <a:t>metecos</a:t>
            </a:r>
            <a:r>
              <a:rPr lang="pt-PT" dirty="0">
                <a:latin typeface="Arial" pitchFamily="34" charset="0"/>
                <a:cs typeface="Arial" pitchFamily="34" charset="0"/>
              </a:rPr>
              <a:t>, embora se contassem entre eles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muitos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escravos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PT" dirty="0">
                <a:latin typeface="Arial" pitchFamily="34" charset="0"/>
                <a:cs typeface="Arial" pitchFamily="34" charset="0"/>
              </a:rPr>
              <a:t>cidadãos livres tinham em geral algum desprezo pelo trabalho manual, pelo que só os mais pobres se empregavam nas oficinas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ângulo 7"/>
          <p:cNvSpPr/>
          <p:nvPr/>
        </p:nvSpPr>
        <p:spPr>
          <a:xfrm>
            <a:off x="467544" y="1988840"/>
            <a:ext cx="936104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  <a:cs typeface="Arial" pitchFamily="34" charset="0"/>
              </a:rPr>
              <a:t>Oficina </a:t>
            </a:r>
          </a:p>
          <a:p>
            <a:pPr algn="ctr"/>
            <a:r>
              <a:rPr lang="pt-PT" sz="1500" b="1" i="1" dirty="0">
                <a:latin typeface="+mj-lt"/>
                <a:cs typeface="Arial" pitchFamily="34" charset="0"/>
              </a:rPr>
              <a:t>d</a:t>
            </a:r>
            <a:r>
              <a:rPr lang="pt-PT" sz="1500" b="1" i="1" dirty="0" smtClean="0">
                <a:latin typeface="+mj-lt"/>
                <a:cs typeface="Arial" pitchFamily="34" charset="0"/>
              </a:rPr>
              <a:t>e oleiro </a:t>
            </a:r>
            <a:endParaRPr lang="pt-PT" sz="1500" b="1" i="1" dirty="0">
              <a:latin typeface="+mj-lt"/>
              <a:cs typeface="Arial" pitchFamily="34" charset="0"/>
            </a:endParaRPr>
          </a:p>
        </p:txBody>
      </p:sp>
      <p:pic>
        <p:nvPicPr>
          <p:cNvPr id="1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09" y="3058553"/>
            <a:ext cx="3588358" cy="3178759"/>
          </a:xfrm>
          <a:prstGeom prst="rect">
            <a:avLst/>
          </a:prstGeom>
        </p:spPr>
      </p:pic>
      <p:sp>
        <p:nvSpPr>
          <p:cNvPr id="15" name="Rectângulo 5"/>
          <p:cNvSpPr/>
          <p:nvPr/>
        </p:nvSpPr>
        <p:spPr>
          <a:xfrm>
            <a:off x="7815426" y="2531673"/>
            <a:ext cx="109491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Oficina de</a:t>
            </a:r>
          </a:p>
          <a:p>
            <a:pPr algn="ctr"/>
            <a:r>
              <a:rPr lang="pt-PT" sz="1500" b="1" i="1" dirty="0" smtClean="0">
                <a:latin typeface="+mj-lt"/>
              </a:rPr>
              <a:t>marceneiro</a:t>
            </a:r>
            <a:endParaRPr lang="pt-PT" sz="1500" b="1" i="1" dirty="0">
              <a:latin typeface="+mj-lt"/>
            </a:endParaRPr>
          </a:p>
        </p:txBody>
      </p:sp>
      <p:sp>
        <p:nvSpPr>
          <p:cNvPr id="16" name="Rectângulo 6"/>
          <p:cNvSpPr/>
          <p:nvPr/>
        </p:nvSpPr>
        <p:spPr>
          <a:xfrm>
            <a:off x="4860032" y="5195969"/>
            <a:ext cx="722314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PT" sz="1500" b="1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Patrão</a:t>
            </a:r>
            <a:endParaRPr lang="pt-PT" sz="1500" b="1" i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7" name="Rectângulo 7"/>
          <p:cNvSpPr/>
          <p:nvPr/>
        </p:nvSpPr>
        <p:spPr>
          <a:xfrm>
            <a:off x="5463113" y="4341996"/>
            <a:ext cx="807465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PT" sz="1500" b="1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Artesão</a:t>
            </a:r>
            <a:endParaRPr lang="pt-PT" sz="1500" b="1" i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  <p:sp>
        <p:nvSpPr>
          <p:cNvPr id="18" name="Rectângulo 8"/>
          <p:cNvSpPr/>
          <p:nvPr/>
        </p:nvSpPr>
        <p:spPr>
          <a:xfrm>
            <a:off x="6876256" y="3971833"/>
            <a:ext cx="1576714" cy="7848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500" b="1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Casal de clientes </a:t>
            </a:r>
          </a:p>
          <a:p>
            <a:pPr algn="ctr"/>
            <a:r>
              <a:rPr lang="pt-PT" sz="1500" b="1" i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q</a:t>
            </a:r>
            <a:r>
              <a:rPr lang="pt-PT" sz="1500" b="1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ue encomendou</a:t>
            </a:r>
          </a:p>
          <a:p>
            <a:pPr algn="ctr"/>
            <a:r>
              <a:rPr lang="pt-PT" sz="1500" b="1" i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u</a:t>
            </a:r>
            <a:r>
              <a:rPr lang="pt-PT" sz="1500" b="1" i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m berço</a:t>
            </a:r>
            <a:endParaRPr lang="pt-PT" sz="1500" b="1" i="1" dirty="0">
              <a:solidFill>
                <a:schemeClr val="bg1">
                  <a:lumMod val="9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560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ângulo 1"/>
          <p:cNvSpPr/>
          <p:nvPr/>
        </p:nvSpPr>
        <p:spPr>
          <a:xfrm>
            <a:off x="539552" y="54868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Muitos artesãos que se dedicavam ao fabrico de produtos de uso corrente – caso dos </a:t>
            </a:r>
            <a:r>
              <a:rPr lang="pt-PT" b="1" dirty="0">
                <a:latin typeface="Arial" pitchFamily="34" charset="0"/>
                <a:cs typeface="Arial" pitchFamily="34" charset="0"/>
              </a:rPr>
              <a:t>sapateiros</a:t>
            </a:r>
            <a:r>
              <a:rPr lang="pt-PT" dirty="0">
                <a:latin typeface="Arial" pitchFamily="34" charset="0"/>
                <a:cs typeface="Arial" pitchFamily="34" charset="0"/>
              </a:rPr>
              <a:t> –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trabalhavam, </a:t>
            </a:r>
            <a:r>
              <a:rPr lang="pt-PT" dirty="0">
                <a:latin typeface="Arial" pitchFamily="34" charset="0"/>
                <a:cs typeface="Arial" pitchFamily="34" charset="0"/>
              </a:rPr>
              <a:t>por conta própria, nas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suas </a:t>
            </a:r>
            <a:r>
              <a:rPr lang="pt-PT" dirty="0">
                <a:latin typeface="Arial" pitchFamily="34" charset="0"/>
                <a:cs typeface="Arial" pitchFamily="34" charset="0"/>
              </a:rPr>
              <a:t>pequenas oficinas, individualmente ou com a ajuda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alguns </a:t>
            </a:r>
            <a:r>
              <a:rPr lang="pt-PT" dirty="0">
                <a:latin typeface="Arial" pitchFamily="34" charset="0"/>
                <a:cs typeface="Arial" pitchFamily="34" charset="0"/>
              </a:rPr>
              <a:t>escravos. </a:t>
            </a:r>
          </a:p>
        </p:txBody>
      </p:sp>
      <p:pic>
        <p:nvPicPr>
          <p:cNvPr id="12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7" b="95699" l="5833" r="9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63" y="2060848"/>
            <a:ext cx="4463017" cy="4152024"/>
          </a:xfrm>
          <a:prstGeom prst="rect">
            <a:avLst/>
          </a:prstGeom>
        </p:spPr>
      </p:pic>
      <p:pic>
        <p:nvPicPr>
          <p:cNvPr id="13" name="Imagem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89" b="98391" l="935" r="993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2048"/>
            <a:ext cx="3883140" cy="5257312"/>
          </a:xfrm>
          <a:prstGeom prst="rect">
            <a:avLst/>
          </a:prstGeom>
        </p:spPr>
      </p:pic>
      <p:sp>
        <p:nvSpPr>
          <p:cNvPr id="19" name="Rectângulo 5"/>
          <p:cNvSpPr/>
          <p:nvPr/>
        </p:nvSpPr>
        <p:spPr>
          <a:xfrm>
            <a:off x="3779912" y="5698754"/>
            <a:ext cx="1296144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Oficinas </a:t>
            </a:r>
          </a:p>
          <a:p>
            <a:pPr algn="ctr"/>
            <a:r>
              <a:rPr lang="pt-PT" sz="1500" b="1" i="1" dirty="0">
                <a:latin typeface="+mj-lt"/>
              </a:rPr>
              <a:t>d</a:t>
            </a:r>
            <a:r>
              <a:rPr lang="pt-PT" sz="1500" b="1" i="1" dirty="0" smtClean="0">
                <a:latin typeface="+mj-lt"/>
              </a:rPr>
              <a:t>e sapateiros </a:t>
            </a:r>
            <a:endParaRPr lang="pt-PT" sz="15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046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3313283"/>
            <a:ext cx="9144000" cy="2907329"/>
            <a:chOff x="0" y="2924944"/>
            <a:chExt cx="9144000" cy="2907329"/>
          </a:xfrm>
        </p:grpSpPr>
        <p:pic>
          <p:nvPicPr>
            <p:cNvPr id="10" name="Imagem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924944"/>
              <a:ext cx="9144000" cy="2072301"/>
            </a:xfrm>
            <a:prstGeom prst="rect">
              <a:avLst/>
            </a:prstGeom>
          </p:spPr>
        </p:pic>
        <p:sp>
          <p:nvSpPr>
            <p:cNvPr id="14" name="Rectângulo 3"/>
            <p:cNvSpPr/>
            <p:nvPr/>
          </p:nvSpPr>
          <p:spPr>
            <a:xfrm>
              <a:off x="7189623" y="5249969"/>
              <a:ext cx="957443" cy="32316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PT" sz="1500" b="1" i="1" dirty="0" smtClean="0">
                  <a:latin typeface="+mj-lt"/>
                </a:rPr>
                <a:t>Pesar a lã</a:t>
              </a:r>
              <a:endParaRPr lang="pt-PT" sz="1500" b="1" i="1" dirty="0">
                <a:latin typeface="+mj-lt"/>
              </a:endParaRPr>
            </a:p>
          </p:txBody>
        </p:sp>
        <p:sp>
          <p:nvSpPr>
            <p:cNvPr id="15" name="Rectângulo 4"/>
            <p:cNvSpPr/>
            <p:nvPr/>
          </p:nvSpPr>
          <p:spPr>
            <a:xfrm>
              <a:off x="5508104" y="5416773"/>
              <a:ext cx="648072" cy="32316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1500" b="1" i="1" dirty="0" smtClean="0">
                  <a:latin typeface="+mj-lt"/>
                </a:rPr>
                <a:t>Tecer</a:t>
              </a:r>
              <a:endParaRPr lang="pt-PT" sz="1500" b="1" i="1" dirty="0">
                <a:latin typeface="+mj-lt"/>
              </a:endParaRPr>
            </a:p>
          </p:txBody>
        </p:sp>
        <p:sp>
          <p:nvSpPr>
            <p:cNvPr id="16" name="Rectângulo 5"/>
            <p:cNvSpPr/>
            <p:nvPr/>
          </p:nvSpPr>
          <p:spPr>
            <a:xfrm>
              <a:off x="3948533" y="5065305"/>
              <a:ext cx="487634" cy="32316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PT" sz="1500" b="1" i="1" dirty="0" smtClean="0">
                  <a:latin typeface="+mj-lt"/>
                </a:rPr>
                <a:t>Fiar</a:t>
              </a:r>
              <a:endParaRPr lang="pt-PT" sz="1500" b="1" i="1" dirty="0">
                <a:latin typeface="+mj-lt"/>
              </a:endParaRPr>
            </a:p>
          </p:txBody>
        </p:sp>
        <p:sp>
          <p:nvSpPr>
            <p:cNvPr id="17" name="Rectângulo 6"/>
            <p:cNvSpPr/>
            <p:nvPr/>
          </p:nvSpPr>
          <p:spPr>
            <a:xfrm>
              <a:off x="2330403" y="5278275"/>
              <a:ext cx="963725" cy="55399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PT" sz="1500" b="1" i="1" dirty="0" smtClean="0">
                  <a:latin typeface="+mj-lt"/>
                </a:rPr>
                <a:t>Dobrar os</a:t>
              </a:r>
            </a:p>
            <a:p>
              <a:pPr algn="ctr"/>
              <a:r>
                <a:rPr lang="pt-PT" sz="1500" b="1" i="1" dirty="0" smtClean="0">
                  <a:latin typeface="+mj-lt"/>
                </a:rPr>
                <a:t>tecidos</a:t>
              </a:r>
              <a:endParaRPr lang="pt-PT" sz="1500" b="1" i="1" dirty="0">
                <a:latin typeface="+mj-lt"/>
              </a:endParaRPr>
            </a:p>
          </p:txBody>
        </p:sp>
        <p:sp>
          <p:nvSpPr>
            <p:cNvPr id="18" name="Rectângulo 7"/>
            <p:cNvSpPr/>
            <p:nvPr/>
          </p:nvSpPr>
          <p:spPr>
            <a:xfrm>
              <a:off x="399949" y="5111471"/>
              <a:ext cx="1340559" cy="55399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PT" sz="1500" b="1" i="1" dirty="0"/>
                <a:t>D</a:t>
              </a:r>
              <a:r>
                <a:rPr lang="pt-PT" sz="1500" b="1" i="1" dirty="0" smtClean="0"/>
                <a:t>esembaraçar</a:t>
              </a:r>
            </a:p>
            <a:p>
              <a:pPr algn="ctr"/>
              <a:r>
                <a:rPr lang="pt-PT" sz="1500" b="1" i="1" dirty="0" smtClean="0"/>
                <a:t>a lã</a:t>
              </a:r>
              <a:endParaRPr lang="pt-PT" sz="1500" b="1" i="1" dirty="0"/>
            </a:p>
          </p:txBody>
        </p:sp>
        <p:cxnSp>
          <p:nvCxnSpPr>
            <p:cNvPr id="20" name="Conexão recta 9"/>
            <p:cNvCxnSpPr>
              <a:stCxn id="17" idx="0"/>
            </p:cNvCxnSpPr>
            <p:nvPr/>
          </p:nvCxnSpPr>
          <p:spPr>
            <a:xfrm flipV="1">
              <a:off x="2812266" y="4336805"/>
              <a:ext cx="0" cy="941470"/>
            </a:xfrm>
            <a:prstGeom prst="line">
              <a:avLst/>
            </a:prstGeom>
            <a:ln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10"/>
            <p:cNvCxnSpPr>
              <a:stCxn id="15" idx="0"/>
            </p:cNvCxnSpPr>
            <p:nvPr/>
          </p:nvCxnSpPr>
          <p:spPr>
            <a:xfrm flipH="1" flipV="1">
              <a:off x="5780614" y="4472999"/>
              <a:ext cx="51526" cy="943774"/>
            </a:xfrm>
            <a:prstGeom prst="line">
              <a:avLst/>
            </a:prstGeom>
            <a:ln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ângulo 1"/>
          <p:cNvSpPr/>
          <p:nvPr/>
        </p:nvSpPr>
        <p:spPr>
          <a:xfrm>
            <a:off x="598785" y="633462"/>
            <a:ext cx="72135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Havia uma exceção ao trabalho oficinal: 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fiação</a:t>
            </a:r>
            <a:r>
              <a:rPr lang="pt-PT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e a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tecelagem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Estando </a:t>
            </a:r>
            <a:r>
              <a:rPr lang="pt-PT" dirty="0">
                <a:latin typeface="Arial" pitchFamily="34" charset="0"/>
                <a:cs typeface="Arial" pitchFamily="34" charset="0"/>
              </a:rPr>
              <a:t>estas tarefas reservadas às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mulheres</a:t>
            </a:r>
            <a:r>
              <a:rPr lang="pt-PT" dirty="0">
                <a:latin typeface="Arial" pitchFamily="34" charset="0"/>
                <a:cs typeface="Arial" pitchFamily="34" charset="0"/>
              </a:rPr>
              <a:t>, realizavam-se no ambiente doméstico, dentro das próprias casas das artesãs.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69" l="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562" y="156021"/>
            <a:ext cx="1866608" cy="327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Conexão recta 9"/>
          <p:cNvCxnSpPr>
            <a:stCxn id="16" idx="0"/>
          </p:cNvCxnSpPr>
          <p:nvPr/>
        </p:nvCxnSpPr>
        <p:spPr>
          <a:xfrm flipV="1">
            <a:off x="4192350" y="4149080"/>
            <a:ext cx="13223" cy="1304564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9"/>
          <p:cNvCxnSpPr>
            <a:stCxn id="14" idx="0"/>
          </p:cNvCxnSpPr>
          <p:nvPr/>
        </p:nvCxnSpPr>
        <p:spPr>
          <a:xfrm flipV="1">
            <a:off x="7668345" y="5171420"/>
            <a:ext cx="0" cy="466888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xão recta 9"/>
          <p:cNvCxnSpPr>
            <a:stCxn id="18" idx="0"/>
          </p:cNvCxnSpPr>
          <p:nvPr/>
        </p:nvCxnSpPr>
        <p:spPr>
          <a:xfrm flipV="1">
            <a:off x="1070229" y="4848616"/>
            <a:ext cx="0" cy="651194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271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652" r="892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874" r="29835" b="23432"/>
          <a:stretch/>
        </p:blipFill>
        <p:spPr>
          <a:xfrm flipH="1">
            <a:off x="5358703" y="4851190"/>
            <a:ext cx="3965825" cy="2106202"/>
          </a:xfrm>
          <a:prstGeom prst="rect">
            <a:avLst/>
          </a:prstGeom>
        </p:spPr>
      </p:pic>
      <p:pic>
        <p:nvPicPr>
          <p:cNvPr id="26" name="Imagem 7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2" b="98908" l="3659" r="990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1"/>
          <a:stretch/>
        </p:blipFill>
        <p:spPr>
          <a:xfrm>
            <a:off x="6719" y="1537490"/>
            <a:ext cx="3994772" cy="5203878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49" b="100000" l="794" r="89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146" r="37974"/>
          <a:stretch/>
        </p:blipFill>
        <p:spPr bwMode="auto">
          <a:xfrm>
            <a:off x="3713862" y="2117009"/>
            <a:ext cx="1973240" cy="2248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ângulo 1"/>
          <p:cNvSpPr/>
          <p:nvPr/>
        </p:nvSpPr>
        <p:spPr>
          <a:xfrm>
            <a:off x="539552" y="620688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Noutros </a:t>
            </a:r>
            <a:r>
              <a:rPr lang="pt-PT" dirty="0" err="1" smtClean="0">
                <a:latin typeface="Arial" pitchFamily="34" charset="0"/>
                <a:cs typeface="Arial" pitchFamily="34" charset="0"/>
              </a:rPr>
              <a:t>setores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da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indústria, </a:t>
            </a:r>
            <a:r>
              <a:rPr lang="pt-PT" dirty="0">
                <a:latin typeface="Arial" pitchFamily="34" charset="0"/>
                <a:cs typeface="Arial" pitchFamily="34" charset="0"/>
              </a:rPr>
              <a:t>mais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complexos, exigiam-se</a:t>
            </a:r>
            <a:r>
              <a:rPr lang="pt-PT" dirty="0">
                <a:latin typeface="Arial" pitchFamily="34" charset="0"/>
                <a:cs typeface="Arial" pitchFamily="34" charset="0"/>
              </a:rPr>
              <a:t>,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porém,</a:t>
            </a:r>
          </a:p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matérias-primas </a:t>
            </a:r>
            <a:r>
              <a:rPr lang="pt-PT" dirty="0">
                <a:latin typeface="Arial" pitchFamily="34" charset="0"/>
                <a:cs typeface="Arial" pitchFamily="34" charset="0"/>
              </a:rPr>
              <a:t>e equipamentos dispendiosos ou trabalhadores muito especializados. Casos do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mobiliário</a:t>
            </a:r>
            <a:r>
              <a:rPr lang="pt-PT" dirty="0">
                <a:latin typeface="Arial" pitchFamily="34" charset="0"/>
                <a:cs typeface="Arial" pitchFamily="34" charset="0"/>
              </a:rPr>
              <a:t>, da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metalurgia</a:t>
            </a:r>
            <a:r>
              <a:rPr lang="pt-PT" dirty="0">
                <a:latin typeface="Arial" pitchFamily="34" charset="0"/>
                <a:cs typeface="Arial" pitchFamily="34" charset="0"/>
              </a:rPr>
              <a:t>, da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ourivesaria</a:t>
            </a:r>
            <a:r>
              <a:rPr lang="pt-PT" dirty="0">
                <a:latin typeface="Arial" pitchFamily="34" charset="0"/>
                <a:cs typeface="Arial" pitchFamily="34" charset="0"/>
              </a:rPr>
              <a:t> e, sobretudo, da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cerâmica artística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ângulo 1"/>
          <p:cNvSpPr/>
          <p:nvPr/>
        </p:nvSpPr>
        <p:spPr>
          <a:xfrm>
            <a:off x="5819796" y="3352924"/>
            <a:ext cx="3168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b="1" i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Mobiliário  </a:t>
            </a:r>
            <a:endParaRPr lang="pt-PT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PT" dirty="0">
                <a:latin typeface="Arial" pitchFamily="34" charset="0"/>
                <a:cs typeface="Arial" pitchFamily="34" charset="0"/>
              </a:rPr>
              <a:t>Apesar de usarem instrumentos rudimentares, os marceneiros atenienses eram capazes de fabricar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peças de mobiliário </a:t>
            </a:r>
            <a:r>
              <a:rPr lang="pt-PT" dirty="0">
                <a:latin typeface="Arial" pitchFamily="34" charset="0"/>
                <a:cs typeface="Arial" pitchFamily="34" charset="0"/>
              </a:rPr>
              <a:t>de linhas elegantes e ricamente ornamentadas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ângulo 9"/>
          <p:cNvSpPr/>
          <p:nvPr/>
        </p:nvSpPr>
        <p:spPr>
          <a:xfrm>
            <a:off x="3275856" y="4365104"/>
            <a:ext cx="237610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i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Metalurgia </a:t>
            </a:r>
            <a:endParaRPr lang="pt-PT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Os trabalhadores metalúrgicos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fabricavam armas</a:t>
            </a:r>
            <a:r>
              <a:rPr lang="pt-PT" dirty="0">
                <a:latin typeface="Arial" pitchFamily="34" charset="0"/>
                <a:cs typeface="Arial" pitchFamily="34" charset="0"/>
              </a:rPr>
              <a:t>, ferramentas e outros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objetos</a:t>
            </a:r>
            <a:r>
              <a:rPr lang="pt-PT" dirty="0">
                <a:latin typeface="Arial" pitchFamily="34" charset="0"/>
                <a:cs typeface="Arial" pitchFamily="34" charset="0"/>
              </a:rPr>
              <a:t>, em bronze e em ferro.</a:t>
            </a:r>
          </a:p>
        </p:txBody>
      </p:sp>
    </p:spTree>
    <p:extLst>
      <p:ext uri="{BB962C8B-B14F-4D97-AF65-F5344CB8AC3E}">
        <p14:creationId xmlns:p14="http://schemas.microsoft.com/office/powerpoint/2010/main" val="320306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ângulo 1"/>
          <p:cNvSpPr/>
          <p:nvPr/>
        </p:nvSpPr>
        <p:spPr>
          <a:xfrm>
            <a:off x="539552" y="561454"/>
            <a:ext cx="822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Era nas oficinas de fundição que se obtinha o bronze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por </a:t>
            </a:r>
            <a:r>
              <a:rPr lang="pt-PT" dirty="0">
                <a:latin typeface="Arial" pitchFamily="34" charset="0"/>
                <a:cs typeface="Arial" pitchFamily="34" charset="0"/>
              </a:rPr>
              <a:t>meio da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fusão, em fornos, do cobre </a:t>
            </a:r>
            <a:r>
              <a:rPr lang="pt-PT" dirty="0">
                <a:latin typeface="Arial" pitchFamily="34" charset="0"/>
                <a:cs typeface="Arial" pitchFamily="34" charset="0"/>
              </a:rPr>
              <a:t>e do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estanho. Também se </a:t>
            </a:r>
            <a:r>
              <a:rPr lang="pt-PT" dirty="0">
                <a:latin typeface="Arial" pitchFamily="34" charset="0"/>
                <a:cs typeface="Arial" pitchFamily="34" charset="0"/>
              </a:rPr>
              <a:t>aproveitava 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matéria-prima </a:t>
            </a:r>
            <a:r>
              <a:rPr lang="pt-PT" dirty="0">
                <a:latin typeface="Arial" pitchFamily="34" charset="0"/>
                <a:cs typeface="Arial" pitchFamily="34" charset="0"/>
              </a:rPr>
              <a:t>de velhas peças que eram desmanteladas 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fundidas.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latin typeface="Arial" pitchFamily="34" charset="0"/>
                <a:cs typeface="Arial" pitchFamily="34" charset="0"/>
              </a:rPr>
              <a:t>O metal fundido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era, </a:t>
            </a:r>
            <a:r>
              <a:rPr lang="pt-PT" dirty="0">
                <a:latin typeface="Arial" pitchFamily="34" charset="0"/>
                <a:cs typeface="Arial" pitchFamily="34" charset="0"/>
              </a:rPr>
              <a:t>em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seguida, </a:t>
            </a:r>
            <a:r>
              <a:rPr lang="pt-PT" dirty="0">
                <a:latin typeface="Arial" pitchFamily="34" charset="0"/>
                <a:cs typeface="Arial" pitchFamily="34" charset="0"/>
              </a:rPr>
              <a:t>vazado em moldes a fim de se obterem as peças pretendidas. Estas tinham de ser ainda sujeitas a várias operações de acabamento. </a:t>
            </a:r>
          </a:p>
        </p:txBody>
      </p:sp>
      <p:pic>
        <p:nvPicPr>
          <p:cNvPr id="10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t="4426"/>
          <a:stretch/>
        </p:blipFill>
        <p:spPr>
          <a:xfrm>
            <a:off x="467544" y="2146952"/>
            <a:ext cx="6048672" cy="19123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ângulo 3"/>
          <p:cNvSpPr/>
          <p:nvPr/>
        </p:nvSpPr>
        <p:spPr>
          <a:xfrm>
            <a:off x="467544" y="4212377"/>
            <a:ext cx="1152129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Forno metalúrgico</a:t>
            </a:r>
            <a:endParaRPr lang="pt-PT" sz="1500" i="1" dirty="0">
              <a:latin typeface="+mj-lt"/>
            </a:endParaRPr>
          </a:p>
        </p:txBody>
      </p:sp>
      <p:cxnSp>
        <p:nvCxnSpPr>
          <p:cNvPr id="12" name="Conexão recta 4"/>
          <p:cNvCxnSpPr>
            <a:stCxn id="11" idx="0"/>
          </p:cNvCxnSpPr>
          <p:nvPr/>
        </p:nvCxnSpPr>
        <p:spPr>
          <a:xfrm flipH="1" flipV="1">
            <a:off x="1043608" y="3583505"/>
            <a:ext cx="1" cy="628872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ângulo 5"/>
          <p:cNvSpPr/>
          <p:nvPr/>
        </p:nvSpPr>
        <p:spPr>
          <a:xfrm>
            <a:off x="1979712" y="4335487"/>
            <a:ext cx="1584176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Escravos artesãos</a:t>
            </a:r>
            <a:endParaRPr lang="pt-PT" sz="1500" i="1" dirty="0">
              <a:latin typeface="+mj-lt"/>
            </a:endParaRPr>
          </a:p>
        </p:txBody>
      </p:sp>
      <p:cxnSp>
        <p:nvCxnSpPr>
          <p:cNvPr id="14" name="Conexão recta 6"/>
          <p:cNvCxnSpPr>
            <a:stCxn id="13" idx="0"/>
          </p:cNvCxnSpPr>
          <p:nvPr/>
        </p:nvCxnSpPr>
        <p:spPr>
          <a:xfrm flipH="1" flipV="1">
            <a:off x="2339754" y="3670357"/>
            <a:ext cx="432046" cy="665130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9"/>
          <p:cNvCxnSpPr>
            <a:stCxn id="13" idx="0"/>
          </p:cNvCxnSpPr>
          <p:nvPr/>
        </p:nvCxnSpPr>
        <p:spPr>
          <a:xfrm flipV="1">
            <a:off x="2771800" y="3583505"/>
            <a:ext cx="1080120" cy="751982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16"/>
          <p:cNvCxnSpPr>
            <a:stCxn id="13" idx="0"/>
          </p:cNvCxnSpPr>
          <p:nvPr/>
        </p:nvCxnSpPr>
        <p:spPr>
          <a:xfrm flipV="1">
            <a:off x="2771800" y="3460125"/>
            <a:ext cx="432048" cy="875362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ângulo 18"/>
          <p:cNvSpPr/>
          <p:nvPr/>
        </p:nvSpPr>
        <p:spPr>
          <a:xfrm>
            <a:off x="6670592" y="2225384"/>
            <a:ext cx="1872208" cy="7848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Desmantelamento de uma velha estátua</a:t>
            </a:r>
            <a:r>
              <a:rPr lang="pt-PT" sz="1500" b="1" i="1" dirty="0">
                <a:latin typeface="+mj-lt"/>
              </a:rPr>
              <a:t> </a:t>
            </a:r>
            <a:r>
              <a:rPr lang="pt-PT" sz="1500" b="1" i="1" dirty="0" smtClean="0">
                <a:latin typeface="+mj-lt"/>
              </a:rPr>
              <a:t>para fundir</a:t>
            </a:r>
            <a:endParaRPr lang="pt-PT" sz="1500" i="1" dirty="0">
              <a:latin typeface="+mj-lt"/>
            </a:endParaRPr>
          </a:p>
        </p:txBody>
      </p:sp>
      <p:cxnSp>
        <p:nvCxnSpPr>
          <p:cNvPr id="18" name="Conexão recta 19"/>
          <p:cNvCxnSpPr>
            <a:stCxn id="17" idx="1"/>
          </p:cNvCxnSpPr>
          <p:nvPr/>
        </p:nvCxnSpPr>
        <p:spPr>
          <a:xfrm flipH="1">
            <a:off x="5796136" y="2617799"/>
            <a:ext cx="874456" cy="1052558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r="2863"/>
          <a:stretch/>
        </p:blipFill>
        <p:spPr>
          <a:xfrm>
            <a:off x="3779912" y="4076905"/>
            <a:ext cx="5117331" cy="222056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4" name="Rectângulo 3"/>
          <p:cNvSpPr/>
          <p:nvPr/>
        </p:nvSpPr>
        <p:spPr>
          <a:xfrm>
            <a:off x="4572000" y="6385786"/>
            <a:ext cx="4382144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Polimento de uma estátua por dois escravos artesãos</a:t>
            </a:r>
            <a:endParaRPr lang="pt-PT" sz="1500" i="1" dirty="0">
              <a:latin typeface="+mj-lt"/>
            </a:endParaRPr>
          </a:p>
        </p:txBody>
      </p:sp>
      <p:sp>
        <p:nvSpPr>
          <p:cNvPr id="35" name="Rectângulo 4"/>
          <p:cNvSpPr/>
          <p:nvPr/>
        </p:nvSpPr>
        <p:spPr>
          <a:xfrm>
            <a:off x="2195737" y="5317561"/>
            <a:ext cx="986604" cy="323165"/>
          </a:xfrm>
          <a:prstGeom prst="rect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solidFill>
                  <a:schemeClr val="tx1"/>
                </a:solidFill>
                <a:latin typeface="+mj-lt"/>
              </a:rPr>
              <a:t>Patrão (?)</a:t>
            </a:r>
            <a:endParaRPr lang="pt-PT" sz="1500" i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6" name="Conexão recta 5"/>
          <p:cNvCxnSpPr/>
          <p:nvPr/>
        </p:nvCxnSpPr>
        <p:spPr>
          <a:xfrm>
            <a:off x="3203848" y="5486838"/>
            <a:ext cx="936104" cy="0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37" name="Rectângulo 7"/>
          <p:cNvSpPr/>
          <p:nvPr/>
        </p:nvSpPr>
        <p:spPr>
          <a:xfrm>
            <a:off x="7740352" y="3356992"/>
            <a:ext cx="1028800" cy="323165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solidFill>
                  <a:schemeClr val="tx1"/>
                </a:solidFill>
                <a:latin typeface="+mj-lt"/>
              </a:rPr>
              <a:t>Cliente (?)</a:t>
            </a:r>
            <a:endParaRPr lang="pt-PT" sz="1500" i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8" name="Conexão recta 8"/>
          <p:cNvCxnSpPr>
            <a:stCxn id="37" idx="2"/>
          </p:cNvCxnSpPr>
          <p:nvPr/>
        </p:nvCxnSpPr>
        <p:spPr>
          <a:xfrm flipH="1">
            <a:off x="8239228" y="3680157"/>
            <a:ext cx="15524" cy="811935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49" name="Conexão recta 8"/>
          <p:cNvCxnSpPr>
            <a:stCxn id="34" idx="0"/>
          </p:cNvCxnSpPr>
          <p:nvPr/>
        </p:nvCxnSpPr>
        <p:spPr>
          <a:xfrm flipH="1" flipV="1">
            <a:off x="6516216" y="5479143"/>
            <a:ext cx="246856" cy="906643"/>
          </a:xfrm>
          <a:prstGeom prst="line">
            <a:avLst/>
          </a:prstGeom>
          <a:ln>
            <a:tailEnd type="oval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91457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3" grpId="0" animBg="1"/>
      <p:bldP spid="17" grpId="0" animBg="1"/>
      <p:bldP spid="34" grpId="0" animBg="1"/>
      <p:bldP spid="35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ângulo 1"/>
          <p:cNvSpPr/>
          <p:nvPr/>
        </p:nvSpPr>
        <p:spPr>
          <a:xfrm>
            <a:off x="2935414" y="4365104"/>
            <a:ext cx="324036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500" dirty="0">
                <a:latin typeface="+mj-lt"/>
              </a:rPr>
              <a:t>Assim se fabricavam desde armas (espadas, elmos, couraças e escudos) a objetos diversos (vasos decorativos, espelhos) e até estátuas de dimensões colossais, como as que aqui </a:t>
            </a:r>
            <a:r>
              <a:rPr lang="pt-PT" sz="1500" dirty="0" smtClean="0">
                <a:latin typeface="+mj-lt"/>
              </a:rPr>
              <a:t>vês. </a:t>
            </a:r>
          </a:p>
        </p:txBody>
      </p:sp>
      <p:pic>
        <p:nvPicPr>
          <p:cNvPr id="21" name="Imagem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30" b="98910" l="1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20" y="295314"/>
            <a:ext cx="2395612" cy="6518062"/>
          </a:xfrm>
          <a:prstGeom prst="rect">
            <a:avLst/>
          </a:prstGeom>
        </p:spPr>
      </p:pic>
      <p:pic>
        <p:nvPicPr>
          <p:cNvPr id="22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9" b="98787" l="156" r="978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6632"/>
            <a:ext cx="2632102" cy="67687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35414" y="5805263"/>
            <a:ext cx="3240360" cy="5539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500" b="1" i="1" dirty="0"/>
              <a:t>Estátuas de bronze, com 2 m de altura, representando </a:t>
            </a:r>
            <a:r>
              <a:rPr lang="pt-PT" sz="1500" b="1" i="1" dirty="0" smtClean="0"/>
              <a:t>guerreiros. </a:t>
            </a:r>
            <a:r>
              <a:rPr lang="pt-PT" sz="1500" b="1" i="1" dirty="0"/>
              <a:t>Séc. V a. C</a:t>
            </a:r>
            <a:r>
              <a:rPr lang="pt-PT" sz="1500" b="1" i="1" dirty="0" smtClean="0"/>
              <a:t>.</a:t>
            </a:r>
            <a:endParaRPr lang="pt-PT" sz="1500" i="1" dirty="0"/>
          </a:p>
        </p:txBody>
      </p:sp>
    </p:spTree>
    <p:extLst>
      <p:ext uri="{BB962C8B-B14F-4D97-AF65-F5344CB8AC3E}">
        <p14:creationId xmlns:p14="http://schemas.microsoft.com/office/powerpoint/2010/main" val="551178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m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862" l="0" r="986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12177"/>
            <a:ext cx="3851920" cy="216340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95" b="96355" l="1933" r="970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98" y="5157192"/>
            <a:ext cx="2820326" cy="125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ângulo 7"/>
          <p:cNvSpPr/>
          <p:nvPr/>
        </p:nvSpPr>
        <p:spPr>
          <a:xfrm>
            <a:off x="339535" y="4697765"/>
            <a:ext cx="167026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Pulseira </a:t>
            </a:r>
          </a:p>
          <a:p>
            <a:pPr algn="ctr"/>
            <a:r>
              <a:rPr lang="pt-PT" sz="1500" b="1" i="1" dirty="0" smtClean="0">
                <a:latin typeface="+mj-lt"/>
              </a:rPr>
              <a:t>(ouro, séc. IV a. C.)</a:t>
            </a:r>
            <a:endParaRPr lang="pt-PT" sz="1500" i="1" dirty="0">
              <a:latin typeface="+mj-lt"/>
            </a:endParaRPr>
          </a:p>
        </p:txBody>
      </p:sp>
      <p:sp>
        <p:nvSpPr>
          <p:cNvPr id="12" name="Rectângulo 8"/>
          <p:cNvSpPr/>
          <p:nvPr/>
        </p:nvSpPr>
        <p:spPr>
          <a:xfrm>
            <a:off x="1019501" y="2484185"/>
            <a:ext cx="167026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Gargantilha</a:t>
            </a:r>
          </a:p>
          <a:p>
            <a:pPr algn="ctr"/>
            <a:r>
              <a:rPr lang="pt-PT" sz="1500" b="1" i="1" dirty="0" smtClean="0">
                <a:latin typeface="+mj-lt"/>
              </a:rPr>
              <a:t>(ouro, séc. IV a. C.)</a:t>
            </a:r>
            <a:endParaRPr lang="pt-PT" sz="1500" i="1" dirty="0">
              <a:latin typeface="+mj-lt"/>
            </a:endParaRPr>
          </a:p>
        </p:txBody>
      </p:sp>
      <p:sp>
        <p:nvSpPr>
          <p:cNvPr id="14" name="Rectângulo 10"/>
          <p:cNvSpPr/>
          <p:nvPr/>
        </p:nvSpPr>
        <p:spPr>
          <a:xfrm>
            <a:off x="5723239" y="1767748"/>
            <a:ext cx="32412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i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Cerâmica</a:t>
            </a:r>
            <a:endParaRPr lang="pt-PT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Por último, a cerâmica, a mais  apreciada de todas as indústrias de Atenas. O seu nome deriva do chamado bairro do </a:t>
            </a:r>
            <a:r>
              <a:rPr lang="pt-PT" i="1" dirty="0">
                <a:latin typeface="Arial" pitchFamily="34" charset="0"/>
                <a:cs typeface="Arial" pitchFamily="34" charset="0"/>
              </a:rPr>
              <a:t>Cerâmico</a:t>
            </a:r>
            <a:r>
              <a:rPr lang="pt-PT" dirty="0">
                <a:latin typeface="Arial" pitchFamily="34" charset="0"/>
                <a:cs typeface="Arial" pitchFamily="34" charset="0"/>
              </a:rPr>
              <a:t>, situado a norte da Ágora, onde se concentravam as principais olarias e oficinas de pintura de vasos. </a:t>
            </a:r>
          </a:p>
        </p:txBody>
      </p:sp>
      <p:pic>
        <p:nvPicPr>
          <p:cNvPr id="9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7" b="96795" l="4747" r="97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76" y="-4348"/>
            <a:ext cx="1928074" cy="2857283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9" b="99253" l="889" r="98889">
                        <a14:foregroundMark x1="16000" y1="20927" x2="16000" y2="20927"/>
                        <a14:foregroundMark x1="20000" y1="21674" x2="20000" y2="21674"/>
                        <a14:backgroundMark x1="22889" y1="19283" x2="22889" y2="19283"/>
                        <a14:backgroundMark x1="25556" y1="20628" x2="25556" y2="206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32" y="3100041"/>
            <a:ext cx="2581836" cy="3838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94" b="89931" l="3675" r="965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506" y="4363640"/>
            <a:ext cx="1858998" cy="280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ângulo 7"/>
          <p:cNvSpPr/>
          <p:nvPr/>
        </p:nvSpPr>
        <p:spPr>
          <a:xfrm>
            <a:off x="5513081" y="6093589"/>
            <a:ext cx="100313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Ânfora</a:t>
            </a:r>
          </a:p>
          <a:p>
            <a:pPr algn="ctr"/>
            <a:r>
              <a:rPr lang="pt-PT" sz="1500" b="1" i="1" dirty="0" smtClean="0">
                <a:latin typeface="+mj-lt"/>
              </a:rPr>
              <a:t>decorada</a:t>
            </a:r>
            <a:endParaRPr lang="pt-PT" sz="1500" b="1" i="1" dirty="0">
              <a:latin typeface="+mj-lt"/>
            </a:endParaRPr>
          </a:p>
        </p:txBody>
      </p:sp>
      <p:sp>
        <p:nvSpPr>
          <p:cNvPr id="18" name="Rectângulo 8"/>
          <p:cNvSpPr/>
          <p:nvPr/>
        </p:nvSpPr>
        <p:spPr>
          <a:xfrm>
            <a:off x="6682025" y="5332888"/>
            <a:ext cx="77029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Ânfora</a:t>
            </a:r>
          </a:p>
          <a:p>
            <a:pPr algn="ctr"/>
            <a:r>
              <a:rPr lang="pt-PT" sz="1500" b="1" i="1" dirty="0" smtClean="0">
                <a:latin typeface="+mj-lt"/>
              </a:rPr>
              <a:t>vulgar</a:t>
            </a:r>
            <a:endParaRPr lang="pt-PT" sz="1500" b="1" i="1" dirty="0">
              <a:latin typeface="+mj-lt"/>
            </a:endParaRPr>
          </a:p>
        </p:txBody>
      </p:sp>
      <p:pic>
        <p:nvPicPr>
          <p:cNvPr id="19" name="Imagem 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477" b="98101" l="1416" r="987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69" y="296652"/>
            <a:ext cx="2395548" cy="1461961"/>
          </a:xfrm>
          <a:prstGeom prst="rect">
            <a:avLst/>
          </a:prstGeom>
        </p:spPr>
      </p:pic>
      <p:sp>
        <p:nvSpPr>
          <p:cNvPr id="23" name="Rectângulo 11"/>
          <p:cNvSpPr/>
          <p:nvPr/>
        </p:nvSpPr>
        <p:spPr>
          <a:xfrm>
            <a:off x="8076059" y="1573947"/>
            <a:ext cx="817309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Biberão</a:t>
            </a:r>
            <a:endParaRPr lang="pt-PT" sz="1500" b="1" i="1" dirty="0">
              <a:latin typeface="+mj-lt"/>
            </a:endParaRPr>
          </a:p>
        </p:txBody>
      </p:sp>
      <p:sp>
        <p:nvSpPr>
          <p:cNvPr id="6" name="Rectângulo 1"/>
          <p:cNvSpPr/>
          <p:nvPr/>
        </p:nvSpPr>
        <p:spPr>
          <a:xfrm>
            <a:off x="323528" y="666562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Joalharia </a:t>
            </a:r>
            <a:endParaRPr lang="pt-PT" b="1" i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Ligado </a:t>
            </a:r>
            <a:r>
              <a:rPr lang="pt-PT" dirty="0">
                <a:latin typeface="Arial" pitchFamily="34" charset="0"/>
                <a:cs typeface="Arial" pitchFamily="34" charset="0"/>
              </a:rPr>
              <a:t>à atividade metalúrgica, o fabrico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joias </a:t>
            </a:r>
            <a:r>
              <a:rPr lang="pt-PT" dirty="0">
                <a:latin typeface="Arial" pitchFamily="34" charset="0"/>
                <a:cs typeface="Arial" pitchFamily="34" charset="0"/>
              </a:rPr>
              <a:t>de ouro, prata ou bronze era um artesanato altamente especializado e de grande valor artístico. </a:t>
            </a:r>
          </a:p>
        </p:txBody>
      </p:sp>
      <p:sp>
        <p:nvSpPr>
          <p:cNvPr id="13" name="Rectângulo 9"/>
          <p:cNvSpPr/>
          <p:nvPr/>
        </p:nvSpPr>
        <p:spPr>
          <a:xfrm>
            <a:off x="4149976" y="1041388"/>
            <a:ext cx="1670265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500" b="1" i="1" dirty="0" smtClean="0">
                <a:latin typeface="+mj-lt"/>
              </a:rPr>
              <a:t>Pendente</a:t>
            </a:r>
          </a:p>
          <a:p>
            <a:pPr algn="ctr"/>
            <a:r>
              <a:rPr lang="pt-PT" sz="1500" b="1" i="1" dirty="0" smtClean="0">
                <a:latin typeface="+mj-lt"/>
              </a:rPr>
              <a:t>(ouro, séc. IV a. C.)</a:t>
            </a:r>
            <a:endParaRPr lang="pt-PT" sz="15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3179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/>
      <p:bldP spid="17" grpId="0" animBg="1"/>
      <p:bldP spid="18" grpId="0" animBg="1"/>
      <p:bldP spid="23" grpId="0" animBg="1"/>
      <p:bldP spid="6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ângulo 1"/>
          <p:cNvSpPr/>
          <p:nvPr/>
        </p:nvSpPr>
        <p:spPr>
          <a:xfrm>
            <a:off x="611560" y="566836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Na maior parte das olarias apenas se fabricavam utensílios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domésticos, grosseiros</a:t>
            </a:r>
            <a:r>
              <a:rPr lang="pt-PT" dirty="0">
                <a:latin typeface="Arial" pitchFamily="34" charset="0"/>
                <a:cs typeface="Arial" pitchFamily="34" charset="0"/>
              </a:rPr>
              <a:t>, mas muito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variados</a:t>
            </a:r>
            <a:r>
              <a:rPr lang="pt-PT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" b="98989" l="1376" r="9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51056"/>
            <a:ext cx="4320480" cy="4040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ângulo 4"/>
          <p:cNvSpPr/>
          <p:nvPr/>
        </p:nvSpPr>
        <p:spPr>
          <a:xfrm>
            <a:off x="251520" y="1176922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Utensílios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para armazenagem e transporte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pt-PT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ângulo 3"/>
          <p:cNvSpPr/>
          <p:nvPr/>
        </p:nvSpPr>
        <p:spPr>
          <a:xfrm>
            <a:off x="6304599" y="1525631"/>
            <a:ext cx="1908279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pt-PT" sz="1400" b="1" i="1" dirty="0">
                <a:latin typeface="+mj-lt"/>
              </a:rPr>
              <a:t>Escravo transportando </a:t>
            </a:r>
            <a:endParaRPr lang="pt-PT" sz="1400" b="1" i="1" dirty="0" smtClean="0">
              <a:latin typeface="+mj-lt"/>
            </a:endParaRPr>
          </a:p>
          <a:p>
            <a:pPr algn="ctr"/>
            <a:r>
              <a:rPr lang="pt-PT" sz="1400" b="1" i="1" dirty="0" smtClean="0">
                <a:latin typeface="+mj-lt"/>
              </a:rPr>
              <a:t>duas </a:t>
            </a:r>
            <a:r>
              <a:rPr lang="pt-PT" sz="1400" b="1" i="1" dirty="0">
                <a:latin typeface="+mj-lt"/>
              </a:rPr>
              <a:t>ânforas</a:t>
            </a:r>
            <a:endParaRPr lang="pt-PT" sz="1400" b="1" dirty="0">
              <a:latin typeface="+mj-lt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5" b="98455" l="141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8135"/>
          <a:stretch/>
        </p:blipFill>
        <p:spPr bwMode="auto">
          <a:xfrm>
            <a:off x="971600" y="4004761"/>
            <a:ext cx="2676562" cy="268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ângulo 3"/>
          <p:cNvSpPr/>
          <p:nvPr/>
        </p:nvSpPr>
        <p:spPr>
          <a:xfrm>
            <a:off x="395536" y="3483994"/>
            <a:ext cx="2108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… utensílios </a:t>
            </a:r>
          </a:p>
          <a:p>
            <a:pPr algn="r"/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para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cozinhar…   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82" b="97938" l="935" r="392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883"/>
          <a:stretch/>
        </p:blipFill>
        <p:spPr bwMode="auto">
          <a:xfrm>
            <a:off x="6848000" y="3747854"/>
            <a:ext cx="1972472" cy="328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ângulo 1"/>
          <p:cNvSpPr/>
          <p:nvPr/>
        </p:nvSpPr>
        <p:spPr>
          <a:xfrm>
            <a:off x="7258738" y="3573016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… sanitários </a:t>
            </a:r>
            <a:endParaRPr lang="pt-PT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2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 animBg="1"/>
      <p:bldP spid="26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2" b="4055"/>
          <a:stretch/>
        </p:blipFill>
        <p:spPr>
          <a:xfrm>
            <a:off x="4355976" y="1350340"/>
            <a:ext cx="5124001" cy="3955649"/>
          </a:xfrm>
          <a:prstGeom prst="rect">
            <a:avLst/>
          </a:prstGeom>
        </p:spPr>
      </p:pic>
      <p:sp>
        <p:nvSpPr>
          <p:cNvPr id="20" name="Rectângulo 1"/>
          <p:cNvSpPr/>
          <p:nvPr/>
        </p:nvSpPr>
        <p:spPr>
          <a:xfrm>
            <a:off x="539552" y="566836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Outras produziam peças de melhor qualidade, como a cerâmica negra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PT" dirty="0">
                <a:latin typeface="Arial" pitchFamily="34" charset="0"/>
                <a:cs typeface="Arial" pitchFamily="34" charset="0"/>
              </a:rPr>
              <a:t>usada no serviço de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mesa… Mas </a:t>
            </a:r>
            <a:r>
              <a:rPr lang="pt-PT" dirty="0">
                <a:latin typeface="Arial" pitchFamily="34" charset="0"/>
                <a:cs typeface="Arial" pitchFamily="34" charset="0"/>
              </a:rPr>
              <a:t>foi a cerâmica pintada que alcançou em Atenas uma qualidade artística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insuperável</a:t>
            </a:r>
            <a:r>
              <a:rPr lang="pt-PT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3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03" b="98762" l="2964" r="965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2" r="2456"/>
          <a:stretch/>
        </p:blipFill>
        <p:spPr>
          <a:xfrm>
            <a:off x="0" y="1295013"/>
            <a:ext cx="2623961" cy="3530120"/>
          </a:xfrm>
          <a:prstGeom prst="rect">
            <a:avLst/>
          </a:prstGeom>
        </p:spPr>
      </p:pic>
      <p:pic>
        <p:nvPicPr>
          <p:cNvPr id="12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81" b="97954" l="2507" r="963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600869"/>
            <a:ext cx="310739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715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05" y="880830"/>
            <a:ext cx="4340714" cy="4492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3"/>
          <p:cNvSpPr/>
          <p:nvPr/>
        </p:nvSpPr>
        <p:spPr>
          <a:xfrm>
            <a:off x="5222561" y="5034808"/>
            <a:ext cx="2141420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PT" sz="1500" b="1" i="1" dirty="0" smtClean="0">
                <a:latin typeface="+mj-lt"/>
              </a:rPr>
              <a:t>Artista </a:t>
            </a:r>
            <a:r>
              <a:rPr lang="pt-PT" sz="1500" b="1" i="1" dirty="0">
                <a:latin typeface="+mj-lt"/>
              </a:rPr>
              <a:t>a pintar um vaso </a:t>
            </a:r>
            <a:endParaRPr lang="pt-PT" sz="1500" b="1" dirty="0">
              <a:latin typeface="+mj-lt"/>
            </a:endParaRPr>
          </a:p>
        </p:txBody>
      </p:sp>
      <p:sp>
        <p:nvSpPr>
          <p:cNvPr id="14" name="Rectângulo 1"/>
          <p:cNvSpPr/>
          <p:nvPr/>
        </p:nvSpPr>
        <p:spPr>
          <a:xfrm>
            <a:off x="5292080" y="808822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>
                <a:latin typeface="Arial" pitchFamily="34" charset="0"/>
                <a:cs typeface="Arial" pitchFamily="34" charset="0"/>
              </a:rPr>
              <a:t>Alguns </a:t>
            </a:r>
            <a:r>
              <a:rPr lang="pt-PT" dirty="0">
                <a:latin typeface="Arial" pitchFamily="34" charset="0"/>
                <a:cs typeface="Arial" pitchFamily="34" charset="0"/>
              </a:rPr>
              <a:t>pintores de peças de cerâmica eram artistas de tal modo considerados que assinavam as suas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obras.</a:t>
            </a:r>
            <a:endParaRPr lang="pt-PT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ângulo 1"/>
          <p:cNvSpPr/>
          <p:nvPr/>
        </p:nvSpPr>
        <p:spPr>
          <a:xfrm>
            <a:off x="539552" y="558924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latin typeface="Arial" pitchFamily="34" charset="0"/>
                <a:cs typeface="Arial" pitchFamily="34" charset="0"/>
              </a:rPr>
              <a:t>Estas </a:t>
            </a:r>
            <a:r>
              <a:rPr lang="pt-PT" dirty="0">
                <a:latin typeface="Arial" pitchFamily="34" charset="0"/>
                <a:cs typeface="Arial" pitchFamily="34" charset="0"/>
              </a:rPr>
              <a:t>obras artísticas tinham fundamentalmente um carácter decorativo.</a:t>
            </a:r>
          </a:p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As suas formas obedeciam a modelos bem definidos, consoante os fins a que se destinavam, incluindo o culto funerário e religioso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1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EFF"/>
              </a:clrFrom>
              <a:clrTo>
                <a:srgbClr val="FD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409" y="438584"/>
            <a:ext cx="1299719" cy="198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481" y="896360"/>
            <a:ext cx="1449367" cy="15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9" y="836712"/>
            <a:ext cx="1470427" cy="155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08720"/>
            <a:ext cx="1355488" cy="149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Imagem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66576"/>
            <a:ext cx="589565" cy="1299626"/>
          </a:xfrm>
          <a:prstGeom prst="rect">
            <a:avLst/>
          </a:prstGeom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84784"/>
            <a:ext cx="2317516" cy="91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9" b="98510" l="2906" r="988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" y="2440955"/>
            <a:ext cx="2235017" cy="2555450"/>
          </a:xfrm>
          <a:prstGeom prst="rect">
            <a:avLst/>
          </a:prstGeom>
        </p:spPr>
      </p:pic>
      <p:pic>
        <p:nvPicPr>
          <p:cNvPr id="11" name="Imagem 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77" b="98853" l="1965" r="994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32" y="4437112"/>
            <a:ext cx="2415444" cy="2481880"/>
          </a:xfrm>
          <a:prstGeom prst="rect">
            <a:avLst/>
          </a:prstGeom>
        </p:spPr>
      </p:pic>
      <p:pic>
        <p:nvPicPr>
          <p:cNvPr id="17" name="Imagem 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124" b="99345" l="1621" r="977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599" y="2345170"/>
            <a:ext cx="2085433" cy="2777111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539552" y="2345170"/>
            <a:ext cx="822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08" b="97778" l="6052" r="942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13" y="4015656"/>
            <a:ext cx="2017855" cy="2877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Imagem 2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54" b="98954" l="2712" r="96203">
                        <a14:foregroundMark x1="84268" y1="40529" x2="84268" y2="40529"/>
                        <a14:foregroundMark x1="81555" y1="73186" x2="81555" y2="73186"/>
                        <a14:foregroundMark x1="83725" y1="38684" x2="83725" y2="38684"/>
                        <a14:foregroundMark x1="86980" y1="57196" x2="86980" y2="57196"/>
                        <a14:foregroundMark x1="86980" y1="55535" x2="86980" y2="55535"/>
                        <a14:foregroundMark x1="86980" y1="59410" x2="86980" y2="59410"/>
                        <a14:foregroundMark x1="83183" y1="71894" x2="83183" y2="71894"/>
                        <a14:foregroundMark x1="81555" y1="75031" x2="81555" y2="75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345171"/>
            <a:ext cx="1119947" cy="3290280"/>
          </a:xfrm>
          <a:prstGeom prst="rect">
            <a:avLst/>
          </a:prstGeom>
        </p:spPr>
      </p:pic>
      <p:pic>
        <p:nvPicPr>
          <p:cNvPr id="20" name="Imagem 5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046" b="100000" l="137" r="997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4815725"/>
            <a:ext cx="3600401" cy="204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ângulo 1"/>
          <p:cNvSpPr/>
          <p:nvPr/>
        </p:nvSpPr>
        <p:spPr>
          <a:xfrm>
            <a:off x="611560" y="620688"/>
            <a:ext cx="8157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Se as formas dos vasos se mantiveram ao longo do tempo, já o mesmo não aconteceu com as pinturas. Com efeito, </a:t>
            </a:r>
            <a:r>
              <a:rPr lang="pt-PT" dirty="0" err="1">
                <a:latin typeface="Arial" pitchFamily="34" charset="0"/>
                <a:cs typeface="Arial" pitchFamily="34" charset="0"/>
              </a:rPr>
              <a:t>adotaram-se</a:t>
            </a:r>
            <a:r>
              <a:rPr lang="pt-PT" dirty="0">
                <a:latin typeface="Arial" pitchFamily="34" charset="0"/>
                <a:cs typeface="Arial" pitchFamily="34" charset="0"/>
              </a:rPr>
              <a:t> fundamentalmente dois modos de pintar as peças de cerâmica:</a:t>
            </a:r>
          </a:p>
        </p:txBody>
      </p:sp>
      <p:graphicFrame>
        <p:nvGraphicFramePr>
          <p:cNvPr id="25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377202"/>
              </p:ext>
            </p:extLst>
          </p:nvPr>
        </p:nvGraphicFramePr>
        <p:xfrm>
          <a:off x="2982323" y="1749545"/>
          <a:ext cx="3317869" cy="2522238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50800" dist="38100" dir="2700000" sx="101000" sy="101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15803"/>
                <a:gridCol w="1702066"/>
              </a:tblGrid>
              <a:tr h="527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b="1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Século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b="1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VI </a:t>
                      </a:r>
                      <a:r>
                        <a:rPr lang="pt-PT" sz="1600" b="1" dirty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pt-PT" sz="1600" b="1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. C</a:t>
                      </a:r>
                      <a:r>
                        <a:rPr lang="pt-PT" sz="1600" b="1" dirty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pt-PT" sz="1600" b="1" dirty="0">
                        <a:solidFill>
                          <a:srgbClr val="92D05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Séculos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1600" dirty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V e </a:t>
                      </a:r>
                      <a:r>
                        <a:rPr lang="pt-PT" sz="1600" dirty="0" smtClean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IV a. C</a:t>
                      </a:r>
                      <a:r>
                        <a:rPr lang="pt-PT" sz="1600" dirty="0">
                          <a:solidFill>
                            <a:srgbClr val="92D05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pt-PT" sz="1600" dirty="0">
                        <a:solidFill>
                          <a:srgbClr val="92D05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94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Figuras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negras, </a:t>
                      </a:r>
                      <a:r>
                        <a:rPr lang="pt-PT" sz="18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pintadas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sobre 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18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fundo vermelho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 vaso</a:t>
                      </a:r>
                      <a:r>
                        <a:rPr lang="pt-PT" sz="2000" dirty="0" smtClean="0">
                          <a:solidFill>
                            <a:schemeClr val="tx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omic Sans MS" pitchFamily="66" charset="0"/>
                          <a:cs typeface="Times New Roman" pitchFamily="18" charset="0"/>
                        </a:rPr>
                        <a:t> </a:t>
                      </a:r>
                      <a:endParaRPr lang="pt-PT" sz="2000" dirty="0">
                        <a:solidFill>
                          <a:schemeClr val="tx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omic Sans MS" pitchFamily="66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Figuras </a:t>
                      </a:r>
                      <a:r>
                        <a:rPr lang="pt-PT" sz="18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vermelhas, destacadas sobre </a:t>
                      </a:r>
                      <a:r>
                        <a:rPr lang="pt-PT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r>
                        <a:rPr lang="pt-PT" sz="18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fundo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 vaso pintado de negro</a:t>
                      </a:r>
                      <a:endParaRPr lang="pt-PT" sz="18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98" b="98202" l="1017" r="972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68173"/>
            <a:ext cx="1994737" cy="300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02" b="98874" l="214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404" y="1514817"/>
            <a:ext cx="2858235" cy="27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ângulo 1"/>
          <p:cNvSpPr/>
          <p:nvPr/>
        </p:nvSpPr>
        <p:spPr>
          <a:xfrm>
            <a:off x="539552" y="4398203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No entanto, existem outras 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variantes</a:t>
            </a:r>
            <a:r>
              <a:rPr lang="pt-PT" dirty="0">
                <a:latin typeface="Arial" pitchFamily="34" charset="0"/>
                <a:cs typeface="Arial" pitchFamily="34" charset="0"/>
              </a:rPr>
              <a:t>,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mais </a:t>
            </a:r>
            <a:r>
              <a:rPr lang="pt-PT" dirty="0">
                <a:latin typeface="Arial" pitchFamily="34" charset="0"/>
                <a:cs typeface="Arial" pitchFamily="34" charset="0"/>
              </a:rPr>
              <a:t>raras, como:</a:t>
            </a:r>
          </a:p>
        </p:txBody>
      </p:sp>
      <p:pic>
        <p:nvPicPr>
          <p:cNvPr id="29" name="Imagem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0" b="98381" l="756" r="983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06" y="4816984"/>
            <a:ext cx="3086415" cy="2041016"/>
          </a:xfrm>
          <a:prstGeom prst="rect">
            <a:avLst/>
          </a:prstGeom>
        </p:spPr>
      </p:pic>
      <p:sp>
        <p:nvSpPr>
          <p:cNvPr id="30" name="Rectângulo 5"/>
          <p:cNvSpPr/>
          <p:nvPr/>
        </p:nvSpPr>
        <p:spPr>
          <a:xfrm>
            <a:off x="7252168" y="5223158"/>
            <a:ext cx="15518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i="1" dirty="0"/>
              <a:t>Vasos com figuras róseas ou douradas, sobre fundo negro </a:t>
            </a:r>
          </a:p>
        </p:txBody>
      </p:sp>
      <p:pic>
        <p:nvPicPr>
          <p:cNvPr id="31" name="Imagem 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6" b="99808" l="2373" r="98644">
                        <a14:foregroundMark x1="87288" y1="35920" x2="87288" y2="35920"/>
                        <a14:foregroundMark x1="86441" y1="39897" x2="86441" y2="39897"/>
                        <a14:foregroundMark x1="89492" y1="49840" x2="89492" y2="49840"/>
                        <a14:foregroundMark x1="87288" y1="56511" x2="87288" y2="56511"/>
                        <a14:foregroundMark x1="86441" y1="63310" x2="86441" y2="63310"/>
                        <a14:foregroundMark x1="85254" y1="58435" x2="85254" y2="58435"/>
                        <a14:foregroundMark x1="84746" y1="44452" x2="84746" y2="44452"/>
                        <a14:foregroundMark x1="87288" y1="48428" x2="87288" y2="48428"/>
                        <a14:foregroundMark x1="88644" y1="47659" x2="88644" y2="47659"/>
                        <a14:foregroundMark x1="86102" y1="38294" x2="86102" y2="38294"/>
                        <a14:foregroundMark x1="88136" y1="38422" x2="88136" y2="38422"/>
                        <a14:foregroundMark x1="87288" y1="36690" x2="87288" y2="366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87" y="3025919"/>
            <a:ext cx="1390881" cy="3675091"/>
          </a:xfrm>
          <a:prstGeom prst="rect">
            <a:avLst/>
          </a:prstGeom>
        </p:spPr>
      </p:pic>
      <p:sp>
        <p:nvSpPr>
          <p:cNvPr id="32" name="Rectângulo 7"/>
          <p:cNvSpPr/>
          <p:nvPr/>
        </p:nvSpPr>
        <p:spPr>
          <a:xfrm>
            <a:off x="1619672" y="5062825"/>
            <a:ext cx="187220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i="1" dirty="0"/>
              <a:t>Vasos de fundo branco, com figuras suavemente delineadas e sombreadas</a:t>
            </a:r>
          </a:p>
        </p:txBody>
      </p:sp>
    </p:spTree>
    <p:extLst>
      <p:ext uri="{BB962C8B-B14F-4D97-AF65-F5344CB8AC3E}">
        <p14:creationId xmlns:p14="http://schemas.microsoft.com/office/powerpoint/2010/main" val="391820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30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ângulo 1"/>
          <p:cNvSpPr/>
          <p:nvPr/>
        </p:nvSpPr>
        <p:spPr>
          <a:xfrm>
            <a:off x="539552" y="620688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latin typeface="Arial" pitchFamily="34" charset="0"/>
                <a:cs typeface="Arial" pitchFamily="34" charset="0"/>
              </a:rPr>
              <a:t>O que mais admiramos nos vasos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gregos </a:t>
            </a:r>
            <a:r>
              <a:rPr lang="pt-PT" dirty="0">
                <a:latin typeface="Arial" pitchFamily="34" charset="0"/>
                <a:cs typeface="Arial" pitchFamily="34" charset="0"/>
              </a:rPr>
              <a:t>é a sua beleza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t-PT" dirty="0">
                <a:latin typeface="Arial" pitchFamily="34" charset="0"/>
                <a:cs typeface="Arial" pitchFamily="34" charset="0"/>
              </a:rPr>
              <a:t>Mas, para lá do seu valor artístico, eles constituem uma das fontes mais ricas para o conhecimento da história económica e social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da </a:t>
            </a:r>
            <a:r>
              <a:rPr lang="pt-PT" dirty="0">
                <a:latin typeface="Arial" pitchFamily="34" charset="0"/>
                <a:cs typeface="Arial" pitchFamily="34" charset="0"/>
              </a:rPr>
              <a:t>Grécia.  </a:t>
            </a:r>
          </a:p>
          <a:p>
            <a:pPr algn="ctr"/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Eles documentam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: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ângulo 1"/>
          <p:cNvSpPr/>
          <p:nvPr/>
        </p:nvSpPr>
        <p:spPr>
          <a:xfrm>
            <a:off x="467544" y="2051556"/>
            <a:ext cx="5088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 trabalho e as </a:t>
            </a:r>
            <a:r>
              <a:rPr lang="pt-PT" b="1" dirty="0" err="1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atividades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económicas….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0" b="99560" l="0" r="995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897" y="2564903"/>
            <a:ext cx="3531227" cy="39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ângulo 9"/>
          <p:cNvSpPr/>
          <p:nvPr/>
        </p:nvSpPr>
        <p:spPr>
          <a:xfrm>
            <a:off x="7812360" y="2348880"/>
            <a:ext cx="956792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Comércio marítimo</a:t>
            </a:r>
            <a:endParaRPr lang="pt-PT" sz="1500" b="1" i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239" l="0" r="990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4751"/>
            <a:ext cx="3907064" cy="179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ângulo 13"/>
          <p:cNvSpPr/>
          <p:nvPr/>
        </p:nvSpPr>
        <p:spPr>
          <a:xfrm>
            <a:off x="827584" y="3522246"/>
            <a:ext cx="1080120" cy="3231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Agricultura</a:t>
            </a:r>
            <a:endParaRPr lang="pt-PT" sz="1500" b="1" i="1" dirty="0"/>
          </a:p>
        </p:txBody>
      </p:sp>
      <p:pic>
        <p:nvPicPr>
          <p:cNvPr id="18" name="Imagem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67" b="100000" l="223" r="97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955" y="3933056"/>
            <a:ext cx="2826141" cy="2741728"/>
          </a:xfrm>
          <a:prstGeom prst="rect">
            <a:avLst/>
          </a:prstGeom>
        </p:spPr>
      </p:pic>
      <p:sp>
        <p:nvSpPr>
          <p:cNvPr id="19" name="Rectângulo 10"/>
          <p:cNvSpPr/>
          <p:nvPr/>
        </p:nvSpPr>
        <p:spPr>
          <a:xfrm>
            <a:off x="1934794" y="5816050"/>
            <a:ext cx="1008112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Trabalho</a:t>
            </a:r>
          </a:p>
          <a:p>
            <a:pPr algn="ctr"/>
            <a:r>
              <a:rPr lang="pt-PT" sz="1500" b="1" i="1" dirty="0"/>
              <a:t>n</a:t>
            </a:r>
            <a:r>
              <a:rPr lang="pt-PT" sz="1500" b="1" i="1" dirty="0" smtClean="0"/>
              <a:t>as minas</a:t>
            </a:r>
            <a:endParaRPr lang="pt-PT" sz="1500" b="1" i="1" dirty="0"/>
          </a:p>
        </p:txBody>
      </p:sp>
    </p:spTree>
    <p:extLst>
      <p:ext uri="{BB962C8B-B14F-4D97-AF65-F5344CB8AC3E}">
        <p14:creationId xmlns:p14="http://schemas.microsoft.com/office/powerpoint/2010/main" val="101790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7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>
          <a:xfrm>
            <a:off x="539552" y="-9939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trabalho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artesanal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Atenas</a:t>
            </a:r>
            <a:endParaRPr lang="pt-PT" sz="30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ângulo 1"/>
          <p:cNvSpPr/>
          <p:nvPr/>
        </p:nvSpPr>
        <p:spPr>
          <a:xfrm>
            <a:off x="564534" y="692696"/>
            <a:ext cx="5088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Os costumes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pt-PT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m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27" b="98377" l="70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36" y="592701"/>
            <a:ext cx="2844503" cy="2817273"/>
          </a:xfrm>
          <a:prstGeom prst="rect">
            <a:avLst/>
          </a:prstGeom>
        </p:spPr>
      </p:pic>
      <p:sp>
        <p:nvSpPr>
          <p:cNvPr id="21" name="Rectângulo 1"/>
          <p:cNvSpPr/>
          <p:nvPr/>
        </p:nvSpPr>
        <p:spPr>
          <a:xfrm>
            <a:off x="4860032" y="576410"/>
            <a:ext cx="1952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 mitologia…</a:t>
            </a:r>
          </a:p>
        </p:txBody>
      </p:sp>
      <p:sp>
        <p:nvSpPr>
          <p:cNvPr id="22" name="Rectângulo 2"/>
          <p:cNvSpPr/>
          <p:nvPr/>
        </p:nvSpPr>
        <p:spPr>
          <a:xfrm>
            <a:off x="4160706" y="2964318"/>
            <a:ext cx="1106199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Ulisses</a:t>
            </a:r>
          </a:p>
          <a:p>
            <a:pPr algn="ctr"/>
            <a:r>
              <a:rPr lang="pt-PT" sz="1500" b="1" i="1" dirty="0"/>
              <a:t>e</a:t>
            </a:r>
            <a:r>
              <a:rPr lang="pt-PT" sz="1500" b="1" i="1" dirty="0" smtClean="0"/>
              <a:t> as sereias</a:t>
            </a:r>
            <a:endParaRPr lang="pt-PT" sz="1500" b="1" i="1" dirty="0"/>
          </a:p>
        </p:txBody>
      </p:sp>
      <p:pic>
        <p:nvPicPr>
          <p:cNvPr id="23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472" y="945742"/>
            <a:ext cx="3644133" cy="2915306"/>
          </a:xfrm>
          <a:prstGeom prst="rect">
            <a:avLst/>
          </a:prstGeom>
        </p:spPr>
      </p:pic>
      <p:pic>
        <p:nvPicPr>
          <p:cNvPr id="24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44" b="96338" l="2246" r="967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7" y="3561981"/>
            <a:ext cx="3454188" cy="3247351"/>
          </a:xfrm>
          <a:prstGeom prst="rect">
            <a:avLst/>
          </a:prstGeom>
        </p:spPr>
      </p:pic>
      <p:sp>
        <p:nvSpPr>
          <p:cNvPr id="25" name="Rectângulo 3"/>
          <p:cNvSpPr/>
          <p:nvPr/>
        </p:nvSpPr>
        <p:spPr>
          <a:xfrm>
            <a:off x="564534" y="3284984"/>
            <a:ext cx="2589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 culto </a:t>
            </a: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religioso</a:t>
            </a:r>
            <a:r>
              <a:rPr lang="pt-PT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… </a:t>
            </a:r>
          </a:p>
        </p:txBody>
      </p:sp>
      <p:sp>
        <p:nvSpPr>
          <p:cNvPr id="26" name="Rectângulo 4"/>
          <p:cNvSpPr/>
          <p:nvPr/>
        </p:nvSpPr>
        <p:spPr>
          <a:xfrm>
            <a:off x="2843808" y="6021288"/>
            <a:ext cx="1214777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Um sacrifício aos deuses</a:t>
            </a:r>
            <a:endParaRPr lang="pt-PT" sz="1500" b="1" i="1" dirty="0"/>
          </a:p>
        </p:txBody>
      </p:sp>
      <p:sp>
        <p:nvSpPr>
          <p:cNvPr id="27" name="Rectângulo 3"/>
          <p:cNvSpPr/>
          <p:nvPr/>
        </p:nvSpPr>
        <p:spPr>
          <a:xfrm>
            <a:off x="4860032" y="3985900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PT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Os Jogos Pan-Helénicos… </a:t>
            </a:r>
            <a:endParaRPr lang="pt-PT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Imagem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4" b="96953" l="15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915" y="4293096"/>
            <a:ext cx="4559010" cy="2743005"/>
          </a:xfrm>
          <a:prstGeom prst="rect">
            <a:avLst/>
          </a:prstGeom>
        </p:spPr>
      </p:pic>
      <p:sp>
        <p:nvSpPr>
          <p:cNvPr id="29" name="Rectângulo 9"/>
          <p:cNvSpPr/>
          <p:nvPr/>
        </p:nvSpPr>
        <p:spPr>
          <a:xfrm>
            <a:off x="899592" y="2349316"/>
            <a:ext cx="1043608" cy="55399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500" b="1" i="1" dirty="0" smtClean="0"/>
              <a:t>Mulheres </a:t>
            </a:r>
          </a:p>
          <a:p>
            <a:pPr algn="ctr"/>
            <a:r>
              <a:rPr lang="pt-PT" sz="1500" b="1" i="1" dirty="0"/>
              <a:t>n</a:t>
            </a:r>
            <a:r>
              <a:rPr lang="pt-PT" sz="1500" b="1" i="1" dirty="0" smtClean="0"/>
              <a:t>a fonte</a:t>
            </a:r>
            <a:endParaRPr lang="pt-PT" sz="1500" b="1" i="1" dirty="0"/>
          </a:p>
        </p:txBody>
      </p:sp>
    </p:spTree>
    <p:extLst>
      <p:ext uri="{BB962C8B-B14F-4D97-AF65-F5344CB8AC3E}">
        <p14:creationId xmlns:p14="http://schemas.microsoft.com/office/powerpoint/2010/main" val="2816443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2" grpId="0" animBg="1"/>
      <p:bldP spid="25" grpId="0"/>
      <p:bldP spid="26" grpId="0" animBg="1"/>
      <p:bldP spid="27" grpId="0"/>
      <p:bldP spid="29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</TotalTime>
  <Words>1096</Words>
  <Application>Microsoft Office PowerPoint</Application>
  <PresentationFormat>On-screen Show (4:3)</PresentationFormat>
  <Paragraphs>135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Aderito</dc:creator>
  <cp:lastModifiedBy>Cristina Henrique</cp:lastModifiedBy>
  <cp:revision>90</cp:revision>
  <dcterms:created xsi:type="dcterms:W3CDTF">2011-04-22T21:10:32Z</dcterms:created>
  <dcterms:modified xsi:type="dcterms:W3CDTF">2012-07-25T12:45:04Z</dcterms:modified>
</cp:coreProperties>
</file>