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333" r:id="rId2"/>
    <p:sldId id="332" r:id="rId3"/>
    <p:sldId id="258" r:id="rId4"/>
    <p:sldId id="297" r:id="rId5"/>
    <p:sldId id="306" r:id="rId6"/>
    <p:sldId id="262" r:id="rId7"/>
    <p:sldId id="265" r:id="rId8"/>
    <p:sldId id="335" r:id="rId9"/>
    <p:sldId id="314" r:id="rId10"/>
    <p:sldId id="272" r:id="rId11"/>
    <p:sldId id="277" r:id="rId12"/>
    <p:sldId id="279" r:id="rId13"/>
    <p:sldId id="281" r:id="rId14"/>
    <p:sldId id="334" r:id="rId15"/>
    <p:sldId id="263" r:id="rId16"/>
    <p:sldId id="300" r:id="rId17"/>
    <p:sldId id="301" r:id="rId18"/>
    <p:sldId id="288" r:id="rId19"/>
    <p:sldId id="303" r:id="rId20"/>
    <p:sldId id="336" r:id="rId21"/>
  </p:sldIdLst>
  <p:sldSz cx="9144000" cy="6858000" type="screen4x3"/>
  <p:notesSz cx="6794500" cy="99314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C832"/>
    <a:srgbClr val="DE2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2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6" tIns="47783" rIns="95566" bIns="47783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10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6" tIns="47783" rIns="95566" bIns="4778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8050"/>
            <a:ext cx="5435600" cy="446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6" tIns="47783" rIns="95566" bIns="477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noProof="0" smtClean="0"/>
              <a:t>Clique para editar os estilos de texto do modelo global</a:t>
            </a:r>
          </a:p>
          <a:p>
            <a:pPr lvl="1"/>
            <a:r>
              <a:rPr lang="pt-PT" noProof="0" smtClean="0"/>
              <a:t>Segundo nível</a:t>
            </a:r>
          </a:p>
          <a:p>
            <a:pPr lvl="2"/>
            <a:r>
              <a:rPr lang="pt-PT" noProof="0" smtClean="0"/>
              <a:t>Terceiro nível</a:t>
            </a:r>
          </a:p>
          <a:p>
            <a:pPr lvl="3"/>
            <a:r>
              <a:rPr lang="pt-PT" noProof="0" smtClean="0"/>
              <a:t>Quarto nível</a:t>
            </a:r>
          </a:p>
          <a:p>
            <a:pPr lvl="4"/>
            <a:r>
              <a:rPr lang="pt-PT" noProof="0" smtClean="0"/>
              <a:t>Quinto nível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925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6" tIns="47783" rIns="95566" bIns="47783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100" y="9432925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6" tIns="47783" rIns="95566" bIns="4778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3737C28-89D0-4997-9025-EC6427CCED7A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085207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14F2B13-3052-4FB9-B088-C6BDD20A8893}" type="slidenum">
              <a:rPr lang="pt-PT" smtClean="0"/>
              <a:pPr eaLnBrk="1" hangingPunct="1"/>
              <a:t>3</a:t>
            </a:fld>
            <a:endParaRPr lang="pt-PT" smtClean="0"/>
          </a:p>
        </p:txBody>
      </p:sp>
      <p:sp>
        <p:nvSpPr>
          <p:cNvPr id="23555" name="Rectangle 7"/>
          <p:cNvSpPr txBox="1">
            <a:spLocks noGrp="1" noChangeArrowheads="1"/>
          </p:cNvSpPr>
          <p:nvPr/>
        </p:nvSpPr>
        <p:spPr bwMode="auto">
          <a:xfrm>
            <a:off x="3848100" y="9432925"/>
            <a:ext cx="2944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6" tIns="47783" rIns="95566" bIns="4778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E847E256-70DB-4786-9E66-5091AF4AAFEC}" type="slidenum">
              <a:rPr lang="pt-PT"/>
              <a:pPr algn="r" eaLnBrk="1" hangingPunct="1"/>
              <a:t>3</a:t>
            </a:fld>
            <a:endParaRPr lang="pt-PT"/>
          </a:p>
        </p:txBody>
      </p:sp>
      <p:sp>
        <p:nvSpPr>
          <p:cNvPr id="235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43EA4FD-8331-4CF6-B8F9-65B7FC35F8E5}" type="slidenum">
              <a:rPr lang="pt-PT" smtClean="0"/>
              <a:pPr eaLnBrk="1" hangingPunct="1"/>
              <a:t>5</a:t>
            </a:fld>
            <a:endParaRPr lang="pt-PT" smtClean="0"/>
          </a:p>
        </p:txBody>
      </p:sp>
      <p:sp>
        <p:nvSpPr>
          <p:cNvPr id="24579" name="Rectangle 7"/>
          <p:cNvSpPr txBox="1">
            <a:spLocks noGrp="1" noChangeArrowheads="1"/>
          </p:cNvSpPr>
          <p:nvPr/>
        </p:nvSpPr>
        <p:spPr bwMode="auto">
          <a:xfrm>
            <a:off x="3848100" y="9432925"/>
            <a:ext cx="2944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6" tIns="47783" rIns="95566" bIns="4778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DC6D4315-584A-4F69-ABC3-1030B49B95F2}" type="slidenum">
              <a:rPr lang="pt-PT"/>
              <a:pPr algn="r" eaLnBrk="1" hangingPunct="1"/>
              <a:t>5</a:t>
            </a:fld>
            <a:endParaRPr lang="pt-PT"/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FB7537B-FA43-4E70-B39A-6B9C6FB6F114}" type="slidenum">
              <a:rPr lang="pt-PT" smtClean="0"/>
              <a:pPr eaLnBrk="1" hangingPunct="1"/>
              <a:t>6</a:t>
            </a:fld>
            <a:endParaRPr lang="pt-PT" smtClean="0"/>
          </a:p>
        </p:txBody>
      </p:sp>
      <p:sp>
        <p:nvSpPr>
          <p:cNvPr id="25603" name="Rectangle 7"/>
          <p:cNvSpPr txBox="1">
            <a:spLocks noGrp="1" noChangeArrowheads="1"/>
          </p:cNvSpPr>
          <p:nvPr/>
        </p:nvSpPr>
        <p:spPr bwMode="auto">
          <a:xfrm>
            <a:off x="3848100" y="9432925"/>
            <a:ext cx="2944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6" tIns="47783" rIns="95566" bIns="4778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7E11126B-0F1B-4274-A9DC-D2EACEDA6786}" type="slidenum">
              <a:rPr lang="pt-PT"/>
              <a:pPr algn="r" eaLnBrk="1" hangingPunct="1"/>
              <a:t>6</a:t>
            </a:fld>
            <a:endParaRPr lang="pt-PT"/>
          </a:p>
        </p:txBody>
      </p:sp>
      <p:sp>
        <p:nvSpPr>
          <p:cNvPr id="256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F29217C-2C99-4909-A6AC-28452DE38558}" type="slidenum">
              <a:rPr lang="pt-PT" smtClean="0"/>
              <a:pPr eaLnBrk="1" hangingPunct="1"/>
              <a:t>7</a:t>
            </a:fld>
            <a:endParaRPr lang="pt-PT" smtClean="0"/>
          </a:p>
        </p:txBody>
      </p:sp>
      <p:sp>
        <p:nvSpPr>
          <p:cNvPr id="26627" name="Rectangle 7"/>
          <p:cNvSpPr txBox="1">
            <a:spLocks noGrp="1" noChangeArrowheads="1"/>
          </p:cNvSpPr>
          <p:nvPr/>
        </p:nvSpPr>
        <p:spPr bwMode="auto">
          <a:xfrm>
            <a:off x="3848100" y="9432925"/>
            <a:ext cx="2944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6" tIns="47783" rIns="95566" bIns="4778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A1B8DA5D-D82F-446F-9205-98128047E54C}" type="slidenum">
              <a:rPr lang="pt-PT"/>
              <a:pPr algn="r" eaLnBrk="1" hangingPunct="1"/>
              <a:t>7</a:t>
            </a:fld>
            <a:endParaRPr lang="pt-PT"/>
          </a:p>
        </p:txBody>
      </p:sp>
      <p:sp>
        <p:nvSpPr>
          <p:cNvPr id="266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791378E-6296-4DFC-B8FB-50AFD4B54F45}" type="slidenum">
              <a:rPr lang="pt-PT" smtClean="0"/>
              <a:pPr eaLnBrk="1" hangingPunct="1"/>
              <a:t>8</a:t>
            </a:fld>
            <a:endParaRPr lang="pt-PT" smtClean="0"/>
          </a:p>
        </p:txBody>
      </p:sp>
      <p:sp>
        <p:nvSpPr>
          <p:cNvPr id="27651" name="Rectangle 7"/>
          <p:cNvSpPr txBox="1">
            <a:spLocks noGrp="1" noChangeArrowheads="1"/>
          </p:cNvSpPr>
          <p:nvPr/>
        </p:nvSpPr>
        <p:spPr bwMode="auto">
          <a:xfrm>
            <a:off x="3848100" y="9432925"/>
            <a:ext cx="2944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6" tIns="47783" rIns="95566" bIns="4778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D27D4657-0E8A-4362-81F4-3D88E280C24D}" type="slidenum">
              <a:rPr lang="pt-PT"/>
              <a:pPr algn="r" eaLnBrk="1" hangingPunct="1"/>
              <a:t>8</a:t>
            </a:fld>
            <a:endParaRPr lang="pt-PT"/>
          </a:p>
        </p:txBody>
      </p:sp>
      <p:sp>
        <p:nvSpPr>
          <p:cNvPr id="276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7510F33-A98D-4DE2-9749-8C15A6712D74}" type="slidenum">
              <a:rPr lang="pt-PT" smtClean="0"/>
              <a:pPr eaLnBrk="1" hangingPunct="1"/>
              <a:t>9</a:t>
            </a:fld>
            <a:endParaRPr lang="pt-PT" smtClean="0"/>
          </a:p>
        </p:txBody>
      </p:sp>
      <p:sp>
        <p:nvSpPr>
          <p:cNvPr id="28675" name="Rectangle 7"/>
          <p:cNvSpPr txBox="1">
            <a:spLocks noGrp="1" noChangeArrowheads="1"/>
          </p:cNvSpPr>
          <p:nvPr/>
        </p:nvSpPr>
        <p:spPr bwMode="auto">
          <a:xfrm>
            <a:off x="3848100" y="9432925"/>
            <a:ext cx="2944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6" tIns="47783" rIns="95566" bIns="4778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6C49D527-F8D4-4269-ACD1-746DF6457AB1}" type="slidenum">
              <a:rPr lang="pt-PT"/>
              <a:pPr algn="r" eaLnBrk="1" hangingPunct="1"/>
              <a:t>9</a:t>
            </a:fld>
            <a:endParaRPr lang="pt-PT"/>
          </a:p>
        </p:txBody>
      </p:sp>
      <p:sp>
        <p:nvSpPr>
          <p:cNvPr id="286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C61E7E5-6A21-4433-AB83-14C47CB660C5}" type="slidenum">
              <a:rPr lang="pt-PT" smtClean="0"/>
              <a:pPr eaLnBrk="1" hangingPunct="1"/>
              <a:t>10</a:t>
            </a:fld>
            <a:endParaRPr lang="pt-PT" smtClean="0"/>
          </a:p>
        </p:txBody>
      </p:sp>
      <p:sp>
        <p:nvSpPr>
          <p:cNvPr id="29699" name="Rectangle 7"/>
          <p:cNvSpPr txBox="1">
            <a:spLocks noGrp="1" noChangeArrowheads="1"/>
          </p:cNvSpPr>
          <p:nvPr/>
        </p:nvSpPr>
        <p:spPr bwMode="auto">
          <a:xfrm>
            <a:off x="3848100" y="9432925"/>
            <a:ext cx="2944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6" tIns="47783" rIns="95566" bIns="4778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32EC11DA-F26C-4560-A1A8-5FBE031D7962}" type="slidenum">
              <a:rPr lang="pt-PT"/>
              <a:pPr algn="r" eaLnBrk="1" hangingPunct="1"/>
              <a:t>10</a:t>
            </a:fld>
            <a:endParaRPr lang="pt-PT"/>
          </a:p>
        </p:txBody>
      </p:sp>
      <p:sp>
        <p:nvSpPr>
          <p:cNvPr id="297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8D6A06A-0DF3-489E-A74F-843E1E38950C}" type="slidenum">
              <a:rPr lang="pt-PT" smtClean="0"/>
              <a:pPr eaLnBrk="1" hangingPunct="1"/>
              <a:t>11</a:t>
            </a:fld>
            <a:endParaRPr lang="pt-PT" smtClean="0"/>
          </a:p>
        </p:txBody>
      </p:sp>
      <p:sp>
        <p:nvSpPr>
          <p:cNvPr id="30723" name="Rectangle 7"/>
          <p:cNvSpPr txBox="1">
            <a:spLocks noGrp="1" noChangeArrowheads="1"/>
          </p:cNvSpPr>
          <p:nvPr/>
        </p:nvSpPr>
        <p:spPr bwMode="auto">
          <a:xfrm>
            <a:off x="3848100" y="9432925"/>
            <a:ext cx="2944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6" tIns="47783" rIns="95566" bIns="4778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F4B739B0-3A97-4A83-96D5-AC406B4935AA}" type="slidenum">
              <a:rPr lang="pt-PT"/>
              <a:pPr algn="r" eaLnBrk="1" hangingPunct="1"/>
              <a:t>11</a:t>
            </a:fld>
            <a:endParaRPr lang="pt-PT"/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AFF3100-7F00-4D2F-98C3-527D402F0412}" type="slidenum">
              <a:rPr lang="pt-PT" smtClean="0"/>
              <a:pPr eaLnBrk="1" hangingPunct="1"/>
              <a:t>12</a:t>
            </a:fld>
            <a:endParaRPr lang="pt-PT" smtClean="0"/>
          </a:p>
        </p:txBody>
      </p:sp>
      <p:sp>
        <p:nvSpPr>
          <p:cNvPr id="31747" name="Rectangle 7"/>
          <p:cNvSpPr txBox="1">
            <a:spLocks noGrp="1" noChangeArrowheads="1"/>
          </p:cNvSpPr>
          <p:nvPr/>
        </p:nvSpPr>
        <p:spPr bwMode="auto">
          <a:xfrm>
            <a:off x="3848100" y="9432925"/>
            <a:ext cx="2944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6" tIns="47783" rIns="95566" bIns="4778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950154B9-B2A0-48D6-9806-B4F5E38A2339}" type="slidenum">
              <a:rPr lang="pt-PT"/>
              <a:pPr algn="r" eaLnBrk="1" hangingPunct="1"/>
              <a:t>12</a:t>
            </a:fld>
            <a:endParaRPr lang="pt-PT"/>
          </a:p>
        </p:txBody>
      </p:sp>
      <p:sp>
        <p:nvSpPr>
          <p:cNvPr id="317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EAA6007-F524-47B9-B210-AF8019B874A6}" type="slidenum">
              <a:rPr lang="pt-PT" smtClean="0"/>
              <a:pPr eaLnBrk="1" hangingPunct="1"/>
              <a:t>13</a:t>
            </a:fld>
            <a:endParaRPr lang="pt-PT" smtClean="0"/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3848100" y="9432925"/>
            <a:ext cx="2944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6" tIns="47783" rIns="95566" bIns="4778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C459CC71-8907-4CBE-B1EA-1714D9E083F3}" type="slidenum">
              <a:rPr lang="pt-PT"/>
              <a:pPr algn="r" eaLnBrk="1" hangingPunct="1"/>
              <a:t>13</a:t>
            </a:fld>
            <a:endParaRPr lang="pt-PT"/>
          </a:p>
        </p:txBody>
      </p:sp>
      <p:sp>
        <p:nvSpPr>
          <p:cNvPr id="327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A28AA2B-C490-4A76-8B88-FF2B5405A0DB}" type="slidenum">
              <a:rPr lang="pt-PT" smtClean="0"/>
              <a:pPr eaLnBrk="1" hangingPunct="1"/>
              <a:t>14</a:t>
            </a:fld>
            <a:endParaRPr lang="pt-PT" smtClean="0"/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848100" y="9432925"/>
            <a:ext cx="2944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6" tIns="47783" rIns="95566" bIns="4778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FC36A861-0798-475B-905C-C45668A6FB4F}" type="slidenum">
              <a:rPr lang="pt-PT"/>
              <a:pPr algn="r" eaLnBrk="1" hangingPunct="1"/>
              <a:t>14</a:t>
            </a:fld>
            <a:endParaRPr lang="pt-PT"/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7515D5A-69D3-4D87-8431-61D86C1D40E2}" type="slidenum">
              <a:rPr lang="pt-PT" smtClean="0"/>
              <a:pPr eaLnBrk="1" hangingPunct="1"/>
              <a:t>15</a:t>
            </a:fld>
            <a:endParaRPr lang="pt-PT" smtClean="0"/>
          </a:p>
        </p:txBody>
      </p:sp>
      <p:sp>
        <p:nvSpPr>
          <p:cNvPr id="33795" name="Rectangle 7"/>
          <p:cNvSpPr txBox="1">
            <a:spLocks noGrp="1" noChangeArrowheads="1"/>
          </p:cNvSpPr>
          <p:nvPr/>
        </p:nvSpPr>
        <p:spPr bwMode="auto">
          <a:xfrm>
            <a:off x="3848100" y="9432925"/>
            <a:ext cx="2944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6" tIns="47783" rIns="95566" bIns="4778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CE330A39-99DF-4B30-A8D1-46C9A0BAE4E8}" type="slidenum">
              <a:rPr lang="pt-PT"/>
              <a:pPr algn="r" eaLnBrk="1" hangingPunct="1"/>
              <a:t>15</a:t>
            </a:fld>
            <a:endParaRPr lang="pt-PT"/>
          </a:p>
        </p:txBody>
      </p:sp>
      <p:sp>
        <p:nvSpPr>
          <p:cNvPr id="337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805410B-2D92-42C3-91CD-293745C9E63A}" type="slidenum">
              <a:rPr lang="pt-PT" smtClean="0"/>
              <a:pPr eaLnBrk="1" hangingPunct="1"/>
              <a:t>16</a:t>
            </a:fld>
            <a:endParaRPr lang="pt-PT" smtClean="0"/>
          </a:p>
        </p:txBody>
      </p:sp>
      <p:sp>
        <p:nvSpPr>
          <p:cNvPr id="35843" name="Rectangle 7"/>
          <p:cNvSpPr txBox="1">
            <a:spLocks noGrp="1" noChangeArrowheads="1"/>
          </p:cNvSpPr>
          <p:nvPr/>
        </p:nvSpPr>
        <p:spPr bwMode="auto">
          <a:xfrm>
            <a:off x="3848100" y="9432925"/>
            <a:ext cx="2944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6" tIns="47783" rIns="95566" bIns="4778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4249329B-9CA2-4AF1-848A-702F09861282}" type="slidenum">
              <a:rPr lang="pt-PT"/>
              <a:pPr algn="r" eaLnBrk="1" hangingPunct="1"/>
              <a:t>16</a:t>
            </a:fld>
            <a:endParaRPr lang="pt-PT"/>
          </a:p>
        </p:txBody>
      </p:sp>
      <p:sp>
        <p:nvSpPr>
          <p:cNvPr id="358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5BBD431-F6DC-452C-81EA-98E898A9B5DE}" type="slidenum">
              <a:rPr lang="pt-PT" smtClean="0"/>
              <a:pPr eaLnBrk="1" hangingPunct="1"/>
              <a:t>17</a:t>
            </a:fld>
            <a:endParaRPr lang="pt-PT" smtClean="0"/>
          </a:p>
        </p:txBody>
      </p:sp>
      <p:sp>
        <p:nvSpPr>
          <p:cNvPr id="36867" name="Rectangle 7"/>
          <p:cNvSpPr txBox="1">
            <a:spLocks noGrp="1" noChangeArrowheads="1"/>
          </p:cNvSpPr>
          <p:nvPr/>
        </p:nvSpPr>
        <p:spPr bwMode="auto">
          <a:xfrm>
            <a:off x="3848100" y="9432925"/>
            <a:ext cx="2944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6" tIns="47783" rIns="95566" bIns="4778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795E6AD0-CCB0-4875-8BCF-059732B103A4}" type="slidenum">
              <a:rPr lang="pt-PT"/>
              <a:pPr algn="r" eaLnBrk="1" hangingPunct="1"/>
              <a:t>17</a:t>
            </a:fld>
            <a:endParaRPr lang="pt-PT"/>
          </a:p>
        </p:txBody>
      </p:sp>
      <p:sp>
        <p:nvSpPr>
          <p:cNvPr id="368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8AA5BDA-8138-418F-9775-9F66CEB10E49}" type="slidenum">
              <a:rPr lang="pt-PT" smtClean="0"/>
              <a:pPr eaLnBrk="1" hangingPunct="1"/>
              <a:t>18</a:t>
            </a:fld>
            <a:endParaRPr lang="pt-PT" smtClean="0"/>
          </a:p>
        </p:txBody>
      </p:sp>
      <p:sp>
        <p:nvSpPr>
          <p:cNvPr id="37891" name="Rectangle 7"/>
          <p:cNvSpPr txBox="1">
            <a:spLocks noGrp="1" noChangeArrowheads="1"/>
          </p:cNvSpPr>
          <p:nvPr/>
        </p:nvSpPr>
        <p:spPr bwMode="auto">
          <a:xfrm>
            <a:off x="3848100" y="9432925"/>
            <a:ext cx="2944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6" tIns="47783" rIns="95566" bIns="4778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0AB96D5E-91E1-4063-BD97-951F69A53879}" type="slidenum">
              <a:rPr lang="pt-PT"/>
              <a:pPr algn="r" eaLnBrk="1" hangingPunct="1"/>
              <a:t>18</a:t>
            </a:fld>
            <a:endParaRPr lang="pt-PT"/>
          </a:p>
        </p:txBody>
      </p:sp>
      <p:sp>
        <p:nvSpPr>
          <p:cNvPr id="378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86C3CEE-61F3-4211-9774-357CC5A4A6A2}" type="slidenum">
              <a:rPr lang="pt-PT" smtClean="0"/>
              <a:pPr eaLnBrk="1" hangingPunct="1"/>
              <a:t>19</a:t>
            </a:fld>
            <a:endParaRPr lang="pt-PT" smtClean="0"/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48100" y="9432925"/>
            <a:ext cx="2944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6" tIns="47783" rIns="95566" bIns="4778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72A71A86-B971-4BB0-BC61-07DB78E0C13C}" type="slidenum">
              <a:rPr lang="pt-PT"/>
              <a:pPr algn="r" eaLnBrk="1" hangingPunct="1"/>
              <a:t>19</a:t>
            </a:fld>
            <a:endParaRPr lang="pt-PT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86C3CEE-61F3-4211-9774-357CC5A4A6A2}" type="slidenum">
              <a:rPr lang="pt-PT" smtClean="0"/>
              <a:pPr eaLnBrk="1" hangingPunct="1"/>
              <a:t>20</a:t>
            </a:fld>
            <a:endParaRPr lang="pt-PT" smtClean="0"/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48100" y="9432925"/>
            <a:ext cx="2944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6" tIns="47783" rIns="95566" bIns="4778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72A71A86-B971-4BB0-BC61-07DB78E0C13C}" type="slidenum">
              <a:rPr lang="pt-PT"/>
              <a:pPr algn="r" eaLnBrk="1" hangingPunct="1"/>
              <a:t>20</a:t>
            </a:fld>
            <a:endParaRPr lang="pt-PT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 userDrawn="1"/>
        </p:nvSpPr>
        <p:spPr>
          <a:xfrm>
            <a:off x="827088" y="0"/>
            <a:ext cx="7848600" cy="692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t-PT" dirty="0" smtClean="0"/>
              <a:t>Roma: arquitetura e urbanismo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790006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pt-PT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 smtClean="0"/>
          </a:p>
        </p:txBody>
      </p:sp>
      <p:pic>
        <p:nvPicPr>
          <p:cNvPr id="102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4450"/>
            <a:ext cx="563563" cy="69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>
            <a:off x="827088" y="476250"/>
            <a:ext cx="7848600" cy="0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95288" y="908050"/>
            <a:ext cx="0" cy="5616575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5" name="TextBox 11"/>
          <p:cNvSpPr txBox="1">
            <a:spLocks noChangeArrowheads="1"/>
          </p:cNvSpPr>
          <p:nvPr userDrawn="1"/>
        </p:nvSpPr>
        <p:spPr bwMode="auto">
          <a:xfrm>
            <a:off x="317500" y="6597650"/>
            <a:ext cx="519112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PT" sz="900" b="1" i="1" dirty="0" smtClean="0">
                <a:solidFill>
                  <a:srgbClr val="555555"/>
                </a:solidFill>
                <a:cs typeface="Arial" charset="0"/>
              </a:rPr>
              <a:t>História sete</a:t>
            </a:r>
            <a:r>
              <a:rPr lang="pt-PT" sz="900" i="1" dirty="0" smtClean="0">
                <a:solidFill>
                  <a:srgbClr val="555555"/>
                </a:solidFill>
                <a:cs typeface="Arial" charset="0"/>
              </a:rPr>
              <a:t> </a:t>
            </a:r>
            <a:r>
              <a:rPr lang="pt-PT" sz="900" b="1" dirty="0" smtClean="0">
                <a:solidFill>
                  <a:srgbClr val="555555"/>
                </a:solidFill>
                <a:cs typeface="Arial" charset="0"/>
              </a:rPr>
              <a:t>/ 7.º ano</a:t>
            </a:r>
            <a:r>
              <a:rPr lang="pt-PT" sz="900" i="1" dirty="0" smtClean="0">
                <a:solidFill>
                  <a:srgbClr val="555555"/>
                </a:solidFill>
                <a:cs typeface="Arial" charset="0"/>
              </a:rPr>
              <a:t> </a:t>
            </a:r>
            <a:r>
              <a:rPr lang="pt-PT" sz="900" b="1" dirty="0" smtClean="0">
                <a:solidFill>
                  <a:srgbClr val="555555"/>
                </a:solidFill>
                <a:cs typeface="Arial" charset="0"/>
              </a:rPr>
              <a:t>/ Maria Emília Diniz</a:t>
            </a:r>
            <a:r>
              <a:rPr lang="pt-PT" sz="900" b="1" baseline="0" dirty="0" smtClean="0">
                <a:solidFill>
                  <a:srgbClr val="96C832"/>
                </a:solidFill>
                <a:cs typeface="Arial" charset="0"/>
              </a:rPr>
              <a:t> </a:t>
            </a:r>
            <a:r>
              <a:rPr lang="pt-PT" sz="900" b="1" baseline="0" dirty="0" smtClean="0">
                <a:solidFill>
                  <a:srgbClr val="96C832"/>
                </a:solidFill>
                <a:latin typeface="Arial" pitchFamily="34" charset="0"/>
                <a:cs typeface="Arial" pitchFamily="34" charset="0"/>
              </a:rPr>
              <a:t>• </a:t>
            </a:r>
            <a:r>
              <a:rPr lang="pt-PT" sz="9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Adérito Tavares</a:t>
            </a:r>
            <a:r>
              <a:rPr lang="pt-PT" sz="900" b="1" baseline="0" dirty="0" smtClean="0">
                <a:solidFill>
                  <a:srgbClr val="96C832"/>
                </a:solidFill>
                <a:latin typeface="Arial" pitchFamily="34" charset="0"/>
                <a:cs typeface="Arial" pitchFamily="34" charset="0"/>
              </a:rPr>
              <a:t> • </a:t>
            </a:r>
            <a:r>
              <a:rPr lang="pt-PT" sz="9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Arlindo M. Caldeira </a:t>
            </a:r>
            <a:endParaRPr lang="pt-PT" sz="900" b="1" dirty="0" smtClean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457200" y="765175"/>
            <a:ext cx="8229600" cy="1511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t-PT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Roma: arquitetura e urbanismo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3075" name="Picture 3" descr="\\srv-files1.portoeditora.pt\ficheiros\Lisboa Editora\Coordenacao\003_Cristina Henrique\LEH7EP_20103154\ILustrações\Baixas\20103154_ID0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938" y="2060848"/>
            <a:ext cx="6853968" cy="37756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Musica da Roma Antig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36111" y="5661248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8868" numSld="999">
                <p:cTn id="1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85" y="1268760"/>
            <a:ext cx="7507268" cy="4680520"/>
          </a:xfrm>
          <a:prstGeom prst="rect">
            <a:avLst/>
          </a:prstGeom>
        </p:spPr>
      </p:pic>
      <p:sp>
        <p:nvSpPr>
          <p:cNvPr id="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765175"/>
            <a:ext cx="9144000" cy="71913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PT" sz="30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“Todos os caminhos vão dar a Roma…”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854084" y="5949280"/>
            <a:ext cx="7507269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pt-PT" sz="1600" b="1" kern="0" dirty="0">
                <a:latin typeface="Times New Roman" pitchFamily="18" charset="0"/>
                <a:cs typeface="Times New Roman" pitchFamily="18" charset="0"/>
              </a:rPr>
              <a:t>Por todo o Império Romano, cerca de noventa mil quilómetros de estradas ligavam as cidades entre si…</a:t>
            </a:r>
          </a:p>
        </p:txBody>
      </p:sp>
      <p:sp>
        <p:nvSpPr>
          <p:cNvPr id="9" name="CaixaDeTexto 2"/>
          <p:cNvSpPr txBox="1">
            <a:spLocks noChangeArrowheads="1"/>
          </p:cNvSpPr>
          <p:nvPr/>
        </p:nvSpPr>
        <p:spPr bwMode="auto">
          <a:xfrm>
            <a:off x="5148064" y="1813466"/>
            <a:ext cx="3047629" cy="369332"/>
          </a:xfrm>
          <a:prstGeom prst="rect">
            <a:avLst/>
          </a:prstGeom>
          <a:solidFill>
            <a:schemeClr val="bg2">
              <a:lumMod val="90000"/>
              <a:alpha val="83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t-PT" b="1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Rede romana de estradas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 descr="appianwa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43"/>
          <a:stretch>
            <a:fillRect/>
          </a:stretch>
        </p:blipFill>
        <p:spPr bwMode="auto">
          <a:xfrm>
            <a:off x="468313" y="908050"/>
            <a:ext cx="2449512" cy="37449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CaixaDeTexto 2"/>
          <p:cNvSpPr txBox="1">
            <a:spLocks noChangeArrowheads="1"/>
          </p:cNvSpPr>
          <p:nvPr/>
        </p:nvSpPr>
        <p:spPr bwMode="auto">
          <a:xfrm>
            <a:off x="468313" y="4652963"/>
            <a:ext cx="22621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Estrada romana</a:t>
            </a:r>
          </a:p>
          <a:p>
            <a:pPr algn="ctr" eaLnBrk="1" hangingPunct="1"/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com piso de calçada</a:t>
            </a:r>
          </a:p>
        </p:txBody>
      </p:sp>
      <p:pic>
        <p:nvPicPr>
          <p:cNvPr id="4" name="Picture 2" descr="Pon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" b="11209"/>
          <a:stretch>
            <a:fillRect/>
          </a:stretch>
        </p:blipFill>
        <p:spPr bwMode="auto">
          <a:xfrm rot="-300000">
            <a:off x="2771775" y="1916113"/>
            <a:ext cx="6045200" cy="35893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 rot="-300000">
            <a:off x="2974975" y="5546437"/>
            <a:ext cx="60023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Ponte romana sobre o rio Tejo, em Alcântara, Espanha,</a:t>
            </a:r>
          </a:p>
          <a:p>
            <a:pPr algn="ctr" eaLnBrk="1" hangingPunct="1"/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séc. II d. C.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900113" y="1773238"/>
            <a:ext cx="77755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endParaRPr lang="en-US" sz="20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Imagem 3" descr="5270-vue-d-ensemble-sur-les-ruines-de-timg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2"/>
          <a:stretch>
            <a:fillRect/>
          </a:stretch>
        </p:blipFill>
        <p:spPr bwMode="auto">
          <a:xfrm>
            <a:off x="969963" y="1301750"/>
            <a:ext cx="7202487" cy="4554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Rectângulo 3"/>
          <p:cNvSpPr>
            <a:spLocks noChangeArrowheads="1"/>
          </p:cNvSpPr>
          <p:nvPr/>
        </p:nvSpPr>
        <p:spPr bwMode="auto">
          <a:xfrm>
            <a:off x="969963" y="5876925"/>
            <a:ext cx="72024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Ruínas da cidade de </a:t>
            </a:r>
            <a:r>
              <a:rPr lang="pt-PT" sz="1600" b="1" dirty="0" err="1">
                <a:latin typeface="Times New Roman" pitchFamily="18" charset="0"/>
                <a:cs typeface="Times New Roman" pitchFamily="18" charset="0"/>
              </a:rPr>
              <a:t>Timgad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, no Norte de África, fundada</a:t>
            </a:r>
          </a:p>
          <a:p>
            <a:pPr algn="ctr"/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pelo imperador Trajano em 100 d. C.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288" y="476250"/>
            <a:ext cx="828040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Os Romanos foram grandes construtores de </a:t>
            </a:r>
            <a:r>
              <a:rPr lang="pt-P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cidades.</a:t>
            </a:r>
            <a:endParaRPr lang="pt-PT" sz="2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pt-PT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No Império Romano existiam centenas de cidades</a:t>
            </a:r>
          </a:p>
        </p:txBody>
      </p:sp>
    </p:spTree>
  </p:cSld>
  <p:clrMapOvr>
    <a:masterClrMapping/>
  </p:clrMapOvr>
  <p:transition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3"/>
          <p:cNvSpPr txBox="1">
            <a:spLocks noChangeArrowheads="1"/>
          </p:cNvSpPr>
          <p:nvPr/>
        </p:nvSpPr>
        <p:spPr bwMode="auto">
          <a:xfrm>
            <a:off x="395288" y="476250"/>
            <a:ext cx="85693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t-P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Roma, a capital do Império no século II d. C., tinha mais de um milhão de habitantes. O </a:t>
            </a:r>
            <a:r>
              <a:rPr lang="pt-PT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coração de Roma era o </a:t>
            </a:r>
            <a:r>
              <a:rPr lang="pt-P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fórum, </a:t>
            </a:r>
            <a:r>
              <a:rPr lang="pt-PT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onde se situavam alguns dos principais edifícios da </a:t>
            </a:r>
            <a:r>
              <a:rPr lang="pt-P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cidade</a:t>
            </a:r>
            <a:endParaRPr lang="pt-PT" sz="2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Picture 2" descr="Reconstituição_Rom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5"/>
          <a:stretch>
            <a:fillRect/>
          </a:stretch>
        </p:blipFill>
        <p:spPr bwMode="auto">
          <a:xfrm>
            <a:off x="1152525" y="1547813"/>
            <a:ext cx="6875463" cy="470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475656" y="4077072"/>
            <a:ext cx="1081088" cy="646112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t-PT" b="1" dirty="0" smtClean="0">
                <a:latin typeface="Comic Sans MS" pitchFamily="66" charset="0"/>
              </a:rPr>
              <a:t>Circo Máximo</a:t>
            </a: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6385719" y="2627313"/>
            <a:ext cx="938212" cy="369887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PT" b="1" dirty="0" smtClean="0">
                <a:latin typeface="Comic Sans MS" pitchFamily="66" charset="0"/>
              </a:rPr>
              <a:t>Coliseu</a:t>
            </a: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6636543" y="4435136"/>
            <a:ext cx="1374775" cy="646112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t-PT" b="1" dirty="0" smtClean="0">
                <a:latin typeface="Comic Sans MS" pitchFamily="66" charset="0"/>
              </a:rPr>
              <a:t>Aqueduto de Cláudio</a:t>
            </a:r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4552156" y="1682245"/>
            <a:ext cx="1368425" cy="646112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t-PT" b="1" dirty="0" smtClean="0">
                <a:latin typeface="Comic Sans MS" pitchFamily="66" charset="0"/>
              </a:rPr>
              <a:t>Termas de Trajano</a:t>
            </a: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1763688" y="2041958"/>
            <a:ext cx="1039813" cy="646113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t-PT" b="1" dirty="0" smtClean="0">
                <a:latin typeface="Comic Sans MS" pitchFamily="66" charset="0"/>
              </a:rPr>
              <a:t>Fórum Romano</a:t>
            </a:r>
          </a:p>
        </p:txBody>
      </p:sp>
      <p:sp>
        <p:nvSpPr>
          <p:cNvPr id="7177" name="Text Box 3"/>
          <p:cNvSpPr txBox="1">
            <a:spLocks noChangeArrowheads="1"/>
          </p:cNvSpPr>
          <p:nvPr/>
        </p:nvSpPr>
        <p:spPr bwMode="auto">
          <a:xfrm>
            <a:off x="1042988" y="6237288"/>
            <a:ext cx="701833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Maqueta de Roma no séc. II d. C.</a:t>
            </a:r>
          </a:p>
        </p:txBody>
      </p:sp>
      <p:cxnSp>
        <p:nvCxnSpPr>
          <p:cNvPr id="10" name="Conexão recta 8"/>
          <p:cNvCxnSpPr/>
          <p:nvPr/>
        </p:nvCxnSpPr>
        <p:spPr bwMode="auto">
          <a:xfrm>
            <a:off x="2283594" y="2627313"/>
            <a:ext cx="416198" cy="585663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xão recta 8"/>
          <p:cNvCxnSpPr/>
          <p:nvPr/>
        </p:nvCxnSpPr>
        <p:spPr bwMode="auto">
          <a:xfrm>
            <a:off x="2016200" y="4581128"/>
            <a:ext cx="107528" cy="500120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xão recta 8"/>
          <p:cNvCxnSpPr/>
          <p:nvPr/>
        </p:nvCxnSpPr>
        <p:spPr bwMode="auto">
          <a:xfrm>
            <a:off x="5890780" y="1994910"/>
            <a:ext cx="625436" cy="0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xão recta 8"/>
          <p:cNvCxnSpPr/>
          <p:nvPr/>
        </p:nvCxnSpPr>
        <p:spPr bwMode="auto">
          <a:xfrm flipH="1">
            <a:off x="5920581" y="2987537"/>
            <a:ext cx="863942" cy="153431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xão recta 8"/>
          <p:cNvCxnSpPr/>
          <p:nvPr/>
        </p:nvCxnSpPr>
        <p:spPr bwMode="auto">
          <a:xfrm flipH="1" flipV="1">
            <a:off x="6084168" y="4077072"/>
            <a:ext cx="1239764" cy="358064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" grpId="0" animBg="1"/>
      <p:bldP spid="13" grpId="0" animBg="1"/>
      <p:bldP spid="14" grpId="0" animBg="1"/>
      <p:bldP spid="15" grpId="0" animBg="1"/>
      <p:bldP spid="16" grpId="0" animBg="1"/>
      <p:bldP spid="717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irco Máxim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38" y="1052513"/>
            <a:ext cx="6153150" cy="312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95288" y="4189413"/>
            <a:ext cx="50403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b="1" dirty="0">
                <a:latin typeface="Comic Sans MS" pitchFamily="66" charset="0"/>
              </a:rPr>
              <a:t>Circo Máximo – 250 000 espectadores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827088" y="476250"/>
            <a:ext cx="78486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t-P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No Circo Máximo faziam-se corridas de cavalos</a:t>
            </a:r>
          </a:p>
        </p:txBody>
      </p:sp>
      <p:pic>
        <p:nvPicPr>
          <p:cNvPr id="10" name="Picture 2" descr="Quadriga"/>
          <p:cNvPicPr>
            <a:picLocks noChangeAspect="1" noChangeArrowheads="1"/>
          </p:cNvPicPr>
          <p:nvPr/>
        </p:nvPicPr>
        <p:blipFill rotWithShape="1">
          <a:blip r:embed="rId4"/>
          <a:srcRect l="878" t="1928" r="3435"/>
          <a:stretch/>
        </p:blipFill>
        <p:spPr bwMode="auto">
          <a:xfrm>
            <a:off x="5435600" y="3524250"/>
            <a:ext cx="3240088" cy="3162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Rectangle 3"/>
          <p:cNvSpPr>
            <a:spLocks noChangeArrowheads="1"/>
          </p:cNvSpPr>
          <p:nvPr/>
        </p:nvSpPr>
        <p:spPr bwMode="auto">
          <a:xfrm>
            <a:off x="709613" y="5746750"/>
            <a:ext cx="4724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Volta de honra do vencedor de uma corrida de cavalos no Circo Máximo</a:t>
            </a:r>
          </a:p>
          <a:p>
            <a:pPr algn="r"/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(mosaico do séc. IV d. C.)</a:t>
            </a:r>
          </a:p>
        </p:txBody>
      </p:sp>
    </p:spTree>
  </p:cSld>
  <p:clrMapOvr>
    <a:masterClrMapping/>
  </p:clrMapOvr>
  <p:transition spd="med" advTm="6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9" grpId="0"/>
      <p:bldP spid="819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684213" y="476250"/>
            <a:ext cx="8135937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t-P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No Coliseu realizavam-se espetáculos de luta de gladiadores</a:t>
            </a:r>
          </a:p>
        </p:txBody>
      </p:sp>
      <p:pic>
        <p:nvPicPr>
          <p:cNvPr id="921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8" t="17979" r="3993" b="5916"/>
          <a:stretch>
            <a:fillRect/>
          </a:stretch>
        </p:blipFill>
        <p:spPr bwMode="auto">
          <a:xfrm>
            <a:off x="827088" y="974725"/>
            <a:ext cx="5157787" cy="317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/>
          <a:srcRect b="2756"/>
          <a:stretch>
            <a:fillRect/>
          </a:stretch>
        </p:blipFill>
        <p:spPr bwMode="auto">
          <a:xfrm>
            <a:off x="5940425" y="1412254"/>
            <a:ext cx="2949575" cy="2389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Rectângulo 4"/>
          <p:cNvSpPr>
            <a:spLocks noChangeArrowheads="1"/>
          </p:cNvSpPr>
          <p:nvPr/>
        </p:nvSpPr>
        <p:spPr bwMode="auto">
          <a:xfrm>
            <a:off x="4427984" y="5733256"/>
            <a:ext cx="482453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Gladiadores (mosaicos romanos do séc. II d. C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.)</a:t>
            </a:r>
          </a:p>
          <a:p>
            <a:r>
              <a:rPr lang="pt-PT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(1</a:t>
            </a:r>
            <a:r>
              <a:rPr lang="pt-PT" sz="16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lutando entre si…</a:t>
            </a:r>
          </a:p>
          <a:p>
            <a:r>
              <a:rPr lang="pt-PT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pt-PT" sz="16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utando contra feras</a:t>
            </a:r>
            <a:endParaRPr lang="pt-PT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6" name="Picture 3" descr="Coliseu 0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43488" y="3644279"/>
            <a:ext cx="3051175" cy="2016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3" name="Rectangle 4"/>
          <p:cNvSpPr>
            <a:spLocks noChangeArrowheads="1"/>
          </p:cNvSpPr>
          <p:nvPr/>
        </p:nvSpPr>
        <p:spPr bwMode="auto">
          <a:xfrm>
            <a:off x="395288" y="4149725"/>
            <a:ext cx="4356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t-PT" b="1" dirty="0">
                <a:latin typeface="Comic Sans MS" pitchFamily="66" charset="0"/>
              </a:rPr>
              <a:t>Coliseu – 50 000 espectadores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605713" y="5291361"/>
            <a:ext cx="495300" cy="369887"/>
          </a:xfrm>
          <a:prstGeom prst="rect">
            <a:avLst/>
          </a:prstGeom>
          <a:solidFill>
            <a:schemeClr val="accent3">
              <a:lumMod val="20000"/>
              <a:lumOff val="80000"/>
              <a:alpha val="7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pt-PT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(2)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435975" y="1413098"/>
            <a:ext cx="454025" cy="369888"/>
          </a:xfrm>
          <a:prstGeom prst="rect">
            <a:avLst/>
          </a:prstGeom>
          <a:solidFill>
            <a:schemeClr val="accent3">
              <a:lumMod val="20000"/>
              <a:lumOff val="80000"/>
              <a:alpha val="70000"/>
            </a:schemeClr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t-PT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(1)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ransition spd="med" advTm="6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  <p:bldP spid="9221" grpId="0" uiExpand="1" build="allAtOnce"/>
      <p:bldP spid="9221" grpId="1" uiExpand="1" build="p"/>
      <p:bldP spid="9223" grpId="0"/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27582" y="6085036"/>
            <a:ext cx="783026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O Coliseu na atualidade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851826" y="6085036"/>
            <a:ext cx="78060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O Coliseu 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no 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século II d. C.</a:t>
            </a:r>
          </a:p>
        </p:txBody>
      </p:sp>
      <p:pic>
        <p:nvPicPr>
          <p:cNvPr id="6" name="Picture 2" descr="Coliseu 01"/>
          <p:cNvPicPr>
            <a:picLocks noChangeAspect="1" noChangeArrowheads="1"/>
          </p:cNvPicPr>
          <p:nvPr/>
        </p:nvPicPr>
        <p:blipFill rotWithShape="1">
          <a:blip r:embed="rId3"/>
          <a:srcRect l="6706" t="7393" r="5262" b="11059"/>
          <a:stretch/>
        </p:blipFill>
        <p:spPr bwMode="auto">
          <a:xfrm>
            <a:off x="611560" y="838777"/>
            <a:ext cx="8038272" cy="52462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m 3" descr="colosseum-statues.jpg"/>
          <p:cNvPicPr>
            <a:picLocks noChangeAspect="1"/>
          </p:cNvPicPr>
          <p:nvPr/>
        </p:nvPicPr>
        <p:blipFill>
          <a:blip r:embed="rId4"/>
          <a:srcRect l="3539" t="3720" r="2422" b="6021"/>
          <a:stretch>
            <a:fillRect/>
          </a:stretch>
        </p:blipFill>
        <p:spPr bwMode="auto">
          <a:xfrm>
            <a:off x="1907703" y="1627695"/>
            <a:ext cx="5414485" cy="35326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069680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9" grpId="0"/>
      <p:bldP spid="9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ângulo 4"/>
          <p:cNvSpPr>
            <a:spLocks noChangeArrowheads="1"/>
          </p:cNvSpPr>
          <p:nvPr/>
        </p:nvSpPr>
        <p:spPr bwMode="auto">
          <a:xfrm>
            <a:off x="827088" y="476250"/>
            <a:ext cx="78486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Os Romanos, por influência dos Gregos, tornaram-se grandes amantes do teatro</a:t>
            </a:r>
          </a:p>
        </p:txBody>
      </p:sp>
      <p:pic>
        <p:nvPicPr>
          <p:cNvPr id="11267" name="Imagem 5" descr="IM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0" b="2464"/>
          <a:stretch>
            <a:fillRect/>
          </a:stretch>
        </p:blipFill>
        <p:spPr bwMode="auto">
          <a:xfrm>
            <a:off x="1476375" y="1412875"/>
            <a:ext cx="6149975" cy="434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 Box 3"/>
          <p:cNvSpPr txBox="1">
            <a:spLocks noChangeArrowheads="1"/>
          </p:cNvSpPr>
          <p:nvPr/>
        </p:nvSpPr>
        <p:spPr bwMode="auto">
          <a:xfrm>
            <a:off x="1449388" y="5807075"/>
            <a:ext cx="61769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Noutro pormenor da maqueta de Roma, repara agora nos vários teatros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6121995" y="3500438"/>
            <a:ext cx="1330325" cy="646112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t-PT" b="1" dirty="0" smtClean="0">
                <a:latin typeface="Comic Sans MS" pitchFamily="66" charset="0"/>
              </a:rPr>
              <a:t>Teatro de Pompeu</a:t>
            </a:r>
          </a:p>
        </p:txBody>
      </p:sp>
      <p:sp>
        <p:nvSpPr>
          <p:cNvPr id="12294" name="Text Box 4"/>
          <p:cNvSpPr txBox="1">
            <a:spLocks noChangeArrowheads="1"/>
          </p:cNvSpPr>
          <p:nvPr/>
        </p:nvSpPr>
        <p:spPr bwMode="auto">
          <a:xfrm>
            <a:off x="4165600" y="1628800"/>
            <a:ext cx="1171575" cy="646112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t-PT" b="1" dirty="0" smtClean="0">
                <a:latin typeface="Comic Sans MS" pitchFamily="66" charset="0"/>
              </a:rPr>
              <a:t>Teatro </a:t>
            </a:r>
          </a:p>
          <a:p>
            <a:pPr algn="ctr" eaLnBrk="1" hangingPunct="1">
              <a:defRPr/>
            </a:pPr>
            <a:r>
              <a:rPr lang="pt-PT" b="1" dirty="0" smtClean="0">
                <a:latin typeface="Comic Sans MS" pitchFamily="66" charset="0"/>
              </a:rPr>
              <a:t>de Balbo</a:t>
            </a:r>
          </a:p>
        </p:txBody>
      </p:sp>
      <p:sp>
        <p:nvSpPr>
          <p:cNvPr id="12295" name="Text Box 4"/>
          <p:cNvSpPr txBox="1">
            <a:spLocks noChangeArrowheads="1"/>
          </p:cNvSpPr>
          <p:nvPr/>
        </p:nvSpPr>
        <p:spPr bwMode="auto">
          <a:xfrm>
            <a:off x="6292850" y="1918791"/>
            <a:ext cx="1309688" cy="646113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t-PT" b="1" dirty="0" smtClean="0">
                <a:latin typeface="Comic Sans MS" pitchFamily="66" charset="0"/>
              </a:rPr>
              <a:t>Teatro de Marcelo</a:t>
            </a: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1476375" y="4400550"/>
            <a:ext cx="1443038" cy="6477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t-PT" b="1" dirty="0" smtClean="0">
                <a:latin typeface="Comic Sans MS" pitchFamily="66" charset="0"/>
              </a:rPr>
              <a:t>Estádio de </a:t>
            </a:r>
            <a:r>
              <a:rPr lang="pt-PT" b="1" dirty="0" err="1" smtClean="0">
                <a:latin typeface="Comic Sans MS" pitchFamily="66" charset="0"/>
              </a:rPr>
              <a:t>Domiciano</a:t>
            </a:r>
            <a:endParaRPr lang="pt-PT" b="1" dirty="0" smtClean="0">
              <a:latin typeface="Comic Sans MS" pitchFamily="66" charset="0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3243263" y="3586163"/>
            <a:ext cx="1308100" cy="646112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t-PT" b="1" dirty="0" err="1" smtClean="0">
                <a:latin typeface="Comic Sans MS" pitchFamily="66" charset="0"/>
              </a:rPr>
              <a:t>Odeon</a:t>
            </a:r>
            <a:r>
              <a:rPr lang="pt-PT" b="1" dirty="0" smtClean="0">
                <a:latin typeface="Comic Sans MS" pitchFamily="66" charset="0"/>
              </a:rPr>
              <a:t> de </a:t>
            </a:r>
            <a:r>
              <a:rPr lang="pt-PT" b="1" dirty="0" err="1" smtClean="0">
                <a:latin typeface="Comic Sans MS" pitchFamily="66" charset="0"/>
              </a:rPr>
              <a:t>Domiciano</a:t>
            </a:r>
            <a:endParaRPr lang="pt-PT" b="1" dirty="0" smtClean="0">
              <a:latin typeface="Comic Sans MS" pitchFamily="66" charset="0"/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1547813" y="3059113"/>
            <a:ext cx="1046162" cy="369887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t-PT" b="1" dirty="0" smtClean="0">
                <a:latin typeface="Comic Sans MS" pitchFamily="66" charset="0"/>
              </a:rPr>
              <a:t>Panteão</a:t>
            </a:r>
          </a:p>
        </p:txBody>
      </p:sp>
      <p:cxnSp>
        <p:nvCxnSpPr>
          <p:cNvPr id="14" name="Conexão recta 8"/>
          <p:cNvCxnSpPr/>
          <p:nvPr/>
        </p:nvCxnSpPr>
        <p:spPr bwMode="auto">
          <a:xfrm>
            <a:off x="2197894" y="4941168"/>
            <a:ext cx="285874" cy="241784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xão recta 8"/>
          <p:cNvCxnSpPr/>
          <p:nvPr/>
        </p:nvCxnSpPr>
        <p:spPr bwMode="auto">
          <a:xfrm>
            <a:off x="2070894" y="3356992"/>
            <a:ext cx="523081" cy="157163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xão recta 8"/>
          <p:cNvCxnSpPr/>
          <p:nvPr/>
        </p:nvCxnSpPr>
        <p:spPr bwMode="auto">
          <a:xfrm>
            <a:off x="3897313" y="4221088"/>
            <a:ext cx="386655" cy="179462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xão recta 8"/>
          <p:cNvCxnSpPr/>
          <p:nvPr/>
        </p:nvCxnSpPr>
        <p:spPr bwMode="auto">
          <a:xfrm>
            <a:off x="4751388" y="2204864"/>
            <a:ext cx="468684" cy="216024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xão recta 8"/>
          <p:cNvCxnSpPr/>
          <p:nvPr/>
        </p:nvCxnSpPr>
        <p:spPr bwMode="auto">
          <a:xfrm flipH="1" flipV="1">
            <a:off x="6292850" y="1628800"/>
            <a:ext cx="494307" cy="323057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xão recta 8"/>
          <p:cNvCxnSpPr/>
          <p:nvPr/>
        </p:nvCxnSpPr>
        <p:spPr bwMode="auto">
          <a:xfrm flipH="1" flipV="1">
            <a:off x="5652120" y="3823494"/>
            <a:ext cx="491437" cy="30824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1268" grpId="0"/>
      <p:bldP spid="8" grpId="0" animBg="1"/>
      <p:bldP spid="12294" grpId="0" animBg="1"/>
      <p:bldP spid="12295" grpId="0" animBg="1"/>
      <p:bldP spid="11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Imagem 3" descr="IMG_0002.jpg"/>
          <p:cNvPicPr>
            <a:picLocks noChangeAspect="1"/>
          </p:cNvPicPr>
          <p:nvPr/>
        </p:nvPicPr>
        <p:blipFill rotWithShape="1">
          <a:blip r:embed="rId3"/>
          <a:srcRect t="11480" b="4551"/>
          <a:stretch/>
        </p:blipFill>
        <p:spPr bwMode="auto">
          <a:xfrm>
            <a:off x="539750" y="715963"/>
            <a:ext cx="3816350" cy="3214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ângulo 6"/>
          <p:cNvSpPr>
            <a:spLocks noChangeArrowheads="1"/>
          </p:cNvSpPr>
          <p:nvPr/>
        </p:nvSpPr>
        <p:spPr bwMode="auto">
          <a:xfrm>
            <a:off x="538163" y="3995738"/>
            <a:ext cx="38163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Reconstituição do Teatro de Marcelo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64063" y="720725"/>
            <a:ext cx="4344987" cy="2852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Rectângulo 3"/>
          <p:cNvSpPr>
            <a:spLocks noChangeArrowheads="1"/>
          </p:cNvSpPr>
          <p:nvPr/>
        </p:nvSpPr>
        <p:spPr bwMode="auto">
          <a:xfrm>
            <a:off x="538163" y="5200650"/>
            <a:ext cx="398303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Foram construídos teatros por todo 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o Império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, como, por 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exemplo,</a:t>
            </a:r>
          </a:p>
          <a:p>
            <a:pPr algn="r"/>
            <a:r>
              <a:rPr lang="pt-PT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(1) 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em 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Mérida, 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Espanha…</a:t>
            </a:r>
            <a:endParaRPr lang="pt-PT" sz="1600" b="1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pt-PT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(2) 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ou 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em </a:t>
            </a:r>
            <a:r>
              <a:rPr lang="pt-PT" sz="1600" b="1" dirty="0" err="1">
                <a:latin typeface="Times New Roman" pitchFamily="18" charset="0"/>
                <a:cs typeface="Times New Roman" pitchFamily="18" charset="0"/>
              </a:rPr>
              <a:t>Bosra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Síria</a:t>
            </a:r>
            <a:endParaRPr lang="pt-PT" sz="16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Imagem 3" descr="Roman_theatre,_bosra,_syria,_easter_2004.jpg"/>
          <p:cNvPicPr>
            <a:picLocks noChangeAspect="1"/>
          </p:cNvPicPr>
          <p:nvPr/>
        </p:nvPicPr>
        <p:blipFill rotWithShape="1">
          <a:blip r:embed="rId5"/>
          <a:srcRect b="7564"/>
          <a:stretch/>
        </p:blipFill>
        <p:spPr bwMode="auto">
          <a:xfrm rot="-300000">
            <a:off x="4652963" y="3617913"/>
            <a:ext cx="4084637" cy="2833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 rot="-300000">
            <a:off x="8331200" y="5897563"/>
            <a:ext cx="495300" cy="369887"/>
          </a:xfrm>
          <a:prstGeom prst="rect">
            <a:avLst/>
          </a:prstGeom>
          <a:solidFill>
            <a:schemeClr val="accent3">
              <a:lumMod val="20000"/>
              <a:lumOff val="80000"/>
              <a:alpha val="7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pt-PT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(2)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48188" y="3213100"/>
            <a:ext cx="495300" cy="369888"/>
          </a:xfrm>
          <a:prstGeom prst="rect">
            <a:avLst/>
          </a:prstGeom>
          <a:solidFill>
            <a:schemeClr val="accent3">
              <a:lumMod val="20000"/>
              <a:lumOff val="80000"/>
              <a:alpha val="7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pt-PT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(1)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  <p:bldP spid="12293" grpId="0" uiExpand="1" build="p"/>
      <p:bldP spid="13" grpId="0" uiExpand="1" animBg="1"/>
      <p:bldP spid="14" grpId="0" uiExpan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827088" y="476250"/>
            <a:ext cx="7815262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Sendo os Romanos extremamente religiosos, ergueram inúmeros templos, cuja arquitetura se inspira na dos Gregos</a:t>
            </a:r>
          </a:p>
        </p:txBody>
      </p:sp>
      <p:pic>
        <p:nvPicPr>
          <p:cNvPr id="13315" name="Picture 2" descr="For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16" b="6902"/>
          <a:stretch>
            <a:fillRect/>
          </a:stretch>
        </p:blipFill>
        <p:spPr bwMode="auto">
          <a:xfrm>
            <a:off x="992188" y="1341438"/>
            <a:ext cx="5686425" cy="406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1174750" y="2133600"/>
            <a:ext cx="1441450" cy="6477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t-PT" b="1" dirty="0" smtClean="0">
                <a:latin typeface="Comic Sans MS" pitchFamily="66" charset="0"/>
              </a:rPr>
              <a:t>Templo de Júlio César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2881313" y="1557338"/>
            <a:ext cx="1143000" cy="3683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t-PT" b="1" dirty="0" smtClean="0">
                <a:latin typeface="Comic Sans MS" pitchFamily="66" charset="0"/>
              </a:rPr>
              <a:t>Pretório</a:t>
            </a:r>
          </a:p>
        </p:txBody>
      </p:sp>
      <p:sp>
        <p:nvSpPr>
          <p:cNvPr id="16389" name="Text Box 4"/>
          <p:cNvSpPr txBox="1">
            <a:spLocks noChangeArrowheads="1"/>
          </p:cNvSpPr>
          <p:nvPr/>
        </p:nvSpPr>
        <p:spPr bwMode="auto">
          <a:xfrm>
            <a:off x="4748213" y="1417638"/>
            <a:ext cx="1911350" cy="646112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t-PT" b="1" dirty="0" smtClean="0">
                <a:latin typeface="Comic Sans MS" pitchFamily="66" charset="0"/>
              </a:rPr>
              <a:t>Templo de Castor e </a:t>
            </a:r>
            <a:r>
              <a:rPr lang="pt-PT" b="1" dirty="0" err="1" smtClean="0">
                <a:latin typeface="Comic Sans MS" pitchFamily="66" charset="0"/>
              </a:rPr>
              <a:t>Pollux</a:t>
            </a:r>
            <a:endParaRPr lang="pt-PT" b="1" dirty="0" smtClean="0">
              <a:latin typeface="Comic Sans MS" pitchFamily="66" charset="0"/>
            </a:endParaRPr>
          </a:p>
        </p:txBody>
      </p:sp>
      <p:pic>
        <p:nvPicPr>
          <p:cNvPr id="17" name="Imagem 1" descr="IMG_0007.jpg"/>
          <p:cNvPicPr>
            <a:picLocks noChangeAspect="1"/>
          </p:cNvPicPr>
          <p:nvPr/>
        </p:nvPicPr>
        <p:blipFill rotWithShape="1">
          <a:blip r:embed="rId4"/>
          <a:srcRect l="3349" t="14905" r="1171" b="3604"/>
          <a:stretch/>
        </p:blipFill>
        <p:spPr bwMode="auto">
          <a:xfrm rot="300000">
            <a:off x="6546850" y="2595563"/>
            <a:ext cx="2452688" cy="1976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0" name="Rectângulo 9"/>
          <p:cNvSpPr>
            <a:spLocks noChangeArrowheads="1"/>
          </p:cNvSpPr>
          <p:nvPr/>
        </p:nvSpPr>
        <p:spPr bwMode="auto">
          <a:xfrm>
            <a:off x="919336" y="5448126"/>
            <a:ext cx="48768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Mas também fora de 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Roma:</a:t>
            </a:r>
          </a:p>
          <a:p>
            <a:pPr algn="r"/>
            <a:r>
              <a:rPr lang="pt-PT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(1) 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reconstituição 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do Templo de Apolo, em Pompeia, séc. I d. C. </a:t>
            </a:r>
          </a:p>
          <a:p>
            <a:pPr algn="r"/>
            <a:r>
              <a:rPr lang="pt-PT" sz="16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pt-PT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Templo 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de Baco, em </a:t>
            </a:r>
            <a:r>
              <a:rPr lang="pt-PT" sz="1600" b="1" dirty="0" err="1">
                <a:latin typeface="Times New Roman" pitchFamily="18" charset="0"/>
                <a:cs typeface="Times New Roman" pitchFamily="18" charset="0"/>
              </a:rPr>
              <a:t>Baalbek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, na Síria, séc. II d. C. </a:t>
            </a:r>
            <a:endParaRPr lang="pt-PT" sz="1600" b="1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5"/>
          <a:srcRect l="5197" t="6381" r="1524" b="4721"/>
          <a:stretch/>
        </p:blipFill>
        <p:spPr bwMode="auto">
          <a:xfrm>
            <a:off x="5867400" y="4516438"/>
            <a:ext cx="2990850" cy="1895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 rot="300000">
            <a:off x="6604000" y="2513013"/>
            <a:ext cx="495300" cy="369887"/>
          </a:xfrm>
          <a:prstGeom prst="rect">
            <a:avLst/>
          </a:prstGeom>
          <a:solidFill>
            <a:schemeClr val="accent3">
              <a:lumMod val="20000"/>
              <a:lumOff val="80000"/>
              <a:alpha val="7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pt-PT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(1)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67400" y="4516438"/>
            <a:ext cx="495300" cy="369887"/>
          </a:xfrm>
          <a:prstGeom prst="rect">
            <a:avLst/>
          </a:prstGeom>
          <a:solidFill>
            <a:schemeClr val="accent3">
              <a:lumMod val="20000"/>
              <a:lumOff val="80000"/>
              <a:alpha val="7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pt-PT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(2)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2" name="Conexão recta 8"/>
          <p:cNvCxnSpPr/>
          <p:nvPr/>
        </p:nvCxnSpPr>
        <p:spPr bwMode="auto">
          <a:xfrm>
            <a:off x="2602054" y="2457450"/>
            <a:ext cx="457691" cy="240506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8"/>
          <p:cNvCxnSpPr/>
          <p:nvPr/>
        </p:nvCxnSpPr>
        <p:spPr bwMode="auto">
          <a:xfrm>
            <a:off x="3995936" y="1741490"/>
            <a:ext cx="288032" cy="184148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xão recta 8"/>
          <p:cNvCxnSpPr/>
          <p:nvPr/>
        </p:nvCxnSpPr>
        <p:spPr bwMode="auto">
          <a:xfrm flipH="1">
            <a:off x="5148064" y="1925638"/>
            <a:ext cx="432048" cy="566494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3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3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3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3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387" grpId="0" animBg="1"/>
      <p:bldP spid="16388" grpId="0" animBg="1"/>
      <p:bldP spid="16389" grpId="0" animBg="1"/>
      <p:bldP spid="13320" grpId="0" uiExpand="1" build="p"/>
      <p:bldP spid="21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2" descr="Panteão"/>
          <p:cNvPicPr>
            <a:picLocks noChangeAspect="1" noChangeArrowheads="1"/>
          </p:cNvPicPr>
          <p:nvPr/>
        </p:nvPicPr>
        <p:blipFill>
          <a:blip r:embed="rId3"/>
          <a:srcRect t="3603"/>
          <a:stretch>
            <a:fillRect/>
          </a:stretch>
        </p:blipFill>
        <p:spPr bwMode="auto">
          <a:xfrm>
            <a:off x="755650" y="692150"/>
            <a:ext cx="4608513" cy="3141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CaixaDeTexto 2"/>
          <p:cNvSpPr txBox="1">
            <a:spLocks noChangeArrowheads="1"/>
          </p:cNvSpPr>
          <p:nvPr/>
        </p:nvSpPr>
        <p:spPr bwMode="auto">
          <a:xfrm>
            <a:off x="611188" y="6340475"/>
            <a:ext cx="83851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Panteão, em Roma (templo dedicado a todos os deuses)</a:t>
            </a:r>
          </a:p>
        </p:txBody>
      </p:sp>
      <p:pic>
        <p:nvPicPr>
          <p:cNvPr id="10" name="Picture 2" descr="Panteão2"/>
          <p:cNvPicPr>
            <a:picLocks noChangeAspect="1" noChangeArrowheads="1"/>
          </p:cNvPicPr>
          <p:nvPr/>
        </p:nvPicPr>
        <p:blipFill rotWithShape="1">
          <a:blip r:embed="rId4"/>
          <a:srcRect l="14098"/>
          <a:stretch/>
        </p:blipFill>
        <p:spPr bwMode="auto">
          <a:xfrm>
            <a:off x="611188" y="3683000"/>
            <a:ext cx="3024187" cy="260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1268413"/>
            <a:ext cx="2263775" cy="371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5364163" y="622300"/>
            <a:ext cx="37353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b="1" dirty="0">
                <a:latin typeface="Times New Roman" pitchFamily="18" charset="0"/>
                <a:cs typeface="Times New Roman" pitchFamily="18" charset="0"/>
              </a:rPr>
              <a:t>O Panteão foi construído no tempo de Augusto (séc. I d. C.)</a:t>
            </a:r>
          </a:p>
        </p:txBody>
      </p:sp>
      <p:pic>
        <p:nvPicPr>
          <p:cNvPr id="14343" name="Imagem 4" descr="Bust+Hadrian+Musei+Capitolini+MC817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797175"/>
            <a:ext cx="1844675" cy="218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4" name="TextBox 4"/>
          <p:cNvSpPr txBox="1">
            <a:spLocks noChangeArrowheads="1"/>
          </p:cNvSpPr>
          <p:nvPr/>
        </p:nvSpPr>
        <p:spPr bwMode="auto">
          <a:xfrm>
            <a:off x="5580063" y="4965700"/>
            <a:ext cx="34163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b="1" dirty="0">
                <a:latin typeface="Times New Roman" pitchFamily="18" charset="0"/>
                <a:cs typeface="Times New Roman" pitchFamily="18" charset="0"/>
              </a:rPr>
              <a:t>Parcialmente destruído por um incêndio, foi reconstruído no tempo do imperador Adriano (séc. II d. C.)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  <p:bldP spid="14342" grpId="0"/>
      <p:bldP spid="1434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ângulo 9"/>
          <p:cNvSpPr>
            <a:spLocks noChangeArrowheads="1"/>
          </p:cNvSpPr>
          <p:nvPr/>
        </p:nvSpPr>
        <p:spPr bwMode="auto">
          <a:xfrm>
            <a:off x="5292725" y="5445125"/>
            <a:ext cx="38481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t-PT" b="1" dirty="0">
                <a:latin typeface="Times New Roman" pitchFamily="18" charset="0"/>
                <a:cs typeface="Times New Roman" pitchFamily="18" charset="0"/>
              </a:rPr>
              <a:t>A cúpula deste templo grandioso constitui um elemento original da arquitetura romana. Reconstituição do séc. XVIII</a:t>
            </a:r>
          </a:p>
        </p:txBody>
      </p:sp>
      <p:pic>
        <p:nvPicPr>
          <p:cNvPr id="15363" name="Picture 9" descr="\\srv-files1.portoeditora.pt\ficheiros\Lisboa Editora\Coordenacao\003_Cristina Henrique\LEH7EP_20103154\Novas imagens\Enviadas\20103154_F16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692150"/>
            <a:ext cx="4468812" cy="5862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4" name="CaixaDeTexto 6"/>
          <p:cNvSpPr txBox="1">
            <a:spLocks noChangeArrowheads="1"/>
          </p:cNvSpPr>
          <p:nvPr/>
        </p:nvSpPr>
        <p:spPr bwMode="auto">
          <a:xfrm>
            <a:off x="823913" y="2241550"/>
            <a:ext cx="4468812" cy="646113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t-PT" b="1" dirty="0" smtClean="0">
                <a:latin typeface="Comic Sans MS" pitchFamily="66" charset="0"/>
              </a:rPr>
              <a:t>44 metros</a:t>
            </a:r>
          </a:p>
          <a:p>
            <a:pPr algn="ctr" eaLnBrk="1" hangingPunct="1">
              <a:defRPr/>
            </a:pPr>
            <a:endParaRPr lang="pt-PT" b="1" dirty="0" smtClean="0">
              <a:latin typeface="Comic Sans MS" pitchFamily="66" charset="0"/>
            </a:endParaRPr>
          </a:p>
        </p:txBody>
      </p:sp>
      <p:cxnSp>
        <p:nvCxnSpPr>
          <p:cNvPr id="10" name="Conexão recta unidireccional 4"/>
          <p:cNvCxnSpPr/>
          <p:nvPr/>
        </p:nvCxnSpPr>
        <p:spPr bwMode="auto">
          <a:xfrm>
            <a:off x="968375" y="2565400"/>
            <a:ext cx="4176713" cy="0"/>
          </a:xfrm>
          <a:prstGeom prst="straightConnector1">
            <a:avLst/>
          </a:prstGeom>
          <a:ln w="9525">
            <a:solidFill>
              <a:schemeClr val="tx1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2458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ChangeArrowheads="1"/>
          </p:cNvSpPr>
          <p:nvPr/>
        </p:nvSpPr>
        <p:spPr bwMode="auto">
          <a:xfrm>
            <a:off x="395288" y="476250"/>
            <a:ext cx="874871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A cúpula do Panteão romano inspirou as cúpulas de…</a:t>
            </a: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395288" y="908050"/>
            <a:ext cx="19446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Santa Maria das Flores, Florença, Itália, séc. XV</a:t>
            </a:r>
          </a:p>
        </p:txBody>
      </p:sp>
      <p:sp>
        <p:nvSpPr>
          <p:cNvPr id="17413" name="Text Box 6"/>
          <p:cNvSpPr txBox="1">
            <a:spLocks noChangeArrowheads="1"/>
          </p:cNvSpPr>
          <p:nvPr/>
        </p:nvSpPr>
        <p:spPr bwMode="auto">
          <a:xfrm>
            <a:off x="6875463" y="908050"/>
            <a:ext cx="16637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S. Pedro do Vaticano, Roma,</a:t>
            </a:r>
          </a:p>
          <a:p>
            <a:pPr eaLnBrk="1" hangingPunct="1"/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séc. XVI</a:t>
            </a:r>
          </a:p>
        </p:txBody>
      </p:sp>
      <p:sp>
        <p:nvSpPr>
          <p:cNvPr id="17414" name="Rectangle 5"/>
          <p:cNvSpPr>
            <a:spLocks noChangeArrowheads="1"/>
          </p:cNvSpPr>
          <p:nvPr/>
        </p:nvSpPr>
        <p:spPr bwMode="auto">
          <a:xfrm>
            <a:off x="412750" y="5732463"/>
            <a:ext cx="25987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Panteão Nacional, Paris, séc. XVIII</a:t>
            </a:r>
          </a:p>
        </p:txBody>
      </p:sp>
      <p:sp>
        <p:nvSpPr>
          <p:cNvPr id="17415" name="Text Box 4"/>
          <p:cNvSpPr txBox="1">
            <a:spLocks noChangeArrowheads="1"/>
          </p:cNvSpPr>
          <p:nvPr/>
        </p:nvSpPr>
        <p:spPr bwMode="auto">
          <a:xfrm>
            <a:off x="5756275" y="6219825"/>
            <a:ext cx="3452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Capitólio, Washington, séc. XIX</a:t>
            </a: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449263" y="3789363"/>
            <a:ext cx="268287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pt-PT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… que, por sua vez, inspiraram…</a:t>
            </a:r>
          </a:p>
        </p:txBody>
      </p:sp>
      <p:pic>
        <p:nvPicPr>
          <p:cNvPr id="8" name="Imagem 8" descr="Cupola_di_santa_maria_del_fiore_dal_campanile_di_giotto,_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978966"/>
            <a:ext cx="2106946" cy="28098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" name="Imagem 10" descr="325479331GDhWyo_fs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198" y="978966"/>
            <a:ext cx="2068050" cy="28098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" name="Imagem 4" descr="PANTON~1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0" r="2447"/>
          <a:stretch/>
        </p:blipFill>
        <p:spPr bwMode="auto">
          <a:xfrm rot="300000">
            <a:off x="3131801" y="3472378"/>
            <a:ext cx="2773809" cy="28866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4" name="Picture 3" descr="Capitólio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8" t="7737" r="15722" b="11795"/>
          <a:stretch/>
        </p:blipFill>
        <p:spPr bwMode="auto">
          <a:xfrm rot="-300000">
            <a:off x="5660593" y="3282386"/>
            <a:ext cx="3367604" cy="28044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730010890"/>
      </p:ext>
    </p:extLst>
  </p:cSld>
  <p:clrMapOvr>
    <a:masterClrMapping/>
  </p:clrMapOvr>
  <p:transition spd="med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17412" grpId="0"/>
      <p:bldP spid="17413" grpId="0"/>
      <p:bldP spid="17414" grpId="0"/>
      <p:bldP spid="174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ChangeArrowheads="1"/>
          </p:cNvSpPr>
          <p:nvPr/>
        </p:nvSpPr>
        <p:spPr bwMode="auto">
          <a:xfrm>
            <a:off x="395288" y="476250"/>
            <a:ext cx="874871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A arquitetura romana inspirou edifícios de outras épocas</a:t>
            </a:r>
          </a:p>
        </p:txBody>
      </p:sp>
      <p:sp>
        <p:nvSpPr>
          <p:cNvPr id="16387" name="Rectângulo 3"/>
          <p:cNvSpPr>
            <a:spLocks noChangeArrowheads="1"/>
          </p:cNvSpPr>
          <p:nvPr/>
        </p:nvSpPr>
        <p:spPr bwMode="auto">
          <a:xfrm>
            <a:off x="395288" y="3359150"/>
            <a:ext cx="54197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Templo romano de </a:t>
            </a:r>
            <a:r>
              <a:rPr lang="pt-PT" sz="1600" b="1" dirty="0" err="1">
                <a:latin typeface="Times New Roman" pitchFamily="18" charset="0"/>
                <a:cs typeface="Times New Roman" pitchFamily="18" charset="0"/>
              </a:rPr>
              <a:t>Nîmes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, França, séc. I d. C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.,</a:t>
            </a:r>
          </a:p>
          <a:p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Igreja da Madalena, 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Paris, 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séc. XIX</a:t>
            </a:r>
            <a:endParaRPr lang="pt-PT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8" name="Text Box 5"/>
          <p:cNvSpPr txBox="1">
            <a:spLocks noChangeArrowheads="1"/>
          </p:cNvSpPr>
          <p:nvPr/>
        </p:nvSpPr>
        <p:spPr bwMode="auto">
          <a:xfrm>
            <a:off x="6084888" y="5145088"/>
            <a:ext cx="288448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Arco do Triunfo de Tito, Roma, séc. IV d. C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.,</a:t>
            </a:r>
          </a:p>
          <a:p>
            <a:pPr algn="ctr" eaLnBrk="1" hangingPunct="1"/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Arco do Triunfo 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de 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Napoleão 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 Bonaparte, 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Paris, séc. XIX</a:t>
            </a:r>
          </a:p>
        </p:txBody>
      </p:sp>
      <p:pic>
        <p:nvPicPr>
          <p:cNvPr id="13" name="Imagem 8" descr="119556864OnQGke_fs.jpg"/>
          <p:cNvPicPr>
            <a:picLocks noChangeAspect="1"/>
          </p:cNvPicPr>
          <p:nvPr/>
        </p:nvPicPr>
        <p:blipFill rotWithShape="1">
          <a:blip r:embed="rId3"/>
          <a:srcRect b="7171"/>
          <a:stretch/>
        </p:blipFill>
        <p:spPr bwMode="auto">
          <a:xfrm>
            <a:off x="6223000" y="952501"/>
            <a:ext cx="1825625" cy="226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9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65" r="2986" b="6566"/>
          <a:stretch/>
        </p:blipFill>
        <p:spPr bwMode="auto">
          <a:xfrm>
            <a:off x="6799044" y="2868564"/>
            <a:ext cx="2170650" cy="22166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6391" name="Rectângulo 9"/>
          <p:cNvSpPr>
            <a:spLocks noChangeArrowheads="1"/>
          </p:cNvSpPr>
          <p:nvPr/>
        </p:nvSpPr>
        <p:spPr bwMode="auto">
          <a:xfrm>
            <a:off x="495300" y="6022975"/>
            <a:ext cx="5156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Coliseu, Roma, séc. I d. C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.,</a:t>
            </a:r>
          </a:p>
          <a:p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e Praça de 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Touros de 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Madrid, 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séc. XX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5"/>
          <a:srcRect l="5145" r="8558"/>
          <a:stretch/>
        </p:blipFill>
        <p:spPr bwMode="auto">
          <a:xfrm>
            <a:off x="468313" y="979488"/>
            <a:ext cx="2698750" cy="22336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00000">
            <a:off x="2901415" y="967101"/>
            <a:ext cx="3093352" cy="23196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8" name="Picture 2" descr="Coliseu 02"/>
          <p:cNvPicPr>
            <a:picLocks noChangeAspect="1" noChangeArrowheads="1"/>
          </p:cNvPicPr>
          <p:nvPr/>
        </p:nvPicPr>
        <p:blipFill rotWithShape="1">
          <a:blip r:embed="rId7"/>
          <a:srcRect l="7790" t="26984" r="24398" b="19390"/>
          <a:stretch/>
        </p:blipFill>
        <p:spPr bwMode="auto">
          <a:xfrm>
            <a:off x="468313" y="4021138"/>
            <a:ext cx="2338387" cy="1376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Imagem 15" descr="8ab946c4.jp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94"/>
          <a:stretch/>
        </p:blipFill>
        <p:spPr bwMode="auto">
          <a:xfrm rot="300000">
            <a:off x="2427214" y="4150640"/>
            <a:ext cx="3507185" cy="19375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 spd="med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16387" grpId="0" uiExpand="1" build="p"/>
      <p:bldP spid="16388" grpId="0" uiExpand="1" build="p"/>
      <p:bldP spid="16391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ChangeArrowheads="1"/>
          </p:cNvSpPr>
          <p:nvPr/>
        </p:nvSpPr>
        <p:spPr bwMode="auto">
          <a:xfrm>
            <a:off x="395288" y="469900"/>
            <a:ext cx="87487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Para levar água às cidades, os Romanos construíram grandes aquedutos… que, muitos séculos depois, serviram de modelo a outros</a:t>
            </a:r>
          </a:p>
        </p:txBody>
      </p:sp>
      <p:pic>
        <p:nvPicPr>
          <p:cNvPr id="9" name="Imagem 2" descr="aqueduto.jpg"/>
          <p:cNvPicPr>
            <a:picLocks noChangeAspect="1"/>
          </p:cNvPicPr>
          <p:nvPr/>
        </p:nvPicPr>
        <p:blipFill rotWithShape="1">
          <a:blip r:embed="rId3"/>
          <a:srcRect l="6460" b="10861"/>
          <a:stretch/>
        </p:blipFill>
        <p:spPr bwMode="auto">
          <a:xfrm>
            <a:off x="5534025" y="1851640"/>
            <a:ext cx="3001963" cy="2144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CaixaDeTexto 2"/>
          <p:cNvSpPr txBox="1">
            <a:spLocks noChangeArrowheads="1"/>
          </p:cNvSpPr>
          <p:nvPr/>
        </p:nvSpPr>
        <p:spPr bwMode="auto">
          <a:xfrm>
            <a:off x="5292080" y="3996353"/>
            <a:ext cx="32947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Aqueduto romano de Segóvia, Espanha, </a:t>
            </a:r>
            <a:r>
              <a:rPr lang="pt-PT" sz="1600" b="1" dirty="0" err="1">
                <a:latin typeface="Times New Roman" pitchFamily="18" charset="0"/>
                <a:cs typeface="Times New Roman" pitchFamily="18" charset="0"/>
              </a:rPr>
              <a:t>sécs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. I e II d. C. 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4"/>
          <a:srcRect b="27906"/>
          <a:stretch/>
        </p:blipFill>
        <p:spPr bwMode="auto">
          <a:xfrm>
            <a:off x="509588" y="1296988"/>
            <a:ext cx="4567237" cy="2124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9" name="Text Box 5"/>
          <p:cNvSpPr txBox="1">
            <a:spLocks noChangeArrowheads="1"/>
          </p:cNvSpPr>
          <p:nvPr/>
        </p:nvSpPr>
        <p:spPr bwMode="auto">
          <a:xfrm>
            <a:off x="4067175" y="6309320"/>
            <a:ext cx="50768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Aqueduto das Águas Livres, Lisboa, séc. XVIII</a:t>
            </a:r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900113" y="2349500"/>
            <a:ext cx="6985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endParaRPr lang="pt-PT" sz="2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42" name="CaixaDeTexto 2"/>
          <p:cNvSpPr txBox="1">
            <a:spLocks noChangeArrowheads="1"/>
          </p:cNvSpPr>
          <p:nvPr/>
        </p:nvSpPr>
        <p:spPr bwMode="auto">
          <a:xfrm>
            <a:off x="5148064" y="1196752"/>
            <a:ext cx="37444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Ponte-aqueduto sobre o 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rio Gard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t-PT" sz="1600" b="1" dirty="0" err="1">
                <a:latin typeface="Times New Roman" pitchFamily="18" charset="0"/>
                <a:cs typeface="Times New Roman" pitchFamily="18" charset="0"/>
              </a:rPr>
              <a:t>Nîmes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França, séc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. II d. C.</a:t>
            </a:r>
          </a:p>
        </p:txBody>
      </p:sp>
      <p:sp>
        <p:nvSpPr>
          <p:cNvPr id="18443" name="Text Box 5"/>
          <p:cNvSpPr txBox="1">
            <a:spLocks noChangeArrowheads="1"/>
          </p:cNvSpPr>
          <p:nvPr/>
        </p:nvSpPr>
        <p:spPr bwMode="auto">
          <a:xfrm>
            <a:off x="1188914" y="6258798"/>
            <a:ext cx="316706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Aqueduto de Elvas, séc. XVI</a:t>
            </a:r>
          </a:p>
        </p:txBody>
      </p:sp>
      <p:pic>
        <p:nvPicPr>
          <p:cNvPr id="16" name="Imagem 1" descr="aqueduto_2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33"/>
          <a:stretch/>
        </p:blipFill>
        <p:spPr bwMode="auto">
          <a:xfrm rot="-600000">
            <a:off x="581846" y="3573900"/>
            <a:ext cx="3897995" cy="24868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4" name="Imagem 8" descr="Aqueduto 007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71" b="19883"/>
          <a:stretch/>
        </p:blipFill>
        <p:spPr bwMode="auto">
          <a:xfrm>
            <a:off x="3995936" y="4644147"/>
            <a:ext cx="5076056" cy="16191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 spd="med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  <p:bldP spid="18436" grpId="0"/>
      <p:bldP spid="18439" grpId="0"/>
      <p:bldP spid="18442" grpId="0"/>
      <p:bldP spid="1844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>
            <a:spLocks noChangeArrowheads="1"/>
          </p:cNvSpPr>
          <p:nvPr/>
        </p:nvSpPr>
        <p:spPr bwMode="auto">
          <a:xfrm>
            <a:off x="395288" y="476250"/>
            <a:ext cx="8748712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Pompeia, cidade romana sepultada pelas cinzas do vulcão Vesúvio, no século I d. C., é um exemplo de uma cidade romana de média dimensão</a:t>
            </a:r>
          </a:p>
        </p:txBody>
      </p:sp>
      <p:pic>
        <p:nvPicPr>
          <p:cNvPr id="5" name="Imagem 3" descr="DC592AA24AA14236A9EE9E37AB8AD6C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463" y="1332086"/>
            <a:ext cx="6470650" cy="4829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Rua Pompe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463" y="611188"/>
            <a:ext cx="5357812" cy="378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Oval 3"/>
          <p:cNvSpPr>
            <a:spLocks noChangeArrowheads="1"/>
          </p:cNvSpPr>
          <p:nvPr/>
        </p:nvSpPr>
        <p:spPr bwMode="auto">
          <a:xfrm>
            <a:off x="6443663" y="3644900"/>
            <a:ext cx="863600" cy="773113"/>
          </a:xfrm>
          <a:prstGeom prst="ellips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0484" name="Picture 2" descr="Pompeia 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00000">
            <a:off x="777875" y="1177925"/>
            <a:ext cx="2573338" cy="3916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Untitled-1 cop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" t="12206" r="13605" b="11301"/>
          <a:stretch>
            <a:fillRect/>
          </a:stretch>
        </p:blipFill>
        <p:spPr bwMode="auto">
          <a:xfrm>
            <a:off x="1839913" y="4367213"/>
            <a:ext cx="3222625" cy="2085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CaixaDeTexto 3"/>
          <p:cNvSpPr txBox="1">
            <a:spLocks noChangeArrowheads="1"/>
          </p:cNvSpPr>
          <p:nvPr/>
        </p:nvSpPr>
        <p:spPr bwMode="auto">
          <a:xfrm>
            <a:off x="5286375" y="4400550"/>
            <a:ext cx="33909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b="1" dirty="0">
                <a:latin typeface="Times New Roman" pitchFamily="18" charset="0"/>
                <a:cs typeface="Times New Roman" pitchFamily="18" charset="0"/>
              </a:rPr>
              <a:t>Reconstituição de rua de Pompeia, séc. I d. C</a:t>
            </a:r>
            <a:r>
              <a:rPr lang="pt-PT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 eaLnBrk="1" hangingPunct="1"/>
            <a:r>
              <a:rPr lang="pt-PT" b="1" dirty="0" smtClean="0">
                <a:latin typeface="Times New Roman" pitchFamily="18" charset="0"/>
                <a:cs typeface="Times New Roman" pitchFamily="18" charset="0"/>
              </a:rPr>
              <a:t>repara </a:t>
            </a:r>
            <a:r>
              <a:rPr lang="pt-PT" b="1" dirty="0">
                <a:latin typeface="Times New Roman" pitchFamily="18" charset="0"/>
                <a:cs typeface="Times New Roman" pitchFamily="18" charset="0"/>
              </a:rPr>
              <a:t>na fonte, que sobreviveu até aos nossos </a:t>
            </a:r>
            <a:r>
              <a:rPr lang="pt-PT" b="1" dirty="0" smtClean="0">
                <a:latin typeface="Times New Roman" pitchFamily="18" charset="0"/>
                <a:cs typeface="Times New Roman" pitchFamily="18" charset="0"/>
              </a:rPr>
              <a:t>dias,</a:t>
            </a:r>
          </a:p>
          <a:p>
            <a:pPr algn="ctr" eaLnBrk="1" hangingPunct="1"/>
            <a:r>
              <a:rPr lang="pt-PT" b="1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pt-PT" b="1" dirty="0">
                <a:latin typeface="Times New Roman" pitchFamily="18" charset="0"/>
                <a:cs typeface="Times New Roman" pitchFamily="18" charset="0"/>
              </a:rPr>
              <a:t>na existência de passeios</a:t>
            </a:r>
          </a:p>
        </p:txBody>
      </p:sp>
      <p:sp>
        <p:nvSpPr>
          <p:cNvPr id="20487" name="Oval 3"/>
          <p:cNvSpPr>
            <a:spLocks noChangeArrowheads="1"/>
          </p:cNvSpPr>
          <p:nvPr/>
        </p:nvSpPr>
        <p:spPr bwMode="auto">
          <a:xfrm>
            <a:off x="4211638" y="3535363"/>
            <a:ext cx="865187" cy="865187"/>
          </a:xfrm>
          <a:prstGeom prst="ellips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animBg="1"/>
      <p:bldP spid="20486" grpId="0" uiExpand="1" build="p"/>
      <p:bldP spid="2048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84246"/>
            <a:ext cx="5399272" cy="3602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298" name="Text Box 4"/>
          <p:cNvSpPr txBox="1">
            <a:spLocks noChangeArrowheads="1"/>
          </p:cNvSpPr>
          <p:nvPr/>
        </p:nvSpPr>
        <p:spPr bwMode="auto">
          <a:xfrm>
            <a:off x="415925" y="476250"/>
            <a:ext cx="854868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t-P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As </a:t>
            </a:r>
            <a:r>
              <a:rPr lang="pt-PT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casas das pessoas mais abastadas tinham </a:t>
            </a:r>
            <a:r>
              <a:rPr lang="pt-P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aquecimento,</a:t>
            </a:r>
          </a:p>
          <a:p>
            <a:pPr algn="ctr" eaLnBrk="1" hangingPunct="1">
              <a:defRPr/>
            </a:pPr>
            <a:r>
              <a:rPr lang="pt-P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através </a:t>
            </a:r>
            <a:r>
              <a:rPr lang="pt-PT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de fornalhas situadas na </a:t>
            </a:r>
            <a:r>
              <a:rPr lang="pt-P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cave.</a:t>
            </a:r>
          </a:p>
          <a:p>
            <a:pPr algn="ctr" eaLnBrk="1" hangingPunct="1">
              <a:defRPr/>
            </a:pPr>
            <a:r>
              <a:rPr lang="pt-PT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pt-P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uitas cidades romanas tinham água canalizada e esgotos</a:t>
            </a:r>
          </a:p>
        </p:txBody>
      </p:sp>
      <p:pic>
        <p:nvPicPr>
          <p:cNvPr id="21507" name="Imagem 4" descr="Esgot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25" y="3212976"/>
            <a:ext cx="4151313" cy="268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4" name="Text Box 4"/>
          <p:cNvSpPr txBox="1">
            <a:spLocks noChangeArrowheads="1"/>
          </p:cNvSpPr>
          <p:nvPr/>
        </p:nvSpPr>
        <p:spPr bwMode="auto">
          <a:xfrm>
            <a:off x="4716463" y="5949611"/>
            <a:ext cx="41306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Esquema do sistema de esgotos e água canalizada numa rua de Pompeia</a:t>
            </a:r>
          </a:p>
        </p:txBody>
      </p:sp>
      <p:sp>
        <p:nvSpPr>
          <p:cNvPr id="8" name="Rectângulo 6"/>
          <p:cNvSpPr>
            <a:spLocks noChangeArrowheads="1"/>
          </p:cNvSpPr>
          <p:nvPr/>
        </p:nvSpPr>
        <p:spPr bwMode="auto">
          <a:xfrm>
            <a:off x="7570788" y="4005138"/>
            <a:ext cx="915987" cy="369888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b="1" dirty="0">
                <a:latin typeface="Comic Sans MS" pitchFamily="66" charset="0"/>
              </a:rPr>
              <a:t>Esgoto</a:t>
            </a:r>
            <a:endParaRPr lang="pt-PT" dirty="0"/>
          </a:p>
        </p:txBody>
      </p:sp>
      <p:cxnSp>
        <p:nvCxnSpPr>
          <p:cNvPr id="9" name="Conexão recta 8"/>
          <p:cNvCxnSpPr/>
          <p:nvPr/>
        </p:nvCxnSpPr>
        <p:spPr bwMode="auto">
          <a:xfrm flipH="1">
            <a:off x="6516688" y="4255963"/>
            <a:ext cx="1162050" cy="1046163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ângulo 9"/>
          <p:cNvSpPr>
            <a:spLocks noChangeArrowheads="1"/>
          </p:cNvSpPr>
          <p:nvPr/>
        </p:nvSpPr>
        <p:spPr bwMode="auto">
          <a:xfrm>
            <a:off x="4716463" y="4971926"/>
            <a:ext cx="1512887" cy="922337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pt-PT" b="1" dirty="0">
                <a:latin typeface="Comic Sans MS" pitchFamily="66" charset="0"/>
              </a:rPr>
              <a:t>Canalização de chumbo, para a água</a:t>
            </a:r>
            <a:endParaRPr lang="pt-PT" dirty="0"/>
          </a:p>
        </p:txBody>
      </p:sp>
      <p:cxnSp>
        <p:nvCxnSpPr>
          <p:cNvPr id="11" name="Conexão recta 10"/>
          <p:cNvCxnSpPr/>
          <p:nvPr/>
        </p:nvCxnSpPr>
        <p:spPr bwMode="auto">
          <a:xfrm flipV="1">
            <a:off x="5653088" y="4652838"/>
            <a:ext cx="287337" cy="395288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ângulo 14"/>
          <p:cNvSpPr>
            <a:spLocks noChangeArrowheads="1"/>
          </p:cNvSpPr>
          <p:nvPr/>
        </p:nvSpPr>
        <p:spPr bwMode="auto">
          <a:xfrm>
            <a:off x="6985000" y="3212976"/>
            <a:ext cx="1042988" cy="369887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b="1" dirty="0">
                <a:latin typeface="Comic Sans MS" pitchFamily="66" charset="0"/>
              </a:rPr>
              <a:t>Sarjeta</a:t>
            </a:r>
            <a:endParaRPr lang="pt-PT" dirty="0"/>
          </a:p>
        </p:txBody>
      </p:sp>
      <p:cxnSp>
        <p:nvCxnSpPr>
          <p:cNvPr id="13" name="Conexão recta 15"/>
          <p:cNvCxnSpPr>
            <a:stCxn id="12" idx="2"/>
          </p:cNvCxnSpPr>
          <p:nvPr/>
        </p:nvCxnSpPr>
        <p:spPr bwMode="auto">
          <a:xfrm flipH="1">
            <a:off x="7380288" y="3582863"/>
            <a:ext cx="127000" cy="319088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11560" y="5189711"/>
            <a:ext cx="417646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Reconstituição de rua de Pompeia, séc. I d. C.</a:t>
            </a:r>
          </a:p>
          <a:p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P spid="21514" grpId="0"/>
      <p:bldP spid="8" grpId="0" animBg="1"/>
      <p:bldP spid="10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4"/>
          <p:cNvSpPr txBox="1">
            <a:spLocks noChangeArrowheads="1"/>
          </p:cNvSpPr>
          <p:nvPr/>
        </p:nvSpPr>
        <p:spPr bwMode="auto">
          <a:xfrm>
            <a:off x="827583" y="476250"/>
            <a:ext cx="784887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Todas as cidades possuíam termas e </a:t>
            </a:r>
            <a:r>
              <a:rPr lang="pt-P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Roma,</a:t>
            </a:r>
          </a:p>
          <a:p>
            <a:pPr algn="ctr" eaLnBrk="1" hangingPunct="1"/>
            <a:r>
              <a:rPr lang="pt-P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em </a:t>
            </a:r>
            <a:r>
              <a:rPr lang="pt-PT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33 a. C</a:t>
            </a:r>
            <a:r>
              <a:rPr lang="pt-PT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., tinha </a:t>
            </a:r>
            <a:r>
              <a:rPr lang="pt-PT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170</a:t>
            </a:r>
          </a:p>
        </p:txBody>
      </p:sp>
      <p:pic>
        <p:nvPicPr>
          <p:cNvPr id="21509" name="Imagem 3" descr="Caracal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42"/>
          <a:stretch>
            <a:fillRect/>
          </a:stretch>
        </p:blipFill>
        <p:spPr bwMode="auto">
          <a:xfrm>
            <a:off x="630944" y="1556792"/>
            <a:ext cx="5021175" cy="35823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Text Box 4"/>
          <p:cNvSpPr txBox="1">
            <a:spLocks noChangeArrowheads="1"/>
          </p:cNvSpPr>
          <p:nvPr/>
        </p:nvSpPr>
        <p:spPr bwMode="auto">
          <a:xfrm>
            <a:off x="630944" y="5364505"/>
            <a:ext cx="847190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PT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(1) 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Termas 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de </a:t>
            </a:r>
            <a:r>
              <a:rPr lang="pt-PT" sz="1600" b="1" dirty="0" err="1" smtClean="0">
                <a:latin typeface="Times New Roman" pitchFamily="18" charset="0"/>
                <a:cs typeface="Times New Roman" pitchFamily="18" charset="0"/>
              </a:rPr>
              <a:t>Caracala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em Roma, séc. II d. C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.,</a:t>
            </a:r>
          </a:p>
          <a:p>
            <a:pPr eaLnBrk="1" hangingPunct="1"/>
            <a:r>
              <a:rPr lang="pt-PT" sz="16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(2</a:t>
            </a:r>
            <a:r>
              <a:rPr lang="pt-PT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e termas romanas em Caldes de </a:t>
            </a:r>
            <a:r>
              <a:rPr lang="pt-PT" sz="1600" b="1" dirty="0" err="1" smtClean="0">
                <a:latin typeface="Times New Roman" pitchFamily="18" charset="0"/>
                <a:cs typeface="Times New Roman" pitchFamily="18" charset="0"/>
              </a:rPr>
              <a:t>Montbui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, Espanha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, séc. I d. C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pt-PT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0000">
            <a:off x="4396040" y="2624216"/>
            <a:ext cx="4349927" cy="28973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31"/>
          <p:cNvSpPr txBox="1"/>
          <p:nvPr/>
        </p:nvSpPr>
        <p:spPr>
          <a:xfrm rot="600000">
            <a:off x="8002067" y="5455180"/>
            <a:ext cx="495300" cy="369887"/>
          </a:xfrm>
          <a:prstGeom prst="rect">
            <a:avLst/>
          </a:prstGeom>
          <a:solidFill>
            <a:schemeClr val="accent3">
              <a:lumMod val="20000"/>
              <a:lumOff val="80000"/>
              <a:alpha val="7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pt-PT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(2)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156819" y="1556793"/>
            <a:ext cx="495300" cy="369887"/>
          </a:xfrm>
          <a:prstGeom prst="rect">
            <a:avLst/>
          </a:prstGeom>
          <a:solidFill>
            <a:schemeClr val="accent3">
              <a:lumMod val="20000"/>
              <a:lumOff val="80000"/>
              <a:alpha val="7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pt-PT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(1)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24871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P spid="21510" grpId="0" build="p"/>
      <p:bldP spid="32" grpId="0" animBg="1"/>
      <p:bldP spid="33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2386</TotalTime>
  <Words>898</Words>
  <Application>Microsoft Office PowerPoint</Application>
  <PresentationFormat>On-screen Show (4:3)</PresentationFormat>
  <Paragraphs>132</Paragraphs>
  <Slides>20</Slides>
  <Notes>17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Adérito Tavares</dc:creator>
  <cp:lastModifiedBy>Cristina Henrique</cp:lastModifiedBy>
  <cp:revision>113</cp:revision>
  <cp:lastPrinted>2011-12-15T16:17:15Z</cp:lastPrinted>
  <dcterms:created xsi:type="dcterms:W3CDTF">2010-07-08T19:13:43Z</dcterms:created>
  <dcterms:modified xsi:type="dcterms:W3CDTF">2012-07-25T11:53:45Z</dcterms:modified>
</cp:coreProperties>
</file>