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4" r:id="rId4"/>
    <p:sldId id="259" r:id="rId5"/>
    <p:sldId id="260" r:id="rId6"/>
    <p:sldId id="261" r:id="rId7"/>
    <p:sldId id="262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63D"/>
    <a:srgbClr val="00A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270" autoAdjust="0"/>
    <p:restoredTop sz="94660"/>
  </p:normalViewPr>
  <p:slideViewPr>
    <p:cSldViewPr snapToGrid="0">
      <p:cViewPr varScale="1">
        <p:scale>
          <a:sx n="223" d="100"/>
          <a:sy n="223" d="100"/>
        </p:scale>
        <p:origin x="12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080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558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36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158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361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069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655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51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169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700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952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04AA8-3EDC-4A16-B19A-807C900B27F8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10/09/2021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7227A-2AEF-485E-923E-3AF08F09EBCC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271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429000"/>
            <a:ext cx="9144000" cy="2387600"/>
          </a:xfrm>
        </p:spPr>
        <p:txBody>
          <a:bodyPr/>
          <a:lstStyle/>
          <a:p>
            <a:r>
              <a:rPr lang="en-US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An email about your </a:t>
            </a:r>
            <a:r>
              <a:rPr lang="en-US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favourite</a:t>
            </a:r>
            <a:r>
              <a:rPr lang="en-US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day</a:t>
            </a:r>
            <a:endParaRPr lang="en-GB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65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Arredondado 23">
            <a:extLst>
              <a:ext uri="{FF2B5EF4-FFF2-40B4-BE49-F238E27FC236}">
                <a16:creationId xmlns:a16="http://schemas.microsoft.com/office/drawing/2014/main" id="{EC6542E1-A3C6-6441-961F-4F5091BDE68B}"/>
              </a:ext>
            </a:extLst>
          </p:cNvPr>
          <p:cNvSpPr/>
          <p:nvPr/>
        </p:nvSpPr>
        <p:spPr>
          <a:xfrm>
            <a:off x="-614135" y="3211435"/>
            <a:ext cx="2549694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394F27F5-E647-5C4C-BE09-F07190C9479D}"/>
              </a:ext>
            </a:extLst>
          </p:cNvPr>
          <p:cNvSpPr txBox="1">
            <a:spLocks/>
          </p:cNvSpPr>
          <p:nvPr/>
        </p:nvSpPr>
        <p:spPr>
          <a:xfrm>
            <a:off x="966592" y="3130821"/>
            <a:ext cx="10638772" cy="1084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you write an informal email about your daily routine, you use informal language and present tenses </a:t>
            </a:r>
            <a:r>
              <a:rPr lang="en-GB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(present simple, present continuous)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5" name="Subtítulo 2">
            <a:extLst>
              <a:ext uri="{FF2B5EF4-FFF2-40B4-BE49-F238E27FC236}">
                <a16:creationId xmlns:a16="http://schemas.microsoft.com/office/drawing/2014/main" id="{1A6BC213-323C-9946-AAD1-6C271482BFF3}"/>
              </a:ext>
            </a:extLst>
          </p:cNvPr>
          <p:cNvSpPr txBox="1">
            <a:spLocks/>
          </p:cNvSpPr>
          <p:nvPr/>
        </p:nvSpPr>
        <p:spPr>
          <a:xfrm>
            <a:off x="7390356" y="520628"/>
            <a:ext cx="4531365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email about your </a:t>
            </a:r>
            <a:r>
              <a:rPr lang="en-US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r>
              <a:rPr lang="en-US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4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Agrupar 24">
            <a:extLst>
              <a:ext uri="{FF2B5EF4-FFF2-40B4-BE49-F238E27FC236}">
                <a16:creationId xmlns:a16="http://schemas.microsoft.com/office/drawing/2014/main" id="{A96D7AD2-3B46-164A-B325-BDABAB0B8E66}"/>
              </a:ext>
            </a:extLst>
          </p:cNvPr>
          <p:cNvGrpSpPr/>
          <p:nvPr/>
        </p:nvGrpSpPr>
        <p:grpSpPr>
          <a:xfrm>
            <a:off x="1080304" y="2779716"/>
            <a:ext cx="9730477" cy="3588232"/>
            <a:chOff x="1080304" y="2779716"/>
            <a:chExt cx="9730477" cy="3588232"/>
          </a:xfrm>
        </p:grpSpPr>
        <p:sp>
          <p:nvSpPr>
            <p:cNvPr id="11" name="Retângulo Arredondado 10">
              <a:extLst>
                <a:ext uri="{FF2B5EF4-FFF2-40B4-BE49-F238E27FC236}">
                  <a16:creationId xmlns:a16="http://schemas.microsoft.com/office/drawing/2014/main" id="{363275F4-7BF6-8E44-86FD-8DD3D2BF5BCE}"/>
                </a:ext>
              </a:extLst>
            </p:cNvPr>
            <p:cNvSpPr/>
            <p:nvPr/>
          </p:nvSpPr>
          <p:spPr>
            <a:xfrm>
              <a:off x="1080304" y="2779716"/>
              <a:ext cx="9730477" cy="3588232"/>
            </a:xfrm>
            <a:prstGeom prst="roundRect">
              <a:avLst>
                <a:gd name="adj" fmla="val 2783"/>
              </a:avLst>
            </a:prstGeom>
            <a:solidFill>
              <a:srgbClr val="00AEBC"/>
            </a:solidFill>
            <a:ln w="19050">
              <a:solidFill>
                <a:srgbClr val="00A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Retângulo Arredondado 11">
              <a:extLst>
                <a:ext uri="{FF2B5EF4-FFF2-40B4-BE49-F238E27FC236}">
                  <a16:creationId xmlns:a16="http://schemas.microsoft.com/office/drawing/2014/main" id="{678739F6-B846-A44C-BBEE-015B9F59F3B5}"/>
                </a:ext>
              </a:extLst>
            </p:cNvPr>
            <p:cNvSpPr/>
            <p:nvPr/>
          </p:nvSpPr>
          <p:spPr>
            <a:xfrm>
              <a:off x="1080304" y="3075916"/>
              <a:ext cx="9730477" cy="329203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9050">
              <a:solidFill>
                <a:srgbClr val="00AEB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4585E1B-96A5-344B-931D-2EE6C9DEFDAD}"/>
                </a:ext>
              </a:extLst>
            </p:cNvPr>
            <p:cNvSpPr/>
            <p:nvPr/>
          </p:nvSpPr>
          <p:spPr>
            <a:xfrm>
              <a:off x="10149681" y="2868003"/>
              <a:ext cx="119818" cy="119818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AD313E8-6CBF-564A-B85C-D55DDFECA9C9}"/>
                </a:ext>
              </a:extLst>
            </p:cNvPr>
            <p:cNvSpPr/>
            <p:nvPr/>
          </p:nvSpPr>
          <p:spPr>
            <a:xfrm>
              <a:off x="10338867" y="2868003"/>
              <a:ext cx="119818" cy="119818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270863E-69DC-8940-9979-0B563353AE01}"/>
                </a:ext>
              </a:extLst>
            </p:cNvPr>
            <p:cNvSpPr/>
            <p:nvPr/>
          </p:nvSpPr>
          <p:spPr>
            <a:xfrm>
              <a:off x="10546972" y="2868003"/>
              <a:ext cx="119818" cy="119818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177FA3B8-BBF2-9943-90B8-0FDF8C73BBFB}"/>
                </a:ext>
              </a:extLst>
            </p:cNvPr>
            <p:cNvSpPr txBox="1"/>
            <p:nvPr/>
          </p:nvSpPr>
          <p:spPr>
            <a:xfrm>
              <a:off x="1169641" y="2795320"/>
              <a:ext cx="1476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 </a:t>
              </a:r>
              <a:r>
                <a:rPr lang="pt-PT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message</a:t>
              </a:r>
              <a:endParaRPr lang="pt-P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52AB2996-1DE5-BE46-BCE7-FB02B3D86B15}"/>
                </a:ext>
              </a:extLst>
            </p:cNvPr>
            <p:cNvSpPr txBox="1"/>
            <p:nvPr/>
          </p:nvSpPr>
          <p:spPr>
            <a:xfrm>
              <a:off x="1169640" y="3152312"/>
              <a:ext cx="9546375" cy="230832"/>
            </a:xfrm>
            <a:prstGeom prst="rect">
              <a:avLst/>
            </a:prstGeom>
            <a:noFill/>
            <a:ln>
              <a:solidFill>
                <a:srgbClr val="00AEBC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PT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From</a:t>
              </a:r>
              <a:r>
                <a:rPr lang="pt-PT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35D7C381-09A0-054B-84FC-A63D0086BE0E}"/>
                </a:ext>
              </a:extLst>
            </p:cNvPr>
            <p:cNvSpPr txBox="1"/>
            <p:nvPr/>
          </p:nvSpPr>
          <p:spPr>
            <a:xfrm>
              <a:off x="1169640" y="3440411"/>
              <a:ext cx="9546375" cy="230832"/>
            </a:xfrm>
            <a:prstGeom prst="rect">
              <a:avLst/>
            </a:prstGeom>
            <a:noFill/>
            <a:ln>
              <a:solidFill>
                <a:srgbClr val="00AEBC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PT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To:</a:t>
              </a:r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76EB90AE-8D02-094D-BC54-70B0C0CDF44A}"/>
                </a:ext>
              </a:extLst>
            </p:cNvPr>
            <p:cNvSpPr txBox="1"/>
            <p:nvPr/>
          </p:nvSpPr>
          <p:spPr>
            <a:xfrm>
              <a:off x="9725671" y="5934916"/>
              <a:ext cx="941119" cy="307777"/>
            </a:xfrm>
            <a:prstGeom prst="rect">
              <a:avLst/>
            </a:prstGeom>
            <a:solidFill>
              <a:srgbClr val="00AEBC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Send</a:t>
              </a:r>
              <a:endParaRPr lang="pt-PT" sz="1400" dirty="0"/>
            </a:p>
          </p:txBody>
        </p:sp>
      </p:grp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433A0CC1-7493-1840-A64A-6DAD047AC8F5}"/>
              </a:ext>
            </a:extLst>
          </p:cNvPr>
          <p:cNvSpPr/>
          <p:nvPr/>
        </p:nvSpPr>
        <p:spPr>
          <a:xfrm>
            <a:off x="-525705" y="1526041"/>
            <a:ext cx="5648850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08711"/>
            <a:ext cx="10515600" cy="1253675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always begin your email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GB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greeting your friend (</a:t>
            </a:r>
            <a:r>
              <a:rPr lang="en-GB" sz="24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</a:t>
            </a:r>
            <a:r>
              <a:rPr lang="en-GB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…, </a:t>
            </a:r>
            <a:r>
              <a:rPr lang="en-GB" sz="24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Hey</a:t>
            </a:r>
            <a:r>
              <a:rPr lang="en-GB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…, </a:t>
            </a:r>
            <a:r>
              <a:rPr lang="en-GB" sz="24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Dear</a:t>
            </a:r>
            <a:r>
              <a:rPr lang="en-GB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…, etc.)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400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commenting on your favourite day of the week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639" y="3815037"/>
            <a:ext cx="9546375" cy="8321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 John,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Hope you’re OK. </a:t>
            </a:r>
            <a:r>
              <a:rPr lang="en-GB" sz="1800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 is Sunday. It’s my favourite day.</a:t>
            </a: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580D7B62-4A7D-A047-AC0C-E5E5DE9E0E2C}"/>
              </a:ext>
            </a:extLst>
          </p:cNvPr>
          <p:cNvSpPr txBox="1">
            <a:spLocks/>
          </p:cNvSpPr>
          <p:nvPr/>
        </p:nvSpPr>
        <p:spPr>
          <a:xfrm>
            <a:off x="7390356" y="520628"/>
            <a:ext cx="4531365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email about your </a:t>
            </a:r>
            <a:r>
              <a:rPr lang="en-US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r>
              <a:rPr lang="en-US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56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28929731-1FB6-594A-93BF-D956E18B3B55}"/>
              </a:ext>
            </a:extLst>
          </p:cNvPr>
          <p:cNvSpPr/>
          <p:nvPr/>
        </p:nvSpPr>
        <p:spPr>
          <a:xfrm>
            <a:off x="-518592" y="1532017"/>
            <a:ext cx="2310664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02914"/>
            <a:ext cx="10717060" cy="109997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Then,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you go on writing about your </a:t>
            </a:r>
            <a:r>
              <a:rPr lang="en-GB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morning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afternoon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evening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activities in separate paragraphs.</a:t>
            </a:r>
          </a:p>
        </p:txBody>
      </p:sp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935876B5-3DA3-B640-BC7B-11BAE87DF60D}"/>
              </a:ext>
            </a:extLst>
          </p:cNvPr>
          <p:cNvSpPr/>
          <p:nvPr/>
        </p:nvSpPr>
        <p:spPr>
          <a:xfrm>
            <a:off x="1080304" y="2779716"/>
            <a:ext cx="9730477" cy="3588232"/>
          </a:xfrm>
          <a:prstGeom prst="roundRect">
            <a:avLst>
              <a:gd name="adj" fmla="val 2783"/>
            </a:avLst>
          </a:prstGeom>
          <a:solidFill>
            <a:srgbClr val="00AEBC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75ECDB78-F4E9-FF40-9D20-48A9E8AABFDB}"/>
              </a:ext>
            </a:extLst>
          </p:cNvPr>
          <p:cNvSpPr/>
          <p:nvPr/>
        </p:nvSpPr>
        <p:spPr>
          <a:xfrm>
            <a:off x="1080304" y="3075916"/>
            <a:ext cx="9730477" cy="32920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CBDDB74-8ED4-CB4E-B806-BAF066063B9A}"/>
              </a:ext>
            </a:extLst>
          </p:cNvPr>
          <p:cNvSpPr/>
          <p:nvPr/>
        </p:nvSpPr>
        <p:spPr>
          <a:xfrm>
            <a:off x="10149681" y="2868003"/>
            <a:ext cx="119818" cy="11981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A68E10B-C668-C644-A140-EAF53FB2DF39}"/>
              </a:ext>
            </a:extLst>
          </p:cNvPr>
          <p:cNvSpPr/>
          <p:nvPr/>
        </p:nvSpPr>
        <p:spPr>
          <a:xfrm>
            <a:off x="10338867" y="2868003"/>
            <a:ext cx="119818" cy="11981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CFD53A0-A6A9-CF4E-B832-436B81265041}"/>
              </a:ext>
            </a:extLst>
          </p:cNvPr>
          <p:cNvSpPr/>
          <p:nvPr/>
        </p:nvSpPr>
        <p:spPr>
          <a:xfrm>
            <a:off x="10546972" y="2868003"/>
            <a:ext cx="119818" cy="119818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4C471DD-1E51-714B-A547-9C7D62748DEC}"/>
              </a:ext>
            </a:extLst>
          </p:cNvPr>
          <p:cNvSpPr txBox="1"/>
          <p:nvPr/>
        </p:nvSpPr>
        <p:spPr>
          <a:xfrm>
            <a:off x="1169641" y="2795320"/>
            <a:ext cx="14764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pt-PT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message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3767CF9-CF43-8D43-81FC-AD13505DD419}"/>
              </a:ext>
            </a:extLst>
          </p:cNvPr>
          <p:cNvSpPr txBox="1">
            <a:spLocks/>
          </p:cNvSpPr>
          <p:nvPr/>
        </p:nvSpPr>
        <p:spPr>
          <a:xfrm>
            <a:off x="1169639" y="3815037"/>
            <a:ext cx="9546375" cy="83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Hi John,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Hope you’re OK. Today is Sunday. It’s my favourite day.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536FA3B-8CA1-DC4E-A8BE-E3300D1F97A1}"/>
              </a:ext>
            </a:extLst>
          </p:cNvPr>
          <p:cNvSpPr txBox="1"/>
          <p:nvPr/>
        </p:nvSpPr>
        <p:spPr>
          <a:xfrm>
            <a:off x="1169640" y="3152312"/>
            <a:ext cx="9546375" cy="230832"/>
          </a:xfrm>
          <a:prstGeom prst="rect">
            <a:avLst/>
          </a:prstGeom>
          <a:noFill/>
          <a:ln>
            <a:solidFill>
              <a:srgbClr val="00AEBC"/>
            </a:solidFill>
          </a:ln>
        </p:spPr>
        <p:txBody>
          <a:bodyPr wrap="square" rtlCol="0">
            <a:spAutoFit/>
          </a:bodyPr>
          <a:lstStyle/>
          <a:p>
            <a:r>
              <a:rPr lang="pt-PT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pt-PT" sz="9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66A4DB9-AD41-4E4C-99E6-F12A46275182}"/>
              </a:ext>
            </a:extLst>
          </p:cNvPr>
          <p:cNvSpPr txBox="1"/>
          <p:nvPr/>
        </p:nvSpPr>
        <p:spPr>
          <a:xfrm>
            <a:off x="1169640" y="3440411"/>
            <a:ext cx="9546375" cy="230832"/>
          </a:xfrm>
          <a:prstGeom prst="rect">
            <a:avLst/>
          </a:prstGeom>
          <a:noFill/>
          <a:ln>
            <a:solidFill>
              <a:srgbClr val="00AEBC"/>
            </a:solidFill>
          </a:ln>
        </p:spPr>
        <p:txBody>
          <a:bodyPr wrap="square" rtlCol="0">
            <a:spAutoFit/>
          </a:bodyPr>
          <a:lstStyle/>
          <a:p>
            <a:r>
              <a:rPr lang="pt-PT" sz="900" b="1" dirty="0">
                <a:latin typeface="Arial" panose="020B0604020202020204" pitchFamily="34" charset="0"/>
                <a:cs typeface="Arial" panose="020B0604020202020204" pitchFamily="34" charset="0"/>
              </a:rPr>
              <a:t>To: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54DB667-9227-FB42-AF5A-45AB3287FABF}"/>
              </a:ext>
            </a:extLst>
          </p:cNvPr>
          <p:cNvSpPr txBox="1"/>
          <p:nvPr/>
        </p:nvSpPr>
        <p:spPr>
          <a:xfrm>
            <a:off x="9725671" y="5934916"/>
            <a:ext cx="941119" cy="307777"/>
          </a:xfrm>
          <a:prstGeom prst="rect">
            <a:avLst/>
          </a:prstGeom>
          <a:solidFill>
            <a:srgbClr val="00AEB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Send</a:t>
            </a:r>
            <a:endParaRPr lang="pt-PT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748" y="4438668"/>
            <a:ext cx="9778109" cy="2081130"/>
          </a:xfrm>
        </p:spPr>
        <p:txBody>
          <a:bodyPr>
            <a:noAutofit/>
          </a:bodyPr>
          <a:lstStyle/>
          <a:p>
            <a:pPr marL="180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morning, I get up late and have breakfast. I usually do my homework after that. I sometimes play football with my brother and help my parents prepare lunch.</a:t>
            </a:r>
          </a:p>
          <a:p>
            <a:pPr marL="180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afternoon, I usually meet my friends. We play basketball or we watch a film, but we never go shopping. We don’t like shopping at all.</a:t>
            </a:r>
          </a:p>
          <a:p>
            <a:pPr marL="180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evening, I usually play video games after we have dinner. Then, I chat with my friends online before I go to bed. Sundays are fun. Which is your favourite day?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id="{1094ECF5-E41F-CA4A-938C-8C660BD4AAAB}"/>
              </a:ext>
            </a:extLst>
          </p:cNvPr>
          <p:cNvSpPr txBox="1">
            <a:spLocks/>
          </p:cNvSpPr>
          <p:nvPr/>
        </p:nvSpPr>
        <p:spPr>
          <a:xfrm>
            <a:off x="7390356" y="520628"/>
            <a:ext cx="4531365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email about your </a:t>
            </a:r>
            <a:r>
              <a:rPr lang="en-US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r>
              <a:rPr lang="en-US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05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C26C69D8-C2FA-0246-9331-DB4D1AC489C7}"/>
              </a:ext>
            </a:extLst>
          </p:cNvPr>
          <p:cNvSpPr/>
          <p:nvPr/>
        </p:nvSpPr>
        <p:spPr>
          <a:xfrm>
            <a:off x="-525705" y="1526041"/>
            <a:ext cx="2993332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73262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After that,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you write your </a:t>
            </a:r>
            <a:r>
              <a:rPr lang="en-GB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closing remarks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 about your friend’s daily routine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etângulo Arredondado 14">
            <a:extLst>
              <a:ext uri="{FF2B5EF4-FFF2-40B4-BE49-F238E27FC236}">
                <a16:creationId xmlns:a16="http://schemas.microsoft.com/office/drawing/2014/main" id="{0BBD6A9E-C5E5-904D-9F7F-EA2C998B3EEF}"/>
              </a:ext>
            </a:extLst>
          </p:cNvPr>
          <p:cNvSpPr/>
          <p:nvPr/>
        </p:nvSpPr>
        <p:spPr>
          <a:xfrm>
            <a:off x="1080304" y="2465060"/>
            <a:ext cx="9730477" cy="3588232"/>
          </a:xfrm>
          <a:prstGeom prst="roundRect">
            <a:avLst>
              <a:gd name="adj" fmla="val 2783"/>
            </a:avLst>
          </a:prstGeom>
          <a:solidFill>
            <a:srgbClr val="00AEBC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7D1FD74B-8141-474B-A932-58174DBE8A80}"/>
              </a:ext>
            </a:extLst>
          </p:cNvPr>
          <p:cNvSpPr/>
          <p:nvPr/>
        </p:nvSpPr>
        <p:spPr>
          <a:xfrm>
            <a:off x="1080304" y="2761259"/>
            <a:ext cx="9730477" cy="3726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5835222-09DB-F744-A7BB-0224DCC2FE39}"/>
              </a:ext>
            </a:extLst>
          </p:cNvPr>
          <p:cNvSpPr/>
          <p:nvPr/>
        </p:nvSpPr>
        <p:spPr>
          <a:xfrm>
            <a:off x="10149681" y="2553347"/>
            <a:ext cx="119818" cy="11981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EC8EE35-C641-FC41-A8D5-264392B40054}"/>
              </a:ext>
            </a:extLst>
          </p:cNvPr>
          <p:cNvSpPr/>
          <p:nvPr/>
        </p:nvSpPr>
        <p:spPr>
          <a:xfrm>
            <a:off x="10338867" y="2553347"/>
            <a:ext cx="119818" cy="11981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F5328C7-AF78-1E41-B895-BC7B3105B950}"/>
              </a:ext>
            </a:extLst>
          </p:cNvPr>
          <p:cNvSpPr/>
          <p:nvPr/>
        </p:nvSpPr>
        <p:spPr>
          <a:xfrm>
            <a:off x="10546972" y="2553347"/>
            <a:ext cx="119818" cy="119818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389013B-1AD8-E644-9641-E0A785D7D0D1}"/>
              </a:ext>
            </a:extLst>
          </p:cNvPr>
          <p:cNvSpPr txBox="1"/>
          <p:nvPr/>
        </p:nvSpPr>
        <p:spPr>
          <a:xfrm>
            <a:off x="1169641" y="2480664"/>
            <a:ext cx="14764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pt-PT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message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9FCE999-2528-8940-A12C-DAA6294EED69}"/>
              </a:ext>
            </a:extLst>
          </p:cNvPr>
          <p:cNvSpPr txBox="1">
            <a:spLocks/>
          </p:cNvSpPr>
          <p:nvPr/>
        </p:nvSpPr>
        <p:spPr>
          <a:xfrm>
            <a:off x="1169639" y="3500381"/>
            <a:ext cx="9546375" cy="83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Hi John,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Hope you’re OK. Today is Sunday. It’s my favourite day.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CFDA5D3-9C83-6B49-851E-F899DAC70BDF}"/>
              </a:ext>
            </a:extLst>
          </p:cNvPr>
          <p:cNvSpPr txBox="1"/>
          <p:nvPr/>
        </p:nvSpPr>
        <p:spPr>
          <a:xfrm>
            <a:off x="1169640" y="2837656"/>
            <a:ext cx="9546375" cy="230832"/>
          </a:xfrm>
          <a:prstGeom prst="rect">
            <a:avLst/>
          </a:prstGeom>
          <a:noFill/>
          <a:ln>
            <a:solidFill>
              <a:srgbClr val="00AEBC"/>
            </a:solidFill>
          </a:ln>
        </p:spPr>
        <p:txBody>
          <a:bodyPr wrap="square" rtlCol="0">
            <a:spAutoFit/>
          </a:bodyPr>
          <a:lstStyle/>
          <a:p>
            <a:r>
              <a:rPr lang="pt-PT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pt-PT" sz="9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461101F-9543-8343-9F76-C707FE429799}"/>
              </a:ext>
            </a:extLst>
          </p:cNvPr>
          <p:cNvSpPr txBox="1"/>
          <p:nvPr/>
        </p:nvSpPr>
        <p:spPr>
          <a:xfrm>
            <a:off x="1169640" y="3125755"/>
            <a:ext cx="9546375" cy="230832"/>
          </a:xfrm>
          <a:prstGeom prst="rect">
            <a:avLst/>
          </a:prstGeom>
          <a:noFill/>
          <a:ln>
            <a:solidFill>
              <a:srgbClr val="00AEBC"/>
            </a:solidFill>
          </a:ln>
        </p:spPr>
        <p:txBody>
          <a:bodyPr wrap="square" rtlCol="0">
            <a:spAutoFit/>
          </a:bodyPr>
          <a:lstStyle/>
          <a:p>
            <a:r>
              <a:rPr lang="pt-PT" sz="900" b="1" dirty="0">
                <a:latin typeface="Arial" panose="020B0604020202020204" pitchFamily="34" charset="0"/>
                <a:cs typeface="Arial" panose="020B0604020202020204" pitchFamily="34" charset="0"/>
              </a:rPr>
              <a:t>To: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48E7094-DEB6-1A40-84A5-2684A40B6D5C}"/>
              </a:ext>
            </a:extLst>
          </p:cNvPr>
          <p:cNvSpPr txBox="1"/>
          <p:nvPr/>
        </p:nvSpPr>
        <p:spPr>
          <a:xfrm>
            <a:off x="9725671" y="6071111"/>
            <a:ext cx="941119" cy="307777"/>
          </a:xfrm>
          <a:prstGeom prst="rect">
            <a:avLst/>
          </a:prstGeom>
          <a:solidFill>
            <a:srgbClr val="00AEB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Send</a:t>
            </a:r>
            <a:endParaRPr lang="pt-PT" sz="1400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CB34846-79FE-4742-9900-55C809505BB7}"/>
              </a:ext>
            </a:extLst>
          </p:cNvPr>
          <p:cNvSpPr txBox="1">
            <a:spLocks/>
          </p:cNvSpPr>
          <p:nvPr/>
        </p:nvSpPr>
        <p:spPr>
          <a:xfrm>
            <a:off x="981748" y="4124012"/>
            <a:ext cx="9778109" cy="2081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 the morning, I get up late and have breakfast. I usually do my homework after that. I sometimes play football with my brother and help my parents prepare lunch.</a:t>
            </a:r>
          </a:p>
          <a:p>
            <a:pPr marL="18000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 the afternoon, I usually meet my friends. We play basketball or we watch a film, but we never go shopping. We don’t like shopping at all.</a:t>
            </a:r>
          </a:p>
          <a:p>
            <a:pPr marL="18000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 the evening, I usually play video games after we have dinner. Then, I chat with my friends online before I go to bed. Sundays are fun. Which is your favourite day?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639" y="5629742"/>
            <a:ext cx="4898721" cy="3288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Sundays are fun. </a:t>
            </a:r>
            <a:r>
              <a:rPr lang="en-GB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is your favourite day?</a:t>
            </a:r>
          </a:p>
        </p:txBody>
      </p:sp>
      <p:sp>
        <p:nvSpPr>
          <p:cNvPr id="26" name="Subtítulo 2">
            <a:extLst>
              <a:ext uri="{FF2B5EF4-FFF2-40B4-BE49-F238E27FC236}">
                <a16:creationId xmlns:a16="http://schemas.microsoft.com/office/drawing/2014/main" id="{D34C5535-5B0B-2948-BBF7-F60C89D19C90}"/>
              </a:ext>
            </a:extLst>
          </p:cNvPr>
          <p:cNvSpPr txBox="1">
            <a:spLocks/>
          </p:cNvSpPr>
          <p:nvPr/>
        </p:nvSpPr>
        <p:spPr>
          <a:xfrm>
            <a:off x="7390356" y="520628"/>
            <a:ext cx="4531365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email about your </a:t>
            </a:r>
            <a:r>
              <a:rPr lang="en-US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r>
              <a:rPr lang="en-US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25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0CD87F6A-F44A-E54F-A696-8B69BF6BF64C}"/>
              </a:ext>
            </a:extLst>
          </p:cNvPr>
          <p:cNvSpPr/>
          <p:nvPr/>
        </p:nvSpPr>
        <p:spPr>
          <a:xfrm>
            <a:off x="-525706" y="1526041"/>
            <a:ext cx="3168698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1912"/>
            <a:ext cx="10515600" cy="4694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Finally, you </a:t>
            </a:r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 off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write 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first name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1C23E23E-5AFA-4D43-933C-13081D37220F}"/>
              </a:ext>
            </a:extLst>
          </p:cNvPr>
          <p:cNvSpPr/>
          <p:nvPr/>
        </p:nvSpPr>
        <p:spPr>
          <a:xfrm>
            <a:off x="1080304" y="2339330"/>
            <a:ext cx="9730477" cy="3588232"/>
          </a:xfrm>
          <a:prstGeom prst="roundRect">
            <a:avLst>
              <a:gd name="adj" fmla="val 2783"/>
            </a:avLst>
          </a:prstGeom>
          <a:solidFill>
            <a:srgbClr val="00AEBC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55EB6CA2-731D-2E45-8B0E-AE98E943C6BC}"/>
              </a:ext>
            </a:extLst>
          </p:cNvPr>
          <p:cNvSpPr/>
          <p:nvPr/>
        </p:nvSpPr>
        <p:spPr>
          <a:xfrm>
            <a:off x="1080304" y="2635529"/>
            <a:ext cx="9730477" cy="3726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4464CA5-EB17-2645-80C2-4969D8500759}"/>
              </a:ext>
            </a:extLst>
          </p:cNvPr>
          <p:cNvSpPr/>
          <p:nvPr/>
        </p:nvSpPr>
        <p:spPr>
          <a:xfrm>
            <a:off x="10149681" y="2427617"/>
            <a:ext cx="119818" cy="11981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B776AAF-D2D8-CB46-8F02-2C78FD11035E}"/>
              </a:ext>
            </a:extLst>
          </p:cNvPr>
          <p:cNvSpPr/>
          <p:nvPr/>
        </p:nvSpPr>
        <p:spPr>
          <a:xfrm>
            <a:off x="10338867" y="2427617"/>
            <a:ext cx="119818" cy="11981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E73089D-F959-0748-B8F1-6A8A3346FE71}"/>
              </a:ext>
            </a:extLst>
          </p:cNvPr>
          <p:cNvSpPr/>
          <p:nvPr/>
        </p:nvSpPr>
        <p:spPr>
          <a:xfrm>
            <a:off x="10546972" y="2427617"/>
            <a:ext cx="119818" cy="119818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F1DB2CB-C5AF-F04A-B533-E178AF240B39}"/>
              </a:ext>
            </a:extLst>
          </p:cNvPr>
          <p:cNvSpPr txBox="1"/>
          <p:nvPr/>
        </p:nvSpPr>
        <p:spPr>
          <a:xfrm>
            <a:off x="1169641" y="2354934"/>
            <a:ext cx="14764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  <a:r>
              <a:rPr lang="pt-PT" sz="1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message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5A805B0-F38E-A642-AE28-A0C77F5F15BF}"/>
              </a:ext>
            </a:extLst>
          </p:cNvPr>
          <p:cNvSpPr txBox="1">
            <a:spLocks/>
          </p:cNvSpPr>
          <p:nvPr/>
        </p:nvSpPr>
        <p:spPr>
          <a:xfrm>
            <a:off x="1169639" y="3374651"/>
            <a:ext cx="9546375" cy="83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Hi John,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Hope you’re OK. Today is Sunday. It’s my favourite day.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6AC7441-A777-C04E-89C7-95D5BB83B611}"/>
              </a:ext>
            </a:extLst>
          </p:cNvPr>
          <p:cNvSpPr txBox="1"/>
          <p:nvPr/>
        </p:nvSpPr>
        <p:spPr>
          <a:xfrm>
            <a:off x="1169640" y="2711926"/>
            <a:ext cx="9546375" cy="230832"/>
          </a:xfrm>
          <a:prstGeom prst="rect">
            <a:avLst/>
          </a:prstGeom>
          <a:noFill/>
          <a:ln>
            <a:solidFill>
              <a:srgbClr val="00AEBC"/>
            </a:solidFill>
          </a:ln>
        </p:spPr>
        <p:txBody>
          <a:bodyPr wrap="square" rtlCol="0">
            <a:spAutoFit/>
          </a:bodyPr>
          <a:lstStyle/>
          <a:p>
            <a:r>
              <a:rPr lang="pt-PT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pt-PT" sz="9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89F4FBB6-C3AB-6941-99CB-7050A90D4A63}"/>
              </a:ext>
            </a:extLst>
          </p:cNvPr>
          <p:cNvSpPr txBox="1"/>
          <p:nvPr/>
        </p:nvSpPr>
        <p:spPr>
          <a:xfrm>
            <a:off x="1169640" y="3000025"/>
            <a:ext cx="9546375" cy="230832"/>
          </a:xfrm>
          <a:prstGeom prst="rect">
            <a:avLst/>
          </a:prstGeom>
          <a:noFill/>
          <a:ln>
            <a:solidFill>
              <a:srgbClr val="00AEBC"/>
            </a:solidFill>
          </a:ln>
        </p:spPr>
        <p:txBody>
          <a:bodyPr wrap="square" rtlCol="0">
            <a:spAutoFit/>
          </a:bodyPr>
          <a:lstStyle/>
          <a:p>
            <a:r>
              <a:rPr lang="pt-PT" sz="900" b="1" dirty="0">
                <a:latin typeface="Arial" panose="020B0604020202020204" pitchFamily="34" charset="0"/>
                <a:cs typeface="Arial" panose="020B0604020202020204" pitchFamily="34" charset="0"/>
              </a:rPr>
              <a:t>To: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E8B596A4-4B1D-404D-BE31-31FF27A9C237}"/>
              </a:ext>
            </a:extLst>
          </p:cNvPr>
          <p:cNvSpPr txBox="1"/>
          <p:nvPr/>
        </p:nvSpPr>
        <p:spPr>
          <a:xfrm>
            <a:off x="9725671" y="5945381"/>
            <a:ext cx="941119" cy="338554"/>
          </a:xfrm>
          <a:prstGeom prst="rect">
            <a:avLst/>
          </a:prstGeom>
          <a:solidFill>
            <a:srgbClr val="00AEB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dirty="0" err="1"/>
              <a:t>Send</a:t>
            </a:r>
            <a:endParaRPr lang="pt-PT" sz="1600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F36BDBA-7E30-574D-94DE-03DF9D4E7D4F}"/>
              </a:ext>
            </a:extLst>
          </p:cNvPr>
          <p:cNvSpPr txBox="1">
            <a:spLocks/>
          </p:cNvSpPr>
          <p:nvPr/>
        </p:nvSpPr>
        <p:spPr>
          <a:xfrm>
            <a:off x="981749" y="3963992"/>
            <a:ext cx="9685042" cy="15628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 the morning, I get up late and have breakfast. I usually do my homework after that. I sometimes play football with my brother and help my parents prepare lunch.</a:t>
            </a:r>
          </a:p>
          <a:p>
            <a:pPr marL="18000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 the afternoon, I usually meet my friends. We play basketball or we watch a film, but we never go shopping. We don’t like shopping at all.</a:t>
            </a:r>
          </a:p>
          <a:p>
            <a:pPr marL="18000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 the evening, I usually play video games after we have dinner. Then, I chat with my friends online before I go to bed. Sundays are fun. Which is your favourite day?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8CB9247-D2B3-7942-910D-74832A189AE1}"/>
              </a:ext>
            </a:extLst>
          </p:cNvPr>
          <p:cNvSpPr txBox="1">
            <a:spLocks/>
          </p:cNvSpPr>
          <p:nvPr/>
        </p:nvSpPr>
        <p:spPr>
          <a:xfrm>
            <a:off x="1174419" y="5471763"/>
            <a:ext cx="4898721" cy="3288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Sundays are fun. Which is your favourite day?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5911" y="5743465"/>
            <a:ext cx="1641953" cy="74066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 back,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9" name="Subtítulo 2">
            <a:extLst>
              <a:ext uri="{FF2B5EF4-FFF2-40B4-BE49-F238E27FC236}">
                <a16:creationId xmlns:a16="http://schemas.microsoft.com/office/drawing/2014/main" id="{1FFBFC86-F087-D64C-A7FC-7DA234DE10A3}"/>
              </a:ext>
            </a:extLst>
          </p:cNvPr>
          <p:cNvSpPr txBox="1">
            <a:spLocks/>
          </p:cNvSpPr>
          <p:nvPr/>
        </p:nvSpPr>
        <p:spPr>
          <a:xfrm>
            <a:off x="7390356" y="520628"/>
            <a:ext cx="4531365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email about your </a:t>
            </a:r>
            <a:r>
              <a:rPr lang="en-US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r>
              <a:rPr lang="en-US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26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198938"/>
            <a:ext cx="3328035" cy="348615"/>
          </a:xfrm>
        </p:spPr>
        <p:txBody>
          <a:bodyPr>
            <a:normAutofit/>
          </a:bodyPr>
          <a:lstStyle/>
          <a:p>
            <a:r>
              <a:rPr lang="en-GB" sz="18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to link two similar ideas.</a:t>
            </a:r>
          </a:p>
        </p:txBody>
      </p: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18E1AD7D-37E4-D448-98C6-62A3842D8CD1}"/>
              </a:ext>
            </a:extLst>
          </p:cNvPr>
          <p:cNvSpPr/>
          <p:nvPr/>
        </p:nvSpPr>
        <p:spPr>
          <a:xfrm>
            <a:off x="-525707" y="1526041"/>
            <a:ext cx="3451787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6041"/>
            <a:ext cx="10515600" cy="450533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Writing Bank: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Linkers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84CDA0-2948-D647-8085-4B9609E1CE39}"/>
              </a:ext>
            </a:extLst>
          </p:cNvPr>
          <p:cNvSpPr txBox="1">
            <a:spLocks/>
          </p:cNvSpPr>
          <p:nvPr/>
        </p:nvSpPr>
        <p:spPr>
          <a:xfrm>
            <a:off x="838200" y="2177416"/>
            <a:ext cx="1270635" cy="405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We use: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A4C9F3-4E44-6644-980A-8E11C506DC4B}"/>
              </a:ext>
            </a:extLst>
          </p:cNvPr>
          <p:cNvSpPr txBox="1">
            <a:spLocks/>
          </p:cNvSpPr>
          <p:nvPr/>
        </p:nvSpPr>
        <p:spPr>
          <a:xfrm>
            <a:off x="838200" y="2583180"/>
            <a:ext cx="3825240" cy="405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en-GB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to link two contrasting ideas.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F5F246A-3598-0146-93AD-8E6CB574AB82}"/>
              </a:ext>
            </a:extLst>
          </p:cNvPr>
          <p:cNvSpPr txBox="1">
            <a:spLocks/>
          </p:cNvSpPr>
          <p:nvPr/>
        </p:nvSpPr>
        <p:spPr>
          <a:xfrm>
            <a:off x="838200" y="3757546"/>
            <a:ext cx="3505200" cy="348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GB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to introduce an alternative.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20E2E03-79FD-BD4A-9579-E3680C515D08}"/>
              </a:ext>
            </a:extLst>
          </p:cNvPr>
          <p:cNvSpPr txBox="1">
            <a:spLocks/>
          </p:cNvSpPr>
          <p:nvPr/>
        </p:nvSpPr>
        <p:spPr>
          <a:xfrm>
            <a:off x="838200" y="4316155"/>
            <a:ext cx="7042785" cy="348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en-GB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to link an action that happens earlier than another action.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E91DF87-16E4-7447-8B75-731CD7B74081}"/>
              </a:ext>
            </a:extLst>
          </p:cNvPr>
          <p:cNvSpPr txBox="1">
            <a:spLocks/>
          </p:cNvSpPr>
          <p:nvPr/>
        </p:nvSpPr>
        <p:spPr>
          <a:xfrm>
            <a:off x="838200" y="5189084"/>
            <a:ext cx="6602730" cy="348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to link an action that happens later than another action.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7912956-9B9B-4949-AD79-ABAEC2D63142}"/>
              </a:ext>
            </a:extLst>
          </p:cNvPr>
          <p:cNvSpPr txBox="1">
            <a:spLocks/>
          </p:cNvSpPr>
          <p:nvPr/>
        </p:nvSpPr>
        <p:spPr>
          <a:xfrm>
            <a:off x="4021455" y="3198938"/>
            <a:ext cx="4768215" cy="348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often go to the cinema </a:t>
            </a:r>
            <a:r>
              <a:rPr lang="en-GB" sz="18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8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 popcorn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07CF094-89CA-7642-9B85-E2D123884DDA}"/>
              </a:ext>
            </a:extLst>
          </p:cNvPr>
          <p:cNvSpPr txBox="1">
            <a:spLocks/>
          </p:cNvSpPr>
          <p:nvPr/>
        </p:nvSpPr>
        <p:spPr>
          <a:xfrm>
            <a:off x="4428172" y="2583180"/>
            <a:ext cx="4070033" cy="405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reads books, </a:t>
            </a:r>
            <a:r>
              <a:rPr lang="en-GB" sz="18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en-GB" sz="18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doesn’t paint.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2FA3749-7392-3A4F-BA87-30F32673BF28}"/>
              </a:ext>
            </a:extLst>
          </p:cNvPr>
          <p:cNvSpPr txBox="1">
            <a:spLocks/>
          </p:cNvSpPr>
          <p:nvPr/>
        </p:nvSpPr>
        <p:spPr>
          <a:xfrm>
            <a:off x="4122420" y="3757546"/>
            <a:ext cx="4375785" cy="348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11, we go for a walk </a:t>
            </a:r>
            <a:r>
              <a:rPr lang="en-GB" sz="18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GB" sz="18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ride a bike.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07D7EA7-444B-164C-BB63-2A8DF0F33095}"/>
              </a:ext>
            </a:extLst>
          </p:cNvPr>
          <p:cNvSpPr txBox="1">
            <a:spLocks/>
          </p:cNvSpPr>
          <p:nvPr/>
        </p:nvSpPr>
        <p:spPr>
          <a:xfrm>
            <a:off x="1052512" y="4606887"/>
            <a:ext cx="10515600" cy="348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have dinner </a:t>
            </a:r>
            <a:r>
              <a:rPr lang="en-GB" sz="18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en-GB" sz="18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go to bed.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 (I have dinner first. Then, I go to bed.)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5FE7CB4-6294-5E44-8FB9-12F7385348D8}"/>
              </a:ext>
            </a:extLst>
          </p:cNvPr>
          <p:cNvSpPr txBox="1">
            <a:spLocks/>
          </p:cNvSpPr>
          <p:nvPr/>
        </p:nvSpPr>
        <p:spPr>
          <a:xfrm>
            <a:off x="1052512" y="5496823"/>
            <a:ext cx="8380095" cy="348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go to school </a:t>
            </a:r>
            <a:r>
              <a:rPr lang="en-GB" sz="18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en-GB" sz="18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8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brush my teeth. 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(I brush my teeth first. Then, I go to school.) </a:t>
            </a:r>
          </a:p>
          <a:p>
            <a:endParaRPr lang="en-GB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90878CFF-0C9D-244A-9A34-F9ED9685C90C}"/>
              </a:ext>
            </a:extLst>
          </p:cNvPr>
          <p:cNvSpPr txBox="1">
            <a:spLocks/>
          </p:cNvSpPr>
          <p:nvPr/>
        </p:nvSpPr>
        <p:spPr>
          <a:xfrm>
            <a:off x="7390356" y="520628"/>
            <a:ext cx="4531365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email about your </a:t>
            </a:r>
            <a:r>
              <a:rPr lang="en-US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r>
              <a:rPr lang="en-US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20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2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429000"/>
            <a:ext cx="9144000" cy="2387600"/>
          </a:xfrm>
        </p:spPr>
        <p:txBody>
          <a:bodyPr/>
          <a:lstStyle/>
          <a:p>
            <a:r>
              <a:rPr lang="en-US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An email about your </a:t>
            </a:r>
            <a:r>
              <a:rPr lang="en-US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favourite</a:t>
            </a:r>
            <a:r>
              <a:rPr lang="en-US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day</a:t>
            </a:r>
            <a:endParaRPr lang="en-GB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15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705</Words>
  <Application>Microsoft Macintosh PowerPoint</Application>
  <PresentationFormat>Ecrã Panorâmico</PresentationFormat>
  <Paragraphs>62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1_Office Theme</vt:lpstr>
      <vt:lpstr>An email about your favourite day</vt:lpstr>
      <vt:lpstr>Apresentação do PowerPoint</vt:lpstr>
      <vt:lpstr>You always begin your email by greeting your friend (Hi …, Hey …, Dear …, etc.) and commenting on your favourite day of the week.</vt:lpstr>
      <vt:lpstr>Then, you go on writing about your morning, afternoon and evening activities in separate paragraphs.</vt:lpstr>
      <vt:lpstr> After that, you write your closing remarks and ask about your friend’s daily routine.</vt:lpstr>
      <vt:lpstr>Finally, you sign off and write your first name.</vt:lpstr>
      <vt:lpstr>Writing Bank: Linkers</vt:lpstr>
      <vt:lpstr>An email about your favourite 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email about your daily routine (favourite day)</dc:title>
  <dc:creator>Konstantina Hliadi</dc:creator>
  <cp:lastModifiedBy>Susana Nogueira</cp:lastModifiedBy>
  <cp:revision>17</cp:revision>
  <dcterms:created xsi:type="dcterms:W3CDTF">2021-04-14T10:19:40Z</dcterms:created>
  <dcterms:modified xsi:type="dcterms:W3CDTF">2021-09-10T10:36:34Z</dcterms:modified>
</cp:coreProperties>
</file>