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4" r:id="rId2"/>
  </p:sldMasterIdLst>
  <p:sldIdLst>
    <p:sldId id="256" r:id="rId3"/>
    <p:sldId id="258" r:id="rId4"/>
    <p:sldId id="264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7ABC32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-11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4912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o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28" name="Marcador de Posição da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  <a:prstGeom prst="rect">
            <a:avLst/>
          </a:prstGeom>
        </p:spPr>
        <p:txBody>
          <a:bodyPr/>
          <a:lstStyle/>
          <a:p>
            <a:fld id="{95641940-D675-422A-BF64-A6F12BC29D11}" type="datetimeFigureOut">
              <a:rPr lang="pt-PT" smtClean="0"/>
              <a:t>07-08-2012</a:t>
            </a:fld>
            <a:endParaRPr lang="pt-PT"/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10" name="Rectângu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ângu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ângu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ângu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exão rect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exão rect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exão rect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exão rect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exão rect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exão rect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  <a:prstGeom prst="rect">
            <a:avLst/>
          </a:prstGeom>
        </p:spPr>
        <p:txBody>
          <a:bodyPr/>
          <a:lstStyle/>
          <a:p>
            <a:fld id="{A0D6C45E-5ABF-40B3-ABFB-D744BB352DE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3706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8" name="Marcador de Posição de Conteúd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4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rtlCol="0"/>
          <a:lstStyle/>
          <a:p>
            <a:fld id="{95641940-D675-422A-BF64-A6F12BC29D11}" type="datetimeFigureOut">
              <a:rPr lang="pt-PT" smtClean="0"/>
              <a:t>07-08-2012</a:t>
            </a:fld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rtlCol="0"/>
          <a:lstStyle/>
          <a:p>
            <a:fld id="{A0D6C45E-5ABF-40B3-ABFB-D744BB352DE3}" type="slidenum">
              <a:rPr lang="pt-PT" smtClean="0"/>
              <a:t>‹#›</a:t>
            </a:fld>
            <a:endParaRPr lang="pt-PT"/>
          </a:p>
        </p:txBody>
      </p:sp>
      <p:sp>
        <p:nvSpPr>
          <p:cNvPr id="10" name="Marcador de Posição do Rodapé 9"/>
          <p:cNvSpPr>
            <a:spLocks noGrp="1"/>
          </p:cNvSpPr>
          <p:nvPr>
            <p:ph type="ftr" sz="quarter" idx="16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rtlCol="0"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7248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98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45" y="116632"/>
            <a:ext cx="1071716" cy="315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6" r:id="rId2"/>
    <p:sldLayoutId id="2147483697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2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555776" y="4077072"/>
            <a:ext cx="6244985" cy="1368152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8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Bullying</a:t>
            </a:r>
            <a:r>
              <a:rPr lang="pt-PT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8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hurts</a:t>
            </a:r>
            <a:endParaRPr lang="pt-PT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5873796"/>
            <a:ext cx="628361" cy="795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t="14552" r="-51" b="1277"/>
          <a:stretch/>
        </p:blipFill>
        <p:spPr bwMode="auto">
          <a:xfrm>
            <a:off x="255924" y="1175657"/>
            <a:ext cx="8642187" cy="5455665"/>
          </a:xfrm>
          <a:prstGeom prst="roundRect">
            <a:avLst>
              <a:gd name="adj" fmla="val 4836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ectângulo arredondado 3"/>
          <p:cNvSpPr/>
          <p:nvPr/>
        </p:nvSpPr>
        <p:spPr>
          <a:xfrm>
            <a:off x="251520" y="260648"/>
            <a:ext cx="3744416" cy="743132"/>
          </a:xfrm>
          <a:prstGeom prst="roundRect">
            <a:avLst>
              <a:gd name="adj" fmla="val 30895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bullying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pt-P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4437112"/>
            <a:ext cx="6192688" cy="156966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en-US" sz="2400" dirty="0" smtClean="0"/>
              <a:t>Hitting, kicking, or pushing someone</a:t>
            </a:r>
            <a:endParaRPr lang="pt-PT" sz="2400" dirty="0"/>
          </a:p>
          <a:p>
            <a:pPr marL="360363" indent="-360363">
              <a:buFont typeface="Wingdings" pitchFamily="2" charset="2"/>
              <a:buChar char="ü"/>
            </a:pPr>
            <a:r>
              <a:rPr lang="en-US" sz="2400" dirty="0" smtClean="0"/>
              <a:t>Stealing, hiding, or ruining someone's things</a:t>
            </a:r>
            <a:endParaRPr lang="pt-PT" sz="2400" dirty="0"/>
          </a:p>
          <a:p>
            <a:pPr marL="360363" indent="-360363">
              <a:buFont typeface="Wingdings" pitchFamily="2" charset="2"/>
              <a:buChar char="ü"/>
            </a:pPr>
            <a:r>
              <a:rPr lang="en-US" sz="2400" dirty="0" smtClean="0"/>
              <a:t>Making someone do things he or she doesn't want to do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38394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13155" r="427" b="3463"/>
          <a:stretch/>
        </p:blipFill>
        <p:spPr bwMode="auto">
          <a:xfrm>
            <a:off x="238206" y="1173699"/>
            <a:ext cx="8652221" cy="5457622"/>
          </a:xfrm>
          <a:prstGeom prst="roundRect">
            <a:avLst>
              <a:gd name="adj" fmla="val 4836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ectângulo arredondado 3"/>
          <p:cNvSpPr/>
          <p:nvPr/>
        </p:nvSpPr>
        <p:spPr>
          <a:xfrm>
            <a:off x="251520" y="260648"/>
            <a:ext cx="3744416" cy="743132"/>
          </a:xfrm>
          <a:prstGeom prst="roundRect">
            <a:avLst>
              <a:gd name="adj" fmla="val 30895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bullying</a:t>
            </a:r>
            <a:r>
              <a:rPr lang="pt-P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pt-P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4149080"/>
            <a:ext cx="4644515" cy="230832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31750"/>
          </a:effectLst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pt-PT" sz="2400" dirty="0" err="1" smtClean="0"/>
              <a:t>Name-calling</a:t>
            </a:r>
            <a:endParaRPr lang="pt-PT" sz="2400" dirty="0"/>
          </a:p>
          <a:p>
            <a:pPr marL="360363" indent="-360363">
              <a:buFont typeface="Wingdings" pitchFamily="2" charset="2"/>
              <a:buChar char="ü"/>
            </a:pPr>
            <a:r>
              <a:rPr lang="pt-PT" sz="2400" dirty="0" err="1" smtClean="0"/>
              <a:t>Refusing</a:t>
            </a:r>
            <a:r>
              <a:rPr lang="pt-PT" sz="2400" dirty="0" smtClean="0"/>
              <a:t> to </a:t>
            </a:r>
            <a:r>
              <a:rPr lang="pt-PT" sz="2400" dirty="0" err="1" smtClean="0"/>
              <a:t>talk</a:t>
            </a:r>
            <a:r>
              <a:rPr lang="pt-PT" sz="2400" dirty="0" smtClean="0"/>
              <a:t> to </a:t>
            </a:r>
            <a:r>
              <a:rPr lang="pt-PT" sz="2400" dirty="0" err="1" smtClean="0"/>
              <a:t>someone</a:t>
            </a:r>
            <a:endParaRPr lang="pt-PT" sz="2400" dirty="0"/>
          </a:p>
          <a:p>
            <a:pPr marL="360363" indent="-360363">
              <a:buFont typeface="Wingdings" pitchFamily="2" charset="2"/>
              <a:buChar char="ü"/>
            </a:pPr>
            <a:r>
              <a:rPr lang="en-US" sz="2400" dirty="0" smtClean="0"/>
              <a:t>Excluding someone from groups or activities</a:t>
            </a:r>
            <a:endParaRPr lang="en-US" sz="2400" dirty="0"/>
          </a:p>
          <a:p>
            <a:pPr marL="360363" indent="-360363">
              <a:buFont typeface="Wingdings" pitchFamily="2" charset="2"/>
              <a:buChar char="ü"/>
            </a:pPr>
            <a:r>
              <a:rPr lang="en-US" sz="2400" dirty="0" smtClean="0"/>
              <a:t>Spreading lies or </a:t>
            </a:r>
            <a:r>
              <a:rPr lang="en-US" sz="2400" dirty="0" smtClean="0"/>
              <a:t>‘</a:t>
            </a:r>
            <a:r>
              <a:rPr lang="en-US" sz="2400" dirty="0" err="1" smtClean="0"/>
              <a:t>rumours</a:t>
            </a:r>
            <a:r>
              <a:rPr lang="en-US" sz="2400" dirty="0" smtClean="0"/>
              <a:t>’ about someone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44512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arredondado 5"/>
          <p:cNvSpPr/>
          <p:nvPr/>
        </p:nvSpPr>
        <p:spPr>
          <a:xfrm>
            <a:off x="467544" y="3239940"/>
            <a:ext cx="2232248" cy="84601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r>
              <a:rPr lang="pt-PT" sz="2400" b="1" dirty="0" smtClean="0"/>
              <a:t>To escape </a:t>
            </a:r>
            <a:r>
              <a:rPr lang="pt-PT" sz="2400" b="1" dirty="0" err="1" smtClean="0"/>
              <a:t>their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own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problems</a:t>
            </a:r>
            <a:endParaRPr lang="pt-PT" sz="2400" b="1" dirty="0"/>
          </a:p>
        </p:txBody>
      </p:sp>
      <p:sp>
        <p:nvSpPr>
          <p:cNvPr id="8" name="Seta para a direita 7"/>
          <p:cNvSpPr/>
          <p:nvPr/>
        </p:nvSpPr>
        <p:spPr>
          <a:xfrm rot="5400000">
            <a:off x="4202999" y="4765139"/>
            <a:ext cx="593986" cy="57606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arredondado 8"/>
          <p:cNvSpPr/>
          <p:nvPr/>
        </p:nvSpPr>
        <p:spPr>
          <a:xfrm>
            <a:off x="3455876" y="1268760"/>
            <a:ext cx="2088232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r>
              <a:rPr lang="pt-PT" sz="2400" b="1" dirty="0" smtClean="0"/>
              <a:t>To </a:t>
            </a:r>
            <a:r>
              <a:rPr lang="pt-PT" sz="2400" b="1" dirty="0" err="1" smtClean="0"/>
              <a:t>be</a:t>
            </a:r>
            <a:r>
              <a:rPr lang="pt-PT" sz="2400" b="1" dirty="0" smtClean="0"/>
              <a:t> popular</a:t>
            </a:r>
            <a:endParaRPr lang="pt-PT" sz="2400" b="1" dirty="0"/>
          </a:p>
        </p:txBody>
      </p:sp>
      <p:sp>
        <p:nvSpPr>
          <p:cNvPr id="11" name="Rectângulo arredondado 10"/>
          <p:cNvSpPr/>
          <p:nvPr/>
        </p:nvSpPr>
        <p:spPr>
          <a:xfrm>
            <a:off x="6300192" y="3374915"/>
            <a:ext cx="2304256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r>
              <a:rPr lang="pt-PT" sz="2400" b="1" dirty="0" smtClean="0"/>
              <a:t>To </a:t>
            </a:r>
            <a:r>
              <a:rPr lang="pt-PT" sz="2400" b="1" dirty="0" err="1" smtClean="0"/>
              <a:t>feel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powerful</a:t>
            </a:r>
            <a:endParaRPr lang="pt-PT" sz="2400" b="1" dirty="0"/>
          </a:p>
        </p:txBody>
      </p:sp>
      <p:sp>
        <p:nvSpPr>
          <p:cNvPr id="13" name="Rectângulo arredondado 12"/>
          <p:cNvSpPr/>
          <p:nvPr/>
        </p:nvSpPr>
        <p:spPr>
          <a:xfrm>
            <a:off x="3095836" y="5445224"/>
            <a:ext cx="280831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r>
              <a:rPr lang="pt-PT" sz="2400" b="1" dirty="0" err="1" smtClean="0"/>
              <a:t>Because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they’re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jealous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of</a:t>
            </a:r>
            <a:r>
              <a:rPr lang="pt-PT" sz="2400" b="1" dirty="0" smtClean="0"/>
              <a:t> </a:t>
            </a:r>
            <a:r>
              <a:rPr lang="pt-PT" sz="2400" b="1" dirty="0" err="1" smtClean="0"/>
              <a:t>someone</a:t>
            </a:r>
            <a:endParaRPr lang="pt-PT" sz="2400" b="1" dirty="0"/>
          </a:p>
        </p:txBody>
      </p:sp>
      <p:sp>
        <p:nvSpPr>
          <p:cNvPr id="14" name="Seta para a direita 7"/>
          <p:cNvSpPr/>
          <p:nvPr/>
        </p:nvSpPr>
        <p:spPr>
          <a:xfrm rot="16200000" flipV="1">
            <a:off x="4202999" y="1997802"/>
            <a:ext cx="593986" cy="57606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Seta para a direita 7"/>
          <p:cNvSpPr/>
          <p:nvPr/>
        </p:nvSpPr>
        <p:spPr>
          <a:xfrm flipV="1">
            <a:off x="5580112" y="3374915"/>
            <a:ext cx="593986" cy="57606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Seta para a direita 7"/>
          <p:cNvSpPr/>
          <p:nvPr/>
        </p:nvSpPr>
        <p:spPr>
          <a:xfrm flipH="1" flipV="1">
            <a:off x="2825886" y="3374915"/>
            <a:ext cx="593986" cy="57606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Oval 3"/>
          <p:cNvSpPr/>
          <p:nvPr/>
        </p:nvSpPr>
        <p:spPr>
          <a:xfrm>
            <a:off x="3491880" y="2654835"/>
            <a:ext cx="2016224" cy="201622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Why</a:t>
            </a:r>
            <a:r>
              <a:rPr lang="pt-PT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do </a:t>
            </a:r>
            <a:r>
              <a:rPr lang="pt-PT" sz="3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kids</a:t>
            </a:r>
            <a:r>
              <a:rPr lang="pt-PT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bully</a:t>
            </a:r>
            <a:r>
              <a:rPr lang="pt-PT" sz="3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pt-PT" sz="3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Rectângulo arredondado 3"/>
          <p:cNvSpPr/>
          <p:nvPr/>
        </p:nvSpPr>
        <p:spPr>
          <a:xfrm>
            <a:off x="251520" y="260648"/>
            <a:ext cx="3096344" cy="743132"/>
          </a:xfrm>
          <a:prstGeom prst="roundRect">
            <a:avLst>
              <a:gd name="adj" fmla="val 30895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Bullying</a:t>
            </a:r>
            <a:r>
              <a:rPr lang="pt-P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hurts</a:t>
            </a:r>
            <a:endParaRPr lang="pt-P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05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6" presetClass="emph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4" grpId="0" animBg="1"/>
      <p:bldP spid="4" grpId="1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484784"/>
            <a:ext cx="72008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Don’t blame yourself.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 It is not your fault. No matter what someone says or does, you should not be ashamed of who </a:t>
            </a:r>
            <a:br>
              <a:rPr lang="en-US" sz="1900" dirty="0" smtClean="0">
                <a:latin typeface="Arial" pitchFamily="34" charset="0"/>
                <a:cs typeface="Arial" pitchFamily="34" charset="0"/>
              </a:rPr>
            </a:br>
            <a:r>
              <a:rPr lang="en-US" sz="1900" dirty="0" smtClean="0">
                <a:latin typeface="Arial" pitchFamily="34" charset="0"/>
                <a:cs typeface="Arial" pitchFamily="34" charset="0"/>
              </a:rPr>
              <a:t>you are or what you feel.</a:t>
            </a:r>
          </a:p>
          <a:p>
            <a:pPr>
              <a:lnSpc>
                <a:spcPts val="1500"/>
              </a:lnSpc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Avoid isolation.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Make friends who will support you.</a:t>
            </a: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</a:pPr>
            <a:endParaRPr lang="en-US" sz="1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Stay calm and confident.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Don't show the bully that you're sad, frightened  or angry.</a:t>
            </a:r>
          </a:p>
          <a:p>
            <a:pPr>
              <a:lnSpc>
                <a:spcPts val="1500"/>
              </a:lnSpc>
            </a:pPr>
            <a:endParaRPr lang="en-US" sz="19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Ignore the bully and walk away.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 Fighting back can make bullying worse. But make sure he or she can’t attack you from behind.</a:t>
            </a:r>
          </a:p>
          <a:p>
            <a:pPr>
              <a:lnSpc>
                <a:spcPts val="1500"/>
              </a:lnSpc>
            </a:pPr>
            <a:endParaRPr lang="en-US" sz="19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 not respond to cyber-bullying messages</a:t>
            </a:r>
            <a:r>
              <a:rPr lang="en-US" sz="19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phone </a:t>
            </a:r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or computer.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If you don’t respond, the bully will get bored and stop.</a:t>
            </a: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1500"/>
              </a:lnSpc>
            </a:pPr>
            <a:endParaRPr lang="en-US" sz="19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9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Get help.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Talk to your parents, a teacher, or other trusted adult. </a:t>
            </a:r>
            <a:endParaRPr lang="pt-PT" sz="1900" dirty="0"/>
          </a:p>
        </p:txBody>
      </p:sp>
      <p:sp>
        <p:nvSpPr>
          <p:cNvPr id="4" name="Rectângulo arredondado 3"/>
          <p:cNvSpPr/>
          <p:nvPr/>
        </p:nvSpPr>
        <p:spPr>
          <a:xfrm>
            <a:off x="251520" y="260648"/>
            <a:ext cx="6192688" cy="743132"/>
          </a:xfrm>
          <a:prstGeom prst="roundRect">
            <a:avLst>
              <a:gd name="adj" fmla="val 30895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If you are being bullied, remember: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02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8" r="1526"/>
          <a:stretch/>
        </p:blipFill>
        <p:spPr>
          <a:xfrm>
            <a:off x="251520" y="1187243"/>
            <a:ext cx="8640960" cy="5428710"/>
          </a:xfrm>
          <a:prstGeom prst="roundRect">
            <a:avLst>
              <a:gd name="adj" fmla="val 4495"/>
            </a:avLst>
          </a:prstGeom>
          <a:ln>
            <a:noFill/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68760"/>
            <a:ext cx="2337045" cy="2337045"/>
          </a:xfrm>
          <a:prstGeom prst="flowChartConnector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873828" y="2545439"/>
            <a:ext cx="906083" cy="25251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r>
              <a:rPr lang="pt-PT" sz="2400" b="1" dirty="0" err="1" smtClean="0">
                <a:solidFill>
                  <a:srgbClr val="008000"/>
                </a:solidFill>
              </a:rPr>
              <a:t>good</a:t>
            </a:r>
            <a:endParaRPr lang="pt-PT" sz="2400" b="1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3290" y="3322160"/>
            <a:ext cx="1036235" cy="228831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r>
              <a:rPr lang="pt-PT" sz="2400" b="1" dirty="0" err="1" smtClean="0">
                <a:solidFill>
                  <a:srgbClr val="008000"/>
                </a:solidFill>
              </a:rPr>
              <a:t>things</a:t>
            </a:r>
            <a:endParaRPr lang="pt-PT" sz="2400" b="1" dirty="0">
              <a:solidFill>
                <a:srgbClr val="008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74044" y="4756417"/>
            <a:ext cx="1014292" cy="25453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r>
              <a:rPr lang="pt-PT" sz="2400" b="1" dirty="0" err="1" smtClean="0">
                <a:solidFill>
                  <a:srgbClr val="008000"/>
                </a:solidFill>
              </a:rPr>
              <a:t>queen</a:t>
            </a:r>
            <a:endParaRPr lang="pt-PT" sz="2400" b="1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61304" y="4849362"/>
            <a:ext cx="1027120" cy="249396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r>
              <a:rPr lang="pt-PT" sz="2400" b="1" dirty="0" err="1" smtClean="0">
                <a:solidFill>
                  <a:srgbClr val="008000"/>
                </a:solidFill>
              </a:rPr>
              <a:t>beauty</a:t>
            </a:r>
            <a:endParaRPr lang="pt-PT" sz="2400" b="1" dirty="0">
              <a:solidFill>
                <a:srgbClr val="008000"/>
              </a:solidFill>
            </a:endParaRPr>
          </a:p>
        </p:txBody>
      </p:sp>
      <p:pic>
        <p:nvPicPr>
          <p:cNvPr id="2" name="who_say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576" y="1412776"/>
            <a:ext cx="609600" cy="609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58353" y="5517232"/>
            <a:ext cx="968188" cy="254539"/>
          </a:xfrm>
          <a:prstGeom prst="rect">
            <a:avLst/>
          </a:prstGeom>
          <a:solidFill>
            <a:schemeClr val="bg1">
              <a:alpha val="64000"/>
            </a:schemeClr>
          </a:solidFill>
        </p:spPr>
        <p:txBody>
          <a:bodyPr wrap="square" lIns="36000" tIns="36000" rIns="36000" bIns="36000" rtlCol="0" anchor="ctr" anchorCtr="0">
            <a:noAutofit/>
          </a:bodyPr>
          <a:lstStyle/>
          <a:p>
            <a:pPr algn="ctr"/>
            <a:r>
              <a:rPr lang="pt-PT" sz="2400" b="1" dirty="0" err="1" smtClean="0">
                <a:solidFill>
                  <a:srgbClr val="008000"/>
                </a:solidFill>
              </a:rPr>
              <a:t>right</a:t>
            </a:r>
            <a:endParaRPr lang="pt-PT" sz="24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23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1520" y="1172425"/>
            <a:ext cx="8640960" cy="5424928"/>
          </a:xfrm>
          <a:prstGeom prst="roundRect">
            <a:avLst>
              <a:gd name="adj" fmla="val 4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07" y="1175175"/>
            <a:ext cx="3410041" cy="5422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1772816"/>
            <a:ext cx="4824536" cy="18876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ts val="7000"/>
              </a:lnSpc>
            </a:pPr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Be cool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Your school</a:t>
            </a:r>
            <a:endParaRPr lang="pt-PT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757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"/>
                            </p:stCondLst>
                            <p:childTnLst>
                              <p:par>
                                <p:cTn id="20" presetID="6" presetClass="emph" presetSubtype="0" fill="hold" grpId="1" nodeType="afterEffect">
                                  <p:stCondLst>
                                    <p:cond delay="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98</Words>
  <Application>Microsoft Office PowerPoint</Application>
  <PresentationFormat>On-screen Show (4:3)</PresentationFormat>
  <Paragraphs>34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48</cp:revision>
  <dcterms:created xsi:type="dcterms:W3CDTF">2012-02-28T10:05:30Z</dcterms:created>
  <dcterms:modified xsi:type="dcterms:W3CDTF">2012-08-07T09:08:11Z</dcterms:modified>
</cp:coreProperties>
</file>