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4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9144000" cy="6858000" type="screen4x3"/>
  <p:notesSz cx="6858000" cy="9144000"/>
  <p:embeddedFontLst>
    <p:embeddedFont>
      <p:font typeface="Wingdings 2" pitchFamily="18" charset="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Verdana" pitchFamily="3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B1CF"/>
    <a:srgbClr val="003399"/>
    <a:srgbClr val="C1D5E5"/>
    <a:srgbClr val="B9CFE1"/>
    <a:srgbClr val="A9D1D3"/>
    <a:srgbClr val="829E50"/>
    <a:srgbClr val="A1B975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346425A-40E9-4AC5-A0A8-E3F6ED39AE75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8361F3D-9666-4B35-BBBA-38657E8E1AE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2149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FEE1A-D191-4379-AAED-4A4806325CFE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39E27-2D37-4AE4-AB71-1D8E509A64F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164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9D03-9FA5-4483-BD11-0E55D74035C8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A858286-1D9A-4DC6-918F-7084EDCAE65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128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185DC6D-8A33-4B1C-AE41-FD4B3C03403E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B581FB-CCE0-4E6C-9F4E-C17A80C1B5D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2719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A795A55-8A78-4159-BAD5-CBE3D863966F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4320FAA-1461-4C2E-9C4B-ED76EFD3D88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879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981FB-8439-4880-8340-A6A3C6834F19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F8156-549E-40AD-912C-3EFF477A4E6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0641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2BA34-5EA5-4EE4-93AF-DC1DB53F5EB4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4033499-2520-4F85-A6A5-E6ECCD83810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001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1970E-0956-43F1-9746-E253396D515D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E722C-5E9D-4AAB-A49C-EA481E88527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241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40EC4D6-D445-48B0-A621-C34BE39340E7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00CB77D4-972F-460B-8882-30613B6F32C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299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7099B-75E4-45AF-BAD0-750F1053EB7A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9EB7-ED20-4466-8AB2-CCF7F61B295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615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8DAE2-A9A9-44BB-9F34-1D01A7C0FE42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2C29F-6F76-4F40-B3AD-C4361DFE299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3974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67544" y="44624"/>
            <a:ext cx="482453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This</a:t>
            </a: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London!</a:t>
            </a:r>
          </a:p>
        </p:txBody>
      </p:sp>
    </p:spTree>
    <p:extLst>
      <p:ext uri="{BB962C8B-B14F-4D97-AF65-F5344CB8AC3E}">
        <p14:creationId xmlns:p14="http://schemas.microsoft.com/office/powerpoint/2010/main" val="56161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06243BC-4E5D-440A-8B84-38006F5A9FE5}" type="datetimeFigureOut">
              <a:rPr lang="pt-PT"/>
              <a:pPr>
                <a:defRPr/>
              </a:pPr>
              <a:t>15-06-2012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4B99094-21A8-46EE-8BF8-5A2CA33FD84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pic>
        <p:nvPicPr>
          <p:cNvPr id="1034" name="Picture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3" r:id="rId2"/>
    <p:sldLayoutId id="2147484078" r:id="rId3"/>
    <p:sldLayoutId id="2147484079" r:id="rId4"/>
    <p:sldLayoutId id="2147484080" r:id="rId5"/>
    <p:sldLayoutId id="2147484074" r:id="rId6"/>
    <p:sldLayoutId id="2147484081" r:id="rId7"/>
    <p:sldLayoutId id="2147484075" r:id="rId8"/>
    <p:sldLayoutId id="2147484082" r:id="rId9"/>
    <p:sldLayoutId id="2147484076" r:id="rId10"/>
    <p:sldLayoutId id="2147484083" r:id="rId11"/>
    <p:sldLayoutId id="214748408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zctIZreoWQ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http://www.youtube.com/watch?v=UctD3qHdVwU" TargetMode="External"/><Relationship Id="rId7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hyperlink" Target="http://www.youtube.com/watch?v=ctMnKPlTm10" TargetMode="External"/><Relationship Id="rId9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" y="8260"/>
            <a:ext cx="9121974" cy="6841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81164" y="404664"/>
            <a:ext cx="7981672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pt-PT" sz="7200" b="1" cap="all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This</a:t>
            </a:r>
            <a:r>
              <a:rPr lang="pt-PT" sz="7200" b="1" cap="all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 </a:t>
            </a:r>
            <a:r>
              <a:rPr lang="pt-PT" sz="7200" b="1" cap="all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is</a:t>
            </a:r>
            <a:r>
              <a:rPr lang="pt-PT" sz="7200" b="1" cap="all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 London!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76238" y="620713"/>
            <a:ext cx="8367712" cy="6002337"/>
          </a:xfrm>
          <a:prstGeom prst="roundRect">
            <a:avLst>
              <a:gd name="adj" fmla="val 185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3076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63913" y="549275"/>
            <a:ext cx="5600700" cy="610393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ound Diagonal Corner Rectangle 2"/>
          <p:cNvSpPr/>
          <p:nvPr/>
        </p:nvSpPr>
        <p:spPr>
          <a:xfrm rot="21408982">
            <a:off x="454025" y="658813"/>
            <a:ext cx="3913188" cy="2963862"/>
          </a:xfrm>
          <a:prstGeom prst="round2DiagRect">
            <a:avLst/>
          </a:prstGeom>
          <a:solidFill>
            <a:srgbClr val="C3DCE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pt-PT" sz="28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London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capital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city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England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United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Kingdom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population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more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than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seven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million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62826"/>
            <a:ext cx="6408712" cy="4806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6522">
            <a:off x="-784225" y="387350"/>
            <a:ext cx="7119938" cy="534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ound Diagonal Corner Rectangle 2"/>
          <p:cNvSpPr/>
          <p:nvPr/>
        </p:nvSpPr>
        <p:spPr>
          <a:xfrm>
            <a:off x="3894138" y="765175"/>
            <a:ext cx="4710112" cy="1751013"/>
          </a:xfrm>
          <a:prstGeom prst="round2DiagRect">
            <a:avLst/>
          </a:prstGeom>
          <a:solidFill>
            <a:srgbClr val="B3C690"/>
          </a:solidFill>
          <a:ln w="57150">
            <a:solidFill>
              <a:srgbClr val="829E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Hyde Park 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 one of the largest green spaces in </a:t>
            </a:r>
            <a:r>
              <a:rPr lang="en-US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Central London</a:t>
            </a:r>
            <a:r>
              <a:rPr lang="en-US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pt-PT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8010797" cy="6008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ound Diagonal Corner Rectangle 3"/>
          <p:cNvSpPr/>
          <p:nvPr/>
        </p:nvSpPr>
        <p:spPr>
          <a:xfrm>
            <a:off x="517525" y="708025"/>
            <a:ext cx="6791325" cy="2357438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sz="26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Buckingham Palace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is the official London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residence of the British monarch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  <a:endParaRPr lang="pt-PT" sz="2600" dirty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The Changing of the Guard takes place </a:t>
            </a:r>
            <a:br>
              <a:rPr lang="en-US" sz="2600" dirty="0">
                <a:latin typeface="Arial" pitchFamily="34" charset="0"/>
                <a:cs typeface="Arial" pitchFamily="34" charset="0"/>
              </a:rPr>
            </a:br>
            <a:r>
              <a:rPr lang="en-US" sz="2600" dirty="0">
                <a:latin typeface="Arial" pitchFamily="34" charset="0"/>
                <a:cs typeface="Arial" pitchFamily="34" charset="0"/>
              </a:rPr>
              <a:t>at 11.30 every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day. You can visit parts </a:t>
            </a:r>
            <a:br>
              <a:rPr lang="en-US" sz="2600" dirty="0">
                <a:latin typeface="Arial" pitchFamily="34" charset="0"/>
                <a:cs typeface="Arial" pitchFamily="34" charset="0"/>
              </a:rPr>
            </a:br>
            <a:r>
              <a:rPr lang="en-US" sz="2600" dirty="0">
                <a:latin typeface="Arial" pitchFamily="34" charset="0"/>
                <a:cs typeface="Arial" pitchFamily="34" charset="0"/>
              </a:rPr>
              <a:t>of the palace in the summer.</a:t>
            </a:r>
            <a:endParaRPr lang="pt-PT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539552" y="6165304"/>
            <a:ext cx="8010797" cy="461665"/>
          </a:xfrm>
          <a:prstGeom prst="rect">
            <a:avLst/>
          </a:prstGeom>
          <a:solidFill>
            <a:schemeClr val="bg1">
              <a:alpha val="92000"/>
            </a:schemeClr>
          </a:solidFill>
          <a:effectLst>
            <a:softEdge rad="3175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Click r:id="rId3"/>
              </a:rPr>
              <a:t>http://www.youtube.com/...</a:t>
            </a:r>
            <a:endParaRPr lang="pt-PT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6011863" y="2060575"/>
            <a:ext cx="3024187" cy="273685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8010797" cy="6008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 Diagonal Corner Rectangle 2"/>
          <p:cNvSpPr/>
          <p:nvPr/>
        </p:nvSpPr>
        <p:spPr>
          <a:xfrm rot="21322848">
            <a:off x="238125" y="309563"/>
            <a:ext cx="6596063" cy="2744787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The Houses of Parliament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also known as the Palace of Westminster, are home to the House of Commons and the House of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Lords.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famous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clock 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tower contains the massive bell called </a:t>
            </a:r>
            <a:r>
              <a:rPr lang="en-US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Big Ben</a:t>
            </a: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palace is a World Heritage Site and it is open to the public, so you can visit it at certain times.</a:t>
            </a:r>
            <a:endParaRPr lang="pt-PT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5459858" cy="6008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/>
          <p:cNvSpPr/>
          <p:nvPr/>
        </p:nvSpPr>
        <p:spPr>
          <a:xfrm>
            <a:off x="136525" y="3141663"/>
            <a:ext cx="2851150" cy="2159000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3348038" y="1989138"/>
            <a:ext cx="5688012" cy="2584450"/>
          </a:xfrm>
          <a:prstGeom prst="round2DiagRect">
            <a:avLst/>
          </a:prstGeom>
          <a:solidFill>
            <a:srgbClr val="B9CFE1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London Eye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is a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 giant observation Wheel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135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meters high).</a:t>
            </a:r>
            <a:endParaRPr lang="en-US" sz="2400" dirty="0">
              <a:solidFill>
                <a:schemeClr val="tx1"/>
              </a:solidFill>
              <a:latin typeface="Arial" pitchFamily="34" charset="0"/>
              <a:ea typeface="Calibri" pitchFamily="34" charset="0"/>
              <a:cs typeface="Arial" pitchFamily="34" charset="0"/>
              <a:sym typeface="Wingdings 2" pitchFamily="18" charset="2"/>
            </a:endParaRPr>
          </a:p>
          <a:p>
            <a:pPr eaLnBrk="0" hangingPunct="0">
              <a:defRPr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The gradual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‘flight’ (one rotation)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takes approximately 30 minutes and offers spectacular views of London and its famous landmarks.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48068"/>
            <a:ext cx="8010797" cy="5953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ângulo arredondado 3"/>
          <p:cNvSpPr/>
          <p:nvPr/>
        </p:nvSpPr>
        <p:spPr>
          <a:xfrm>
            <a:off x="2143125" y="1571625"/>
            <a:ext cx="6715125" cy="27860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5502275" y="542925"/>
            <a:ext cx="3533775" cy="3606800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26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Tower Bridge </a:t>
            </a:r>
          </a:p>
          <a:p>
            <a:pPr>
              <a:defRPr/>
            </a:pPr>
            <a:r>
              <a:rPr lang="en-US" sz="2600" dirty="0">
                <a:latin typeface="Arial" pitchFamily="34" charset="0"/>
                <a:ea typeface="Calibri" pitchFamily="34" charset="0"/>
                <a:cs typeface="Arial" pitchFamily="34" charset="0"/>
              </a:rPr>
              <a:t>The bridge </a:t>
            </a:r>
            <a:r>
              <a:rPr lang="en-US" sz="2600" dirty="0">
                <a:latin typeface="Arial" pitchFamily="34" charset="0"/>
                <a:ea typeface="Calibri" pitchFamily="34" charset="0"/>
                <a:cs typeface="Arial" pitchFamily="34" charset="0"/>
              </a:rPr>
              <a:t>is supported by two </a:t>
            </a:r>
            <a:r>
              <a:rPr lang="en-US" sz="2600" dirty="0">
                <a:latin typeface="Arial" pitchFamily="34" charset="0"/>
                <a:ea typeface="Calibri" pitchFamily="34" charset="0"/>
                <a:cs typeface="Arial" pitchFamily="34" charset="0"/>
              </a:rPr>
              <a:t>towers over the </a:t>
            </a:r>
            <a:r>
              <a:rPr lang="en-US" sz="2600" b="1" dirty="0">
                <a:latin typeface="Arial" pitchFamily="34" charset="0"/>
                <a:ea typeface="Calibri" pitchFamily="34" charset="0"/>
                <a:cs typeface="Arial" pitchFamily="34" charset="0"/>
              </a:rPr>
              <a:t>River Thames</a:t>
            </a:r>
            <a:r>
              <a:rPr lang="en-US" sz="2600" dirty="0"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en-US" sz="2600" dirty="0">
                <a:latin typeface="Arial" pitchFamily="34" charset="0"/>
                <a:ea typeface="Calibri" pitchFamily="34" charset="0"/>
                <a:cs typeface="Arial" pitchFamily="34" charset="0"/>
              </a:rPr>
              <a:t>The central span can be raised to allow ships to pass through. </a:t>
            </a:r>
            <a:endParaRPr lang="en-US" sz="2600" dirty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0" y="648068"/>
            <a:ext cx="7937781" cy="5953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ângulo arredondado 3"/>
          <p:cNvSpPr/>
          <p:nvPr/>
        </p:nvSpPr>
        <p:spPr>
          <a:xfrm>
            <a:off x="214313" y="285750"/>
            <a:ext cx="8572500" cy="3214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395288" y="4432300"/>
            <a:ext cx="4919662" cy="216535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24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Tower of </a:t>
            </a:r>
            <a:r>
              <a:rPr lang="en-US" sz="24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London </a:t>
            </a:r>
            <a:br>
              <a:rPr lang="en-US" sz="24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en-US" sz="24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– a World Heritage Site. </a:t>
            </a:r>
            <a:endParaRPr lang="en-US" sz="2400" b="1" dirty="0">
              <a:solidFill>
                <a:srgbClr val="003399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This fortress was used as a royal palace and prison. Now you can visit the Crown Jewels here. </a:t>
            </a:r>
          </a:p>
        </p:txBody>
      </p:sp>
      <p:sp>
        <p:nvSpPr>
          <p:cNvPr id="6" name="Oval 5"/>
          <p:cNvSpPr/>
          <p:nvPr/>
        </p:nvSpPr>
        <p:spPr>
          <a:xfrm>
            <a:off x="6156325" y="2420938"/>
            <a:ext cx="2582863" cy="2592387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0" y="648068"/>
            <a:ext cx="7937781" cy="595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 Diagonal Corner Rectangle 2"/>
          <p:cNvSpPr/>
          <p:nvPr/>
        </p:nvSpPr>
        <p:spPr>
          <a:xfrm>
            <a:off x="3975100" y="115888"/>
            <a:ext cx="5060950" cy="2357437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26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 British Museum</a:t>
            </a:r>
          </a:p>
          <a:p>
            <a:pPr>
              <a:defRPr/>
            </a:pPr>
            <a:r>
              <a:rPr lang="en-US" sz="26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Its collections (more than seven million objects) illustrate human history and culture from its beginnings to the present.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48068"/>
            <a:ext cx="4338492" cy="595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 Diagonal Corner Rectangle 2"/>
          <p:cNvSpPr/>
          <p:nvPr/>
        </p:nvSpPr>
        <p:spPr>
          <a:xfrm>
            <a:off x="107950" y="1071563"/>
            <a:ext cx="4810125" cy="3652837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26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Prince William married Catherine Middleton, on 29th April 2011 at </a:t>
            </a:r>
            <a:r>
              <a:rPr lang="en-US" sz="26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Westminster </a:t>
            </a:r>
            <a:r>
              <a:rPr lang="en-US" sz="26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Abbey</a:t>
            </a:r>
            <a:r>
              <a:rPr lang="en-US" sz="26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, which is a World Heritage Site.</a:t>
            </a:r>
            <a:endParaRPr lang="en-US" sz="2600" dirty="0">
              <a:solidFill>
                <a:schemeClr val="tx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600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coronation of Kings and Queens has taken place here since 1066. </a:t>
            </a:r>
          </a:p>
        </p:txBody>
      </p:sp>
      <p:sp>
        <p:nvSpPr>
          <p:cNvPr id="6" name="Oval 5"/>
          <p:cNvSpPr/>
          <p:nvPr/>
        </p:nvSpPr>
        <p:spPr>
          <a:xfrm>
            <a:off x="2843213" y="4297363"/>
            <a:ext cx="2282825" cy="2290762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5" y="648068"/>
            <a:ext cx="7931470" cy="595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 Diagonal Corner Rectangle 2"/>
          <p:cNvSpPr/>
          <p:nvPr/>
        </p:nvSpPr>
        <p:spPr>
          <a:xfrm>
            <a:off x="107504" y="4005064"/>
            <a:ext cx="4756489" cy="2730743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5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Natural History Museum</a:t>
            </a:r>
            <a:endParaRPr lang="en-US" sz="2500" b="1" dirty="0">
              <a:solidFill>
                <a:srgbClr val="003399"/>
              </a:solidFill>
              <a:latin typeface="Arial" pitchFamily="34" charset="0"/>
              <a:ea typeface="Calibri" pitchFamily="34" charset="0"/>
              <a:cs typeface="Arial" pitchFamily="34" charset="0"/>
              <a:sym typeface="Wingdings 2" pitchFamily="18" charset="2"/>
            </a:endParaRPr>
          </a:p>
          <a:p>
            <a:pPr eaLnBrk="0" hangingPunct="0">
              <a:defRPr/>
            </a:pPr>
            <a:r>
              <a:rPr lang="en-US" sz="2500" dirty="0"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Here you can experience the age of dinosaurs, discover amazing facts about </a:t>
            </a:r>
            <a:r>
              <a:rPr lang="en-US" sz="2500" dirty="0"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life and learn a lot about the history </a:t>
            </a:r>
            <a:r>
              <a:rPr lang="en-US" sz="2500">
                <a:latin typeface="Arial" pitchFamily="34" charset="0"/>
                <a:ea typeface="Calibri" pitchFamily="34" charset="0"/>
                <a:cs typeface="Arial" pitchFamily="34" charset="0"/>
                <a:sym typeface="Wingdings 2" pitchFamily="18" charset="2"/>
              </a:rPr>
              <a:t>of our planet.</a:t>
            </a:r>
            <a:endParaRPr lang="en-US" sz="2500" dirty="0">
              <a:latin typeface="Arial" pitchFamily="34" charset="0"/>
              <a:ea typeface="Calibri" pitchFamily="34" charset="0"/>
              <a:cs typeface="Arial" pitchFamily="34" charset="0"/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5" y="650434"/>
            <a:ext cx="7931470" cy="5948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ângulo arredondado 3"/>
          <p:cNvSpPr/>
          <p:nvPr/>
        </p:nvSpPr>
        <p:spPr>
          <a:xfrm>
            <a:off x="500063" y="5214938"/>
            <a:ext cx="7786687" cy="10715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323850" y="4745038"/>
            <a:ext cx="6223000" cy="1924050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en-US" sz="20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Madame </a:t>
            </a:r>
            <a:r>
              <a:rPr lang="en-US" sz="2000" b="1" dirty="0" err="1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Tussaud’s</a:t>
            </a:r>
            <a:r>
              <a:rPr lang="en-US" sz="2000" b="1" dirty="0">
                <a:solidFill>
                  <a:srgbClr val="0033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is a famous wax museum. Here you can see famous people from the past and present. You can take a picture next to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historical and royal figures, film stars, singers, sports stars...</a:t>
            </a:r>
            <a:r>
              <a:rPr lang="pt-PT" sz="2000" dirty="0">
                <a:latin typeface="Arial" pitchFamily="34" charset="0"/>
                <a:cs typeface="Arial" pitchFamily="34" charset="0"/>
                <a:hlinkClick r:id="rId3"/>
              </a:rPr>
              <a:t> </a:t>
            </a:r>
            <a:endParaRPr lang="pt-PT" sz="2000" dirty="0"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4"/>
              </a:rPr>
              <a:t>http://www.youtube.com/...</a:t>
            </a:r>
            <a:endPara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292725" y="3068638"/>
            <a:ext cx="1928813" cy="1930400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367463" y="4143375"/>
            <a:ext cx="2143125" cy="2143125"/>
          </a:xfrm>
          <a:prstGeom prst="ellipse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00063" y="1341438"/>
            <a:ext cx="2698750" cy="2505075"/>
          </a:xfrm>
          <a:prstGeom prst="ellipse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03850" y="981075"/>
            <a:ext cx="1785938" cy="1785938"/>
          </a:xfrm>
          <a:prstGeom prst="ellipse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534150" y="1963738"/>
            <a:ext cx="1946275" cy="1870075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0434"/>
            <a:ext cx="7931469" cy="5948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ângulo arredondado 3"/>
          <p:cNvSpPr/>
          <p:nvPr/>
        </p:nvSpPr>
        <p:spPr>
          <a:xfrm>
            <a:off x="1643063" y="1143000"/>
            <a:ext cx="5857875" cy="42862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/>
          </a:p>
        </p:txBody>
      </p:sp>
      <p:sp>
        <p:nvSpPr>
          <p:cNvPr id="7" name="Line Callout 3 (Accent Bar) 6"/>
          <p:cNvSpPr/>
          <p:nvPr/>
        </p:nvSpPr>
        <p:spPr>
          <a:xfrm>
            <a:off x="539552" y="650434"/>
            <a:ext cx="5760640" cy="1914470"/>
          </a:xfrm>
          <a:prstGeom prst="accentCallout3">
            <a:avLst>
              <a:gd name="adj1" fmla="val 18394"/>
              <a:gd name="adj2" fmla="val -1649"/>
              <a:gd name="adj3" fmla="val 18750"/>
              <a:gd name="adj4" fmla="val -5940"/>
              <a:gd name="adj5" fmla="val 99599"/>
              <a:gd name="adj6" fmla="val -5908"/>
              <a:gd name="adj7" fmla="val 126568"/>
              <a:gd name="adj8" fmla="val 6722"/>
            </a:avLst>
          </a:prstGeom>
          <a:solidFill>
            <a:srgbClr val="8DB1CF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can </a:t>
            </a:r>
            <a:r>
              <a:rPr lang="pt-PT" sz="2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see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lots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things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see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PT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do in London</a:t>
            </a:r>
            <a:r>
              <a:rPr lang="pt-P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500"/>
              </a:lnSpc>
              <a:defRPr/>
            </a:pPr>
            <a:endParaRPr lang="pt-PT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pt-PT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London </a:t>
            </a:r>
            <a:r>
              <a:rPr lang="pt-PT" sz="3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</a:t>
            </a:r>
            <a:r>
              <a:rPr lang="pt-PT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</a:t>
            </a:r>
            <a:r>
              <a:rPr lang="pt-PT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amazing</a:t>
            </a:r>
            <a:r>
              <a:rPr lang="pt-PT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city</a:t>
            </a:r>
            <a:r>
              <a:rPr lang="pt-PT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" y="8260"/>
            <a:ext cx="9121974" cy="6841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81164" y="404664"/>
            <a:ext cx="7981672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pt-PT" sz="7200" b="1" cap="all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This</a:t>
            </a:r>
            <a:r>
              <a:rPr lang="pt-PT" sz="7200" b="1" cap="all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 </a:t>
            </a:r>
            <a:r>
              <a:rPr lang="pt-PT" sz="7200" b="1" cap="all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is</a:t>
            </a:r>
            <a:r>
              <a:rPr lang="pt-PT" sz="7200" b="1" cap="all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 London!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c37da6d8cf793ca9671c82538b8359ac8b2ec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2189</TotalTime>
  <Words>278</Words>
  <Application>Microsoft Office PowerPoint</Application>
  <PresentationFormat>On-screen Show (4:3)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Tw Cen MT</vt:lpstr>
      <vt:lpstr>Wingdings</vt:lpstr>
      <vt:lpstr>Wingdings 2</vt:lpstr>
      <vt:lpstr>Calibri</vt:lpstr>
      <vt:lpstr>Verdana</vt:lpstr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</dc:creator>
  <cp:lastModifiedBy>zcochofel</cp:lastModifiedBy>
  <cp:revision>260</cp:revision>
  <dcterms:created xsi:type="dcterms:W3CDTF">2007-10-30T17:36:35Z</dcterms:created>
  <dcterms:modified xsi:type="dcterms:W3CDTF">2012-06-15T08:24:33Z</dcterms:modified>
</cp:coreProperties>
</file>