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68" r:id="rId2"/>
    <p:sldId id="269" r:id="rId3"/>
    <p:sldId id="274" r:id="rId4"/>
    <p:sldId id="270" r:id="rId5"/>
    <p:sldId id="275" r:id="rId6"/>
    <p:sldId id="276" r:id="rId7"/>
    <p:sldId id="277" r:id="rId8"/>
    <p:sldId id="278" r:id="rId9"/>
    <p:sldId id="271" r:id="rId10"/>
    <p:sldId id="272" r:id="rId11"/>
    <p:sldId id="273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7" r:id="rId2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44"/>
    <a:srgbClr val="EDB3A1"/>
    <a:srgbClr val="B8EEB8"/>
    <a:srgbClr val="E79981"/>
    <a:srgbClr val="A1E9A1"/>
    <a:srgbClr val="009999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5" descr="revans2_Chalkboard.jpg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00" b="97000" l="0" r="100000">
                        <a14:backgroundMark x1="8400" y1="92400" x2="39200" y2="922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62556" y="116632"/>
            <a:ext cx="6578934" cy="65772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5353394" y="2795006"/>
            <a:ext cx="3827118" cy="40606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146601" y="6655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PT" b="0" cap="none" spc="0" dirty="0" err="1">
                <a:ln w="1016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Past</a:t>
            </a:r>
            <a:r>
              <a:rPr lang="pt-PT" b="0" cap="none" spc="0" dirty="0">
                <a:ln w="1016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pt-PT" b="0" cap="none" spc="0" dirty="0" err="1">
                <a:ln w="1016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Simple</a:t>
            </a:r>
            <a:r>
              <a:rPr lang="pt-PT" b="0" cap="none" spc="0" dirty="0">
                <a:ln w="1016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- Regular </a:t>
            </a:r>
            <a:r>
              <a:rPr lang="pt-PT" b="0" cap="none" spc="0" dirty="0" err="1">
                <a:ln w="1016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verbs</a:t>
            </a:r>
            <a:endParaRPr lang="pt-PT" b="0" cap="none" spc="0" dirty="0">
              <a:ln w="1016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618" y="33637"/>
            <a:ext cx="1071716" cy="31536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869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5" descr="revans2_Chalkboard.jpg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00" b="97000" l="0" r="100000">
                        <a14:backgroundMark x1="8400" y1="92400" x2="39200" y2="922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195736" y="116632"/>
            <a:ext cx="6578934" cy="65772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47206" y="2810055"/>
            <a:ext cx="3827118" cy="40606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 userDrawn="1"/>
        </p:nvSpPr>
        <p:spPr>
          <a:xfrm>
            <a:off x="146601" y="6655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PT" b="0" cap="none" spc="0" dirty="0" err="1">
                <a:ln w="1016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Past</a:t>
            </a:r>
            <a:r>
              <a:rPr lang="pt-PT" b="0" cap="none" spc="0" dirty="0">
                <a:ln w="1016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pt-PT" b="0" cap="none" spc="0" dirty="0" err="1">
                <a:ln w="1016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Simple</a:t>
            </a:r>
            <a:r>
              <a:rPr lang="pt-PT" b="0" cap="none" spc="0" dirty="0">
                <a:ln w="1016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- Regular </a:t>
            </a:r>
            <a:r>
              <a:rPr lang="pt-PT" b="0" cap="none" spc="0" dirty="0" err="1">
                <a:ln w="1016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verbs</a:t>
            </a:r>
            <a:endParaRPr lang="pt-PT" b="0" cap="none" spc="0" dirty="0">
              <a:ln w="1016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7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618" y="33637"/>
            <a:ext cx="1071716" cy="31536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21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3042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146601" y="6655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pt-PT" b="0" cap="none" spc="0" dirty="0" err="1">
                <a:ln w="1016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Past</a:t>
            </a:r>
            <a:r>
              <a:rPr lang="pt-PT" b="0" cap="none" spc="0" dirty="0">
                <a:ln w="1016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pt-PT" b="0" cap="none" spc="0" dirty="0" err="1">
                <a:ln w="1016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Simple</a:t>
            </a:r>
            <a:r>
              <a:rPr lang="pt-PT" b="0" cap="none" spc="0" dirty="0">
                <a:ln w="1016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- Regular </a:t>
            </a:r>
            <a:r>
              <a:rPr lang="pt-PT" b="0" cap="none" spc="0" dirty="0" err="1">
                <a:ln w="10160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verbs</a:t>
            </a:r>
            <a:endParaRPr lang="pt-PT" b="0" cap="none" spc="0" dirty="0">
              <a:ln w="10160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618" y="33637"/>
            <a:ext cx="1071716" cy="31536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8184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318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lowchart: Document 8"/>
          <p:cNvSpPr/>
          <p:nvPr userDrawn="1"/>
        </p:nvSpPr>
        <p:spPr>
          <a:xfrm>
            <a:off x="251520" y="404664"/>
            <a:ext cx="8640960" cy="6336704"/>
          </a:xfrm>
          <a:prstGeom prst="flowChartDocument">
            <a:avLst/>
          </a:prstGeom>
          <a:solidFill>
            <a:schemeClr val="bg1"/>
          </a:solidFill>
          <a:ln w="38100"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80938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70" r:id="rId2"/>
    <p:sldLayoutId id="2147483769" r:id="rId3"/>
    <p:sldLayoutId id="2147483758" r:id="rId4"/>
    <p:sldLayoutId id="2147483763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5" descr="revans2_Chalkboard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00" b="97000" l="0" r="100000">
                        <a14:backgroundMark x1="8400" y1="92400" x2="39200" y2="92200"/>
                        <a14:backgroundMark x1="48000" y1="83400" x2="49800" y2="83400"/>
                        <a14:backgroundMark x1="53800" y1="83600" x2="55200" y2="83400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195736" y="116632"/>
            <a:ext cx="6578934" cy="65772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52" name="CaixaDeTexto 6"/>
          <p:cNvSpPr txBox="1">
            <a:spLocks noChangeArrowheads="1"/>
          </p:cNvSpPr>
          <p:nvPr/>
        </p:nvSpPr>
        <p:spPr bwMode="auto">
          <a:xfrm>
            <a:off x="2422471" y="764704"/>
            <a:ext cx="6181977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6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Past Simple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Regular verbs</a:t>
            </a:r>
            <a:endParaRPr lang="en-GB" sz="5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23850" y="2708920"/>
            <a:ext cx="2426933" cy="316835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PT" dirty="0">
              <a:solidFill>
                <a:prstClr val="white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717483"/>
            <a:ext cx="4844940" cy="51405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layout_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5510709"/>
            <a:ext cx="579045" cy="73312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9552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CaixaDeTexto 5"/>
          <p:cNvSpPr txBox="1">
            <a:spLocks noChangeArrowheads="1"/>
          </p:cNvSpPr>
          <p:nvPr/>
        </p:nvSpPr>
        <p:spPr bwMode="auto">
          <a:xfrm>
            <a:off x="611560" y="1141581"/>
            <a:ext cx="6192688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8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We use the past simple to talk about things that happened in the past.</a:t>
            </a:r>
            <a:endParaRPr lang="en-GB" sz="3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48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CaixaDeTexto 5"/>
          <p:cNvSpPr txBox="1">
            <a:spLocks noChangeArrowheads="1"/>
          </p:cNvSpPr>
          <p:nvPr/>
        </p:nvSpPr>
        <p:spPr bwMode="auto">
          <a:xfrm>
            <a:off x="611560" y="692696"/>
            <a:ext cx="6192688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Time expressions: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Yesterday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last week/month/year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 year ago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 day/week before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 2010…</a:t>
            </a:r>
          </a:p>
        </p:txBody>
      </p:sp>
    </p:spTree>
    <p:extLst>
      <p:ext uri="{BB962C8B-B14F-4D97-AF65-F5344CB8AC3E}">
        <p14:creationId xmlns:p14="http://schemas.microsoft.com/office/powerpoint/2010/main" val="7638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5"/>
          <p:cNvSpPr txBox="1">
            <a:spLocks noChangeArrowheads="1"/>
          </p:cNvSpPr>
          <p:nvPr/>
        </p:nvSpPr>
        <p:spPr bwMode="auto">
          <a:xfrm>
            <a:off x="755649" y="806748"/>
            <a:ext cx="58324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Affirmative</a:t>
            </a:r>
            <a:endParaRPr lang="en-GB" sz="60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359370"/>
              </p:ext>
            </p:extLst>
          </p:nvPr>
        </p:nvGraphicFramePr>
        <p:xfrm>
          <a:off x="1115616" y="1916832"/>
          <a:ext cx="5112568" cy="164592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{8A107856-5554-42FB-B03E-39F5DBC370BA}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1580">
                <a:tc>
                  <a:txBody>
                    <a:bodyPr/>
                    <a:lstStyle/>
                    <a:p>
                      <a:r>
                        <a:rPr lang="pt-PT" sz="3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30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play</a:t>
                      </a:r>
                      <a:r>
                        <a:rPr lang="pt-PT" sz="3000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30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He, she, 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30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play</a:t>
                      </a:r>
                      <a:r>
                        <a:rPr lang="pt-PT" sz="3000" b="1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30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We, you, they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3000" b="1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play</a:t>
                      </a:r>
                      <a:r>
                        <a:rPr lang="pt-PT" sz="3000" b="1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0186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5"/>
          <p:cNvSpPr txBox="1">
            <a:spLocks noChangeArrowheads="1"/>
          </p:cNvSpPr>
          <p:nvPr/>
        </p:nvSpPr>
        <p:spPr bwMode="auto">
          <a:xfrm>
            <a:off x="1493739" y="404664"/>
            <a:ext cx="615652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Spelling rules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052398"/>
              </p:ext>
            </p:extLst>
          </p:nvPr>
        </p:nvGraphicFramePr>
        <p:xfrm>
          <a:off x="827584" y="1340768"/>
          <a:ext cx="7488832" cy="504056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116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2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109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1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Infinitive + </a:t>
                      </a:r>
                      <a:r>
                        <a:rPr lang="en-GB" sz="2200" b="1" dirty="0" err="1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ed</a:t>
                      </a:r>
                      <a:r>
                        <a:rPr lang="en-GB" sz="2200" b="1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/d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visit </a:t>
                      </a:r>
                      <a:r>
                        <a:rPr lang="pt-PT" sz="2200" b="0" baseline="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</a:t>
                      </a:r>
                      <a:r>
                        <a:rPr lang="en-GB" sz="2200" b="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visit</a:t>
                      </a:r>
                      <a:r>
                        <a:rPr lang="en-GB" sz="2200" b="0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ed</a:t>
                      </a:r>
                      <a:endParaRPr lang="en-GB" sz="22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200" b="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love </a:t>
                      </a:r>
                      <a:r>
                        <a:rPr lang="pt-PT" sz="2200" b="0" baseline="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</a:t>
                      </a:r>
                      <a:r>
                        <a:rPr lang="en-GB" sz="2200" b="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love</a:t>
                      </a:r>
                      <a:r>
                        <a:rPr lang="en-GB" sz="2200" b="0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</a:t>
                      </a:r>
                      <a:endParaRPr lang="pt-PT" sz="2200" b="0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144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Vowel + y: ed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220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enjoy</a:t>
                      </a:r>
                      <a:r>
                        <a:rPr lang="pt-PT" sz="22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pt-PT" sz="2200" b="0" baseline="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</a:t>
                      </a:r>
                      <a:r>
                        <a:rPr lang="pt-PT" sz="22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enjoy</a:t>
                      </a:r>
                      <a:r>
                        <a:rPr lang="pt-PT" sz="2200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ed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976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Consonant + y: ied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220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study</a:t>
                      </a:r>
                      <a:r>
                        <a:rPr lang="pt-PT" sz="22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pt-PT" sz="2200" b="0" baseline="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</a:t>
                      </a:r>
                      <a:r>
                        <a:rPr lang="pt-PT" sz="22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stud</a:t>
                      </a:r>
                      <a:r>
                        <a:rPr lang="pt-PT" sz="2200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ied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9288">
                <a:tc>
                  <a:txBody>
                    <a:bodyPr/>
                    <a:lstStyle/>
                    <a:p>
                      <a:r>
                        <a:rPr lang="pt-PT" sz="2200" b="1" dirty="0" err="1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One-syllable</a:t>
                      </a:r>
                      <a:r>
                        <a:rPr lang="pt-PT" sz="2200" b="1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pt-PT" sz="2200" b="1" dirty="0" err="1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verb</a:t>
                      </a:r>
                      <a:r>
                        <a:rPr lang="pt-PT" sz="2200" b="1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</a:p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1 </a:t>
                      </a:r>
                      <a:r>
                        <a:rPr lang="pt-PT" sz="2200" b="1" dirty="0" err="1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vowel</a:t>
                      </a:r>
                      <a:r>
                        <a:rPr lang="pt-PT" sz="2200" b="1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+ 1consonant:</a:t>
                      </a:r>
                    </a:p>
                    <a:p>
                      <a:r>
                        <a:rPr lang="pt-PT" sz="2200" b="1" dirty="0" err="1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Double</a:t>
                      </a:r>
                      <a:r>
                        <a:rPr lang="pt-PT" sz="2200" b="1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pt-PT" sz="2200" b="1" dirty="0" err="1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consonant</a:t>
                      </a:r>
                      <a:r>
                        <a:rPr lang="pt-PT" sz="2200" b="1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+ ed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22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st</a:t>
                      </a:r>
                      <a:r>
                        <a:rPr lang="pt-PT" sz="2200" b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op</a:t>
                      </a:r>
                      <a:r>
                        <a:rPr lang="pt-PT" sz="220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pt-PT" sz="2200" b="0" baseline="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–</a:t>
                      </a:r>
                      <a:r>
                        <a:rPr lang="pt-PT" sz="2200" baseline="0" dirty="0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pt-PT" sz="2200" dirty="0" err="1"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stop</a:t>
                      </a:r>
                      <a:r>
                        <a:rPr lang="pt-PT" sz="2200" b="0" dirty="0" err="1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ped</a:t>
                      </a:r>
                      <a:endParaRPr lang="pt-PT" sz="2200" b="0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r>
                        <a:rPr lang="pt-PT" sz="2200" b="0" dirty="0" err="1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bat</a:t>
                      </a:r>
                      <a:r>
                        <a:rPr lang="pt-PT" sz="2200" b="0" baseline="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– </a:t>
                      </a:r>
                      <a:r>
                        <a:rPr lang="pt-PT" sz="2200" b="0" baseline="0" dirty="0" err="1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bat</a:t>
                      </a:r>
                      <a:r>
                        <a:rPr lang="pt-PT" sz="2200" b="0" baseline="0" dirty="0" err="1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ted</a:t>
                      </a:r>
                      <a:endParaRPr lang="pt-PT" sz="2200" b="0" baseline="0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764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 err="1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Two-syllable</a:t>
                      </a:r>
                      <a:r>
                        <a:rPr lang="pt-PT" sz="2200" b="1" baseline="0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pt-PT" sz="2200" b="1" baseline="0" dirty="0" err="1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with</a:t>
                      </a:r>
                      <a:r>
                        <a:rPr lang="pt-PT" sz="2200" b="1" baseline="0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stress </a:t>
                      </a:r>
                      <a:r>
                        <a:rPr lang="pt-PT" sz="2200" b="1" baseline="0" dirty="0" err="1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on</a:t>
                      </a:r>
                      <a:r>
                        <a:rPr lang="pt-PT" sz="2200" b="1" baseline="0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pt-PT" sz="2200" b="1" baseline="0" dirty="0" err="1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second</a:t>
                      </a:r>
                      <a:r>
                        <a:rPr lang="pt-PT" sz="2200" b="1" baseline="0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pt-PT" sz="2200" b="1" baseline="0" dirty="0" err="1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syllable</a:t>
                      </a:r>
                      <a:r>
                        <a:rPr lang="pt-PT" sz="2200" b="1" baseline="0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pt-PT" sz="2200" b="1" baseline="0" dirty="0" err="1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and</a:t>
                      </a:r>
                      <a:r>
                        <a:rPr lang="pt-PT" sz="2200" b="1" baseline="0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pt-PT" sz="2200" b="1" baseline="0" dirty="0" err="1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ending</a:t>
                      </a:r>
                      <a:r>
                        <a:rPr lang="pt-PT" sz="2200" b="1" baseline="0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pt-PT" sz="2200" b="1" baseline="0" dirty="0" err="1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with</a:t>
                      </a:r>
                      <a:r>
                        <a:rPr lang="pt-PT" sz="2200" b="1" baseline="0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a single </a:t>
                      </a:r>
                      <a:r>
                        <a:rPr lang="pt-PT" sz="2200" b="1" baseline="0" dirty="0" err="1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consonant</a:t>
                      </a:r>
                      <a:r>
                        <a:rPr lang="pt-PT" sz="2200" b="1" baseline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:</a:t>
                      </a:r>
                      <a:endParaRPr lang="pt-PT" sz="2200" b="1" baseline="0" dirty="0">
                        <a:solidFill>
                          <a:srgbClr val="C0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200" b="1" dirty="0" err="1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Double</a:t>
                      </a:r>
                      <a:r>
                        <a:rPr lang="pt-PT" sz="2200" b="1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</a:t>
                      </a:r>
                      <a:r>
                        <a:rPr lang="pt-PT" sz="2200" b="1" dirty="0" err="1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consonant</a:t>
                      </a:r>
                      <a:r>
                        <a:rPr lang="pt-PT" sz="2200" b="1" dirty="0">
                          <a:solidFill>
                            <a:srgbClr val="C0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+ ed</a:t>
                      </a: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200" b="0" baseline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r>
                        <a:rPr lang="pt-PT" sz="2200" b="0" baseline="0" dirty="0" err="1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permit</a:t>
                      </a:r>
                      <a:r>
                        <a:rPr lang="pt-PT" sz="2200" b="0" baseline="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– </a:t>
                      </a:r>
                      <a:r>
                        <a:rPr lang="pt-PT" sz="2200" b="0" baseline="0" dirty="0" err="1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permit</a:t>
                      </a:r>
                      <a:r>
                        <a:rPr lang="pt-PT" sz="2200" b="0" baseline="0" dirty="0" err="1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ted</a:t>
                      </a:r>
                      <a:endParaRPr lang="pt-PT" sz="2200" b="0" baseline="0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pt-PT" sz="2200" b="0" baseline="0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endParaRPr lang="pt-PT" sz="2200" b="0" baseline="0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r>
                        <a:rPr lang="pt-PT" sz="2200" b="0" baseline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commit</a:t>
                      </a:r>
                      <a:r>
                        <a:rPr lang="pt-PT" sz="2200" b="0" baseline="0" dirty="0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– </a:t>
                      </a:r>
                      <a:r>
                        <a:rPr lang="pt-PT" sz="2200" b="0" baseline="0" dirty="0" err="1">
                          <a:solidFill>
                            <a:schemeClr val="tx1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commit</a:t>
                      </a:r>
                      <a:r>
                        <a:rPr lang="pt-PT" sz="2200" b="0" baseline="0" dirty="0" err="1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ted</a:t>
                      </a:r>
                      <a:endParaRPr lang="pt-PT" sz="2200" b="0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38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59" y="135173"/>
            <a:ext cx="9185264" cy="679566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" name="Rounded Rectangle 3"/>
          <p:cNvSpPr/>
          <p:nvPr/>
        </p:nvSpPr>
        <p:spPr>
          <a:xfrm>
            <a:off x="683568" y="5805264"/>
            <a:ext cx="7776864" cy="936104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Tom phon</a:t>
            </a:r>
            <a:r>
              <a:rPr lang="pt-PT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ed</a:t>
            </a:r>
            <a:r>
              <a:rPr lang="pt-PT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his best friend.</a:t>
            </a:r>
          </a:p>
        </p:txBody>
      </p:sp>
    </p:spTree>
    <p:extLst>
      <p:ext uri="{BB962C8B-B14F-4D97-AF65-F5344CB8AC3E}">
        <p14:creationId xmlns:p14="http://schemas.microsoft.com/office/powerpoint/2010/main" val="141755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3660809"/>
              </p:ext>
            </p:extLst>
          </p:nvPr>
        </p:nvGraphicFramePr>
        <p:xfrm>
          <a:off x="900089" y="2348879"/>
          <a:ext cx="5472111" cy="1584177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7358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</a:t>
                      </a: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didn’t</a:t>
                      </a: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GB" sz="800" b="1" noProof="0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  <a:p>
                      <a:pPr algn="ctr"/>
                      <a:r>
                        <a:rPr lang="en-GB" sz="2400" b="1" noProof="0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play</a:t>
                      </a:r>
                    </a:p>
                    <a:p>
                      <a:pPr algn="ctr"/>
                      <a:r>
                        <a:rPr lang="en-GB" sz="2400" b="1" noProof="0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work</a:t>
                      </a:r>
                    </a:p>
                    <a:p>
                      <a:pPr algn="ctr"/>
                      <a:r>
                        <a:rPr lang="en-GB" sz="2400" b="1" noProof="0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Watch</a:t>
                      </a: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He, she, it</a:t>
                      </a: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baseline="0" noProof="0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didn’t</a:t>
                      </a:r>
                      <a:endParaRPr lang="en-GB" sz="2400" b="1" noProof="0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We, you, they</a:t>
                      </a: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rgbClr val="FF0000"/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didn’t</a:t>
                      </a:r>
                    </a:p>
                  </a:txBody>
                  <a:tcPr>
                    <a:lnL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9C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CaixaDeTexto 5"/>
          <p:cNvSpPr txBox="1">
            <a:spLocks noChangeArrowheads="1"/>
          </p:cNvSpPr>
          <p:nvPr/>
        </p:nvSpPr>
        <p:spPr bwMode="auto">
          <a:xfrm>
            <a:off x="467543" y="727536"/>
            <a:ext cx="633670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Negative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3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Subject + didn’t + infinitive</a:t>
            </a:r>
          </a:p>
        </p:txBody>
      </p:sp>
    </p:spTree>
    <p:extLst>
      <p:ext uri="{BB962C8B-B14F-4D97-AF65-F5344CB8AC3E}">
        <p14:creationId xmlns:p14="http://schemas.microsoft.com/office/powerpoint/2010/main" val="2845712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59" y="135173"/>
            <a:ext cx="9185263" cy="6795666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Rounded Rectangle 4"/>
          <p:cNvSpPr/>
          <p:nvPr/>
        </p:nvSpPr>
        <p:spPr>
          <a:xfrm>
            <a:off x="179512" y="5301209"/>
            <a:ext cx="8784976" cy="136815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They </a:t>
            </a:r>
            <a:r>
              <a:rPr lang="pt-PT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didn’t study </a:t>
            </a:r>
            <a:r>
              <a:rPr lang="pt-PT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for the Maths test.</a:t>
            </a:r>
          </a:p>
          <a:p>
            <a:r>
              <a:rPr lang="pt-PT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They </a:t>
            </a:r>
            <a:r>
              <a:rPr lang="pt-PT" sz="3200" b="1" dirty="0">
                <a:solidFill>
                  <a:srgbClr val="33CC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studied</a:t>
            </a:r>
            <a:r>
              <a:rPr lang="pt-PT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for the History test.</a:t>
            </a:r>
          </a:p>
        </p:txBody>
      </p:sp>
    </p:spTree>
    <p:extLst>
      <p:ext uri="{BB962C8B-B14F-4D97-AF65-F5344CB8AC3E}">
        <p14:creationId xmlns:p14="http://schemas.microsoft.com/office/powerpoint/2010/main" val="385421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5"/>
          <p:cNvSpPr txBox="1">
            <a:spLocks noChangeArrowheads="1"/>
          </p:cNvSpPr>
          <p:nvPr/>
        </p:nvSpPr>
        <p:spPr bwMode="auto">
          <a:xfrm>
            <a:off x="2339752" y="692696"/>
            <a:ext cx="626469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5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Interrogative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36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 + subject + infinitive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804754"/>
              </p:ext>
            </p:extLst>
          </p:nvPr>
        </p:nvGraphicFramePr>
        <p:xfrm>
          <a:off x="2771801" y="2276872"/>
          <a:ext cx="5544615" cy="1584177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75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2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Did</a:t>
                      </a: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play?</a:t>
                      </a:r>
                    </a:p>
                    <a:p>
                      <a:pPr algn="ctr"/>
                      <a:r>
                        <a:rPr lang="en-GB" sz="2400" b="1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work?</a:t>
                      </a:r>
                    </a:p>
                    <a:p>
                      <a:pPr algn="ctr"/>
                      <a:r>
                        <a:rPr lang="en-GB" sz="2400" b="1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like?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Did</a:t>
                      </a: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he, she, it</a:t>
                      </a: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059"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Did</a:t>
                      </a: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1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we,</a:t>
                      </a:r>
                      <a:r>
                        <a:rPr lang="en-GB" sz="2400" b="1" baseline="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itchFamily="34" charset="0"/>
                          <a:ea typeface="Verdana" pitchFamily="34" charset="0"/>
                          <a:cs typeface="Verdana" pitchFamily="34" charset="0"/>
                        </a:rPr>
                        <a:t> you, they</a:t>
                      </a:r>
                      <a:endParaRPr lang="en-GB" sz="2400" b="1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CC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576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59" y="135173"/>
            <a:ext cx="9185263" cy="679566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Rounded Rectangular Callout 5"/>
          <p:cNvSpPr/>
          <p:nvPr/>
        </p:nvSpPr>
        <p:spPr>
          <a:xfrm>
            <a:off x="827584" y="5210539"/>
            <a:ext cx="7128792" cy="720080"/>
          </a:xfrm>
          <a:prstGeom prst="wedgeRoundRectCallout">
            <a:avLst>
              <a:gd name="adj1" fmla="val -40445"/>
              <a:gd name="adj2" fmla="val 114399"/>
              <a:gd name="adj3" fmla="val 16667"/>
            </a:avLst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 they visit London last year?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5364087" y="5877272"/>
            <a:ext cx="3579569" cy="720080"/>
          </a:xfrm>
          <a:prstGeom prst="wedgeRoundRectCallout">
            <a:avLst>
              <a:gd name="adj1" fmla="val 35768"/>
              <a:gd name="adj2" fmla="val -136260"/>
              <a:gd name="adj3" fmla="val 16667"/>
            </a:avLst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32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Yes</a:t>
            </a:r>
            <a:r>
              <a:rPr lang="pt-PT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pt-PT" sz="32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they</a:t>
            </a:r>
            <a:r>
              <a:rPr lang="pt-PT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200" b="1" dirty="0" err="1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pt-PT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842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59" y="135173"/>
            <a:ext cx="9185262" cy="679566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5" name="Rounded Rectangular Callout 4"/>
          <p:cNvSpPr/>
          <p:nvPr/>
        </p:nvSpPr>
        <p:spPr>
          <a:xfrm>
            <a:off x="467544" y="5373216"/>
            <a:ext cx="6120680" cy="720080"/>
          </a:xfrm>
          <a:prstGeom prst="wedgeRoundRectCallout">
            <a:avLst>
              <a:gd name="adj1" fmla="val -41224"/>
              <a:gd name="adj2" fmla="val -109759"/>
              <a:gd name="adj3" fmla="val 16667"/>
            </a:avLst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pt-PT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Jack</a:t>
            </a:r>
            <a:r>
              <a:rPr lang="pt-PT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cycle</a:t>
            </a:r>
            <a:r>
              <a:rPr lang="pt-PT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to </a:t>
            </a:r>
            <a:r>
              <a:rPr lang="pt-PT" sz="32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school</a:t>
            </a:r>
            <a:r>
              <a:rPr lang="pt-PT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5076056" y="6021288"/>
            <a:ext cx="3579569" cy="720080"/>
          </a:xfrm>
          <a:prstGeom prst="wedgeRoundRectCallout">
            <a:avLst>
              <a:gd name="adj1" fmla="val 11334"/>
              <a:gd name="adj2" fmla="val -93195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pt-PT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No</a:t>
            </a:r>
            <a:r>
              <a:rPr lang="pt-PT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pt-PT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he</a:t>
            </a:r>
            <a:r>
              <a:rPr lang="pt-PT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didn’t</a:t>
            </a:r>
            <a:endParaRPr lang="pt-PT" sz="32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37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4"/>
          <a:stretch/>
        </p:blipFill>
        <p:spPr>
          <a:xfrm>
            <a:off x="105357" y="44624"/>
            <a:ext cx="8933286" cy="6813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251520" y="4701736"/>
            <a:ext cx="8640960" cy="1872208"/>
          </a:xfrm>
          <a:prstGeom prst="roundRect">
            <a:avLst>
              <a:gd name="adj" fmla="val 25691"/>
            </a:avLst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72000" bIns="108000" rtlCol="0" anchor="ctr"/>
          <a:lstStyle/>
          <a:p>
            <a:pPr algn="ctr"/>
            <a:r>
              <a:rPr lang="pt-PT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Grammar practice</a:t>
            </a:r>
          </a:p>
          <a:p>
            <a:pPr algn="ctr"/>
            <a:endParaRPr lang="pt-PT" sz="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pt-P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Look </a:t>
            </a:r>
            <a:r>
              <a:rPr lang="pt-PT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at</a:t>
            </a:r>
            <a:r>
              <a:rPr lang="pt-P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pt-P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pictures</a:t>
            </a:r>
            <a:r>
              <a:rPr lang="pt-P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and</a:t>
            </a:r>
            <a:r>
              <a:rPr lang="pt-P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make</a:t>
            </a:r>
            <a:r>
              <a:rPr lang="pt-P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true</a:t>
            </a:r>
            <a:r>
              <a:rPr lang="pt-P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sentences</a:t>
            </a:r>
            <a:r>
              <a:rPr lang="pt-P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 Use </a:t>
            </a:r>
            <a:r>
              <a:rPr lang="pt-PT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pt-P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past</a:t>
            </a:r>
            <a:r>
              <a:rPr lang="pt-P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simple</a:t>
            </a:r>
            <a:r>
              <a:rPr lang="pt-PT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9998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34"/>
          <a:stretch/>
        </p:blipFill>
        <p:spPr>
          <a:xfrm>
            <a:off x="105357" y="44624"/>
            <a:ext cx="8933286" cy="6813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Rounded Rectangle 10"/>
          <p:cNvSpPr/>
          <p:nvPr/>
        </p:nvSpPr>
        <p:spPr>
          <a:xfrm>
            <a:off x="4644008" y="1196752"/>
            <a:ext cx="4394635" cy="720080"/>
          </a:xfrm>
          <a:prstGeom prst="round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They</a:t>
            </a:r>
            <a:r>
              <a:rPr lang="pt-PT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/ </a:t>
            </a:r>
            <a:r>
              <a:rPr lang="pt-PT" sz="2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ask</a:t>
            </a:r>
            <a:r>
              <a:rPr lang="pt-PT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a </a:t>
            </a:r>
            <a:r>
              <a:rPr lang="pt-PT" sz="2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question</a:t>
            </a:r>
            <a:r>
              <a:rPr lang="pt-PT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95536" y="4365104"/>
            <a:ext cx="5688632" cy="720080"/>
          </a:xfrm>
          <a:prstGeom prst="wedgeRoundRectCallout">
            <a:avLst>
              <a:gd name="adj1" fmla="val 19868"/>
              <a:gd name="adj2" fmla="val -86569"/>
              <a:gd name="adj3" fmla="val 16667"/>
            </a:avLst>
          </a:prstGeom>
          <a:solidFill>
            <a:schemeClr val="bg1">
              <a:lumMod val="5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they </a:t>
            </a: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ask</a:t>
            </a: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 question?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1043608" y="5185549"/>
            <a:ext cx="4248472" cy="979755"/>
          </a:xfrm>
          <a:prstGeom prst="wedgeRoundRectCallout">
            <a:avLst>
              <a:gd name="adj1" fmla="val 57285"/>
              <a:gd name="adj2" fmla="val -36909"/>
              <a:gd name="adj3" fmla="val 16667"/>
            </a:avLst>
          </a:prstGeom>
          <a:solidFill>
            <a:srgbClr val="B8EEB8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 err="1">
                <a:solidFill>
                  <a:srgbClr val="00964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Yes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pt-PT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they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pt-PT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They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solidFill>
                  <a:srgbClr val="00964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asked</a:t>
            </a:r>
            <a:r>
              <a:rPr lang="pt-PT" sz="2800" b="1" dirty="0">
                <a:solidFill>
                  <a:srgbClr val="00964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pt-PT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question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4932040" y="5805264"/>
            <a:ext cx="3384376" cy="720080"/>
          </a:xfrm>
          <a:prstGeom prst="wedgeRoundRectCallout">
            <a:avLst>
              <a:gd name="adj1" fmla="val 58743"/>
              <a:gd name="adj2" fmla="val -43401"/>
              <a:gd name="adj3" fmla="val 16667"/>
            </a:avLst>
          </a:prstGeom>
          <a:solidFill>
            <a:srgbClr val="EDB3A1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pt-PT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they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didn’t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</p:txBody>
      </p:sp>
      <p:sp>
        <p:nvSpPr>
          <p:cNvPr id="3" name="Horizontal Scroll 2"/>
          <p:cNvSpPr/>
          <p:nvPr/>
        </p:nvSpPr>
        <p:spPr>
          <a:xfrm rot="21316812">
            <a:off x="80936" y="152636"/>
            <a:ext cx="2808312" cy="1368152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8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Follow</a:t>
            </a:r>
            <a:r>
              <a:rPr lang="pt-PT" sz="2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pt-PT" sz="2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example</a:t>
            </a:r>
            <a:r>
              <a:rPr lang="pt-PT" sz="2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819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2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59" y="135173"/>
            <a:ext cx="9185262" cy="679566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1" name="Rounded Rectangle 10"/>
          <p:cNvSpPr/>
          <p:nvPr/>
        </p:nvSpPr>
        <p:spPr>
          <a:xfrm>
            <a:off x="1689533" y="116632"/>
            <a:ext cx="7058931" cy="792088"/>
          </a:xfrm>
          <a:prstGeom prst="round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Emily / visit / the Coliseum in Rome.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95536" y="5085183"/>
            <a:ext cx="8352928" cy="815415"/>
          </a:xfrm>
          <a:prstGeom prst="wedgeRoundRectCallout">
            <a:avLst>
              <a:gd name="adj1" fmla="val 19868"/>
              <a:gd name="adj2" fmla="val -86569"/>
              <a:gd name="adj3" fmla="val 16667"/>
            </a:avLst>
          </a:prstGeom>
          <a:solidFill>
            <a:schemeClr val="bg1">
              <a:lumMod val="5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Emily </a:t>
            </a: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visit</a:t>
            </a: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 Coliseum in Rome?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2123728" y="5828591"/>
            <a:ext cx="5904656" cy="696753"/>
          </a:xfrm>
          <a:prstGeom prst="wedgeRoundRectCallout">
            <a:avLst>
              <a:gd name="adj1" fmla="val 59036"/>
              <a:gd name="adj2" fmla="val 5315"/>
              <a:gd name="adj3" fmla="val 16667"/>
            </a:avLst>
          </a:prstGeom>
          <a:solidFill>
            <a:srgbClr val="B8EEB8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00964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Yes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she </a:t>
            </a:r>
            <a:r>
              <a:rPr lang="en-US" sz="2800" b="1" dirty="0">
                <a:solidFill>
                  <a:srgbClr val="00964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She </a:t>
            </a:r>
            <a:r>
              <a:rPr lang="en-US" sz="2800" b="1" dirty="0">
                <a:solidFill>
                  <a:srgbClr val="00964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visited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it.</a:t>
            </a:r>
            <a:endParaRPr lang="pt-PT" sz="2800" b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44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58" y="135173"/>
            <a:ext cx="9185260" cy="679566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1" name="Rounded Rectangle 10"/>
          <p:cNvSpPr/>
          <p:nvPr/>
        </p:nvSpPr>
        <p:spPr>
          <a:xfrm>
            <a:off x="1689533" y="116632"/>
            <a:ext cx="7058931" cy="792088"/>
          </a:xfrm>
          <a:prstGeom prst="round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They / play / football in the morning.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95536" y="5085183"/>
            <a:ext cx="8352928" cy="815415"/>
          </a:xfrm>
          <a:prstGeom prst="wedgeRoundRectCallout">
            <a:avLst>
              <a:gd name="adj1" fmla="val 19868"/>
              <a:gd name="adj2" fmla="val -86569"/>
              <a:gd name="adj3" fmla="val 16667"/>
            </a:avLst>
          </a:prstGeom>
          <a:solidFill>
            <a:schemeClr val="bg1">
              <a:lumMod val="5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 they play football in the morning?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3851920" y="5805264"/>
            <a:ext cx="4464496" cy="936104"/>
          </a:xfrm>
          <a:prstGeom prst="wedgeRoundRectCallout">
            <a:avLst>
              <a:gd name="adj1" fmla="val 58743"/>
              <a:gd name="adj2" fmla="val -43401"/>
              <a:gd name="adj3" fmla="val 16667"/>
            </a:avLst>
          </a:prstGeom>
          <a:solidFill>
            <a:srgbClr val="EDB3A1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pt-PT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they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didn’t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pt-PT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They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played</a:t>
            </a:r>
            <a:r>
              <a:rPr lang="pt-PT" sz="28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basketball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6214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58" y="135173"/>
            <a:ext cx="9185260" cy="6795663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1" name="Rounded Rectangle 10"/>
          <p:cNvSpPr/>
          <p:nvPr/>
        </p:nvSpPr>
        <p:spPr>
          <a:xfrm>
            <a:off x="2555776" y="116632"/>
            <a:ext cx="6192688" cy="792088"/>
          </a:xfrm>
          <a:prstGeom prst="round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We / dance / a lot last Saturday.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1331640" y="5085183"/>
            <a:ext cx="7416824" cy="815415"/>
          </a:xfrm>
          <a:prstGeom prst="wedgeRoundRectCallout">
            <a:avLst>
              <a:gd name="adj1" fmla="val 19868"/>
              <a:gd name="adj2" fmla="val -86569"/>
              <a:gd name="adj3" fmla="val 16667"/>
            </a:avLst>
          </a:prstGeom>
          <a:solidFill>
            <a:schemeClr val="bg1">
              <a:lumMod val="5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 we dance a lot last Saturday?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1907704" y="5828591"/>
            <a:ext cx="6264696" cy="696753"/>
          </a:xfrm>
          <a:prstGeom prst="wedgeRoundRectCallout">
            <a:avLst>
              <a:gd name="adj1" fmla="val -62429"/>
              <a:gd name="adj2" fmla="val -55169"/>
              <a:gd name="adj3" fmla="val 16667"/>
            </a:avLst>
          </a:prstGeom>
          <a:solidFill>
            <a:srgbClr val="B8EEB8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00964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Yes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we </a:t>
            </a:r>
            <a:r>
              <a:rPr lang="en-US" sz="2800" b="1" dirty="0">
                <a:solidFill>
                  <a:srgbClr val="00964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We </a:t>
            </a:r>
            <a:r>
              <a:rPr lang="en-US" sz="2800" b="1" dirty="0">
                <a:solidFill>
                  <a:srgbClr val="00964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danced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 lot.</a:t>
            </a:r>
            <a:endParaRPr lang="pt-PT" sz="2800" b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48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58" y="135173"/>
            <a:ext cx="9185259" cy="6795663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1" name="Rounded Rectangle 10"/>
          <p:cNvSpPr/>
          <p:nvPr/>
        </p:nvSpPr>
        <p:spPr>
          <a:xfrm>
            <a:off x="395536" y="116632"/>
            <a:ext cx="3600400" cy="792088"/>
          </a:xfrm>
          <a:prstGeom prst="round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Bill / study / hard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4355976" y="5085183"/>
            <a:ext cx="4392488" cy="815415"/>
          </a:xfrm>
          <a:prstGeom prst="wedgeRoundRectCallout">
            <a:avLst>
              <a:gd name="adj1" fmla="val 41602"/>
              <a:gd name="adj2" fmla="val -123623"/>
              <a:gd name="adj3" fmla="val 16667"/>
            </a:avLst>
          </a:prstGeom>
          <a:solidFill>
            <a:schemeClr val="bg1">
              <a:lumMod val="5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 Bill study hard?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1907704" y="5828591"/>
            <a:ext cx="6048672" cy="696753"/>
          </a:xfrm>
          <a:prstGeom prst="wedgeRoundRectCallout">
            <a:avLst>
              <a:gd name="adj1" fmla="val -30880"/>
              <a:gd name="adj2" fmla="val -73428"/>
              <a:gd name="adj3" fmla="val 16667"/>
            </a:avLst>
          </a:prstGeom>
          <a:solidFill>
            <a:srgbClr val="B8EEB8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00964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Yes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he </a:t>
            </a:r>
            <a:r>
              <a:rPr lang="en-US" sz="2800" b="1" dirty="0">
                <a:solidFill>
                  <a:srgbClr val="00964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He </a:t>
            </a:r>
            <a:r>
              <a:rPr lang="en-US" sz="2800" b="1" dirty="0">
                <a:solidFill>
                  <a:srgbClr val="00964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studied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hard.</a:t>
            </a:r>
            <a:endParaRPr lang="pt-PT" sz="2800" b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56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58" y="135173"/>
            <a:ext cx="9185260" cy="6795663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1" name="Rounded Rectangle 10"/>
          <p:cNvSpPr/>
          <p:nvPr/>
        </p:nvSpPr>
        <p:spPr>
          <a:xfrm>
            <a:off x="3779912" y="116632"/>
            <a:ext cx="4968552" cy="792088"/>
          </a:xfrm>
          <a:prstGeom prst="round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Daisy / stay / in bed late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2843808" y="5085183"/>
            <a:ext cx="5904656" cy="815415"/>
          </a:xfrm>
          <a:prstGeom prst="wedgeRoundRectCallout">
            <a:avLst>
              <a:gd name="adj1" fmla="val 19868"/>
              <a:gd name="adj2" fmla="val -86569"/>
              <a:gd name="adj3" fmla="val 16667"/>
            </a:avLst>
          </a:prstGeom>
          <a:solidFill>
            <a:schemeClr val="bg1">
              <a:lumMod val="5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 Daisy stay in bed late?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827584" y="5828591"/>
            <a:ext cx="7488832" cy="696753"/>
          </a:xfrm>
          <a:prstGeom prst="wedgeRoundRectCallout">
            <a:avLst>
              <a:gd name="adj1" fmla="val -30880"/>
              <a:gd name="adj2" fmla="val -73428"/>
              <a:gd name="adj3" fmla="val 16667"/>
            </a:avLst>
          </a:prstGeom>
          <a:solidFill>
            <a:srgbClr val="B8EEB8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00964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Yes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she </a:t>
            </a:r>
            <a:r>
              <a:rPr lang="en-US" sz="2800" b="1" dirty="0">
                <a:solidFill>
                  <a:srgbClr val="00964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She </a:t>
            </a:r>
            <a:r>
              <a:rPr lang="en-US" sz="2800" b="1" dirty="0">
                <a:solidFill>
                  <a:srgbClr val="00964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stayed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in bed late.</a:t>
            </a:r>
            <a:endParaRPr lang="pt-PT" sz="2800" b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75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58" y="135173"/>
            <a:ext cx="9185260" cy="6795663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1" name="Rounded Rectangle 10"/>
          <p:cNvSpPr/>
          <p:nvPr/>
        </p:nvSpPr>
        <p:spPr>
          <a:xfrm>
            <a:off x="3347864" y="116632"/>
            <a:ext cx="5400600" cy="792088"/>
          </a:xfrm>
          <a:prstGeom prst="round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My cousin / play / the piano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95536" y="5085183"/>
            <a:ext cx="6552728" cy="815415"/>
          </a:xfrm>
          <a:prstGeom prst="wedgeRoundRectCallout">
            <a:avLst>
              <a:gd name="adj1" fmla="val 19868"/>
              <a:gd name="adj2" fmla="val -86569"/>
              <a:gd name="adj3" fmla="val 16667"/>
            </a:avLst>
          </a:prstGeom>
          <a:solidFill>
            <a:schemeClr val="bg1">
              <a:lumMod val="5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 my cousin play the piano?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4427984" y="5805264"/>
            <a:ext cx="3888432" cy="936104"/>
          </a:xfrm>
          <a:prstGeom prst="wedgeRoundRectCallout">
            <a:avLst>
              <a:gd name="adj1" fmla="val 58743"/>
              <a:gd name="adj2" fmla="val -43401"/>
              <a:gd name="adj3" fmla="val 16667"/>
            </a:avLst>
          </a:prstGeom>
          <a:solidFill>
            <a:srgbClr val="EDB3A1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No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pt-PT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he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didn’t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pt-PT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He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played</a:t>
            </a:r>
            <a:r>
              <a:rPr lang="pt-PT" sz="2800" b="1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guitar</a:t>
            </a:r>
            <a:r>
              <a:rPr lang="pt-PT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3858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658" y="135173"/>
            <a:ext cx="9185259" cy="6795663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1" name="Rounded Rectangle 10"/>
          <p:cNvSpPr/>
          <p:nvPr/>
        </p:nvSpPr>
        <p:spPr>
          <a:xfrm>
            <a:off x="4355976" y="116632"/>
            <a:ext cx="4392488" cy="792088"/>
          </a:xfrm>
          <a:prstGeom prst="round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Henry / smile / at me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347864" y="5085183"/>
            <a:ext cx="5400600" cy="815415"/>
          </a:xfrm>
          <a:prstGeom prst="wedgeRoundRectCallout">
            <a:avLst>
              <a:gd name="adj1" fmla="val 50050"/>
              <a:gd name="adj2" fmla="val -107047"/>
              <a:gd name="adj3" fmla="val 16667"/>
            </a:avLst>
          </a:prstGeom>
          <a:solidFill>
            <a:schemeClr val="bg1">
              <a:lumMod val="5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Did Henry smile at me?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1043608" y="5828591"/>
            <a:ext cx="6120680" cy="696753"/>
          </a:xfrm>
          <a:prstGeom prst="wedgeRoundRectCallout">
            <a:avLst>
              <a:gd name="adj1" fmla="val -60370"/>
              <a:gd name="adj2" fmla="val 4173"/>
              <a:gd name="adj3" fmla="val 16667"/>
            </a:avLst>
          </a:prstGeom>
          <a:solidFill>
            <a:srgbClr val="B8EEB8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srgbClr val="00964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Yes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he </a:t>
            </a:r>
            <a:r>
              <a:rPr lang="en-US" sz="2800" b="1" dirty="0">
                <a:solidFill>
                  <a:srgbClr val="00964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did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He </a:t>
            </a:r>
            <a:r>
              <a:rPr lang="en-US" sz="2800" b="1" dirty="0">
                <a:solidFill>
                  <a:srgbClr val="009644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smiled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at me.</a:t>
            </a:r>
            <a:endParaRPr lang="pt-PT" sz="2800" b="1" dirty="0">
              <a:solidFill>
                <a:schemeClr val="tx1">
                  <a:lumMod val="75000"/>
                  <a:lumOff val="25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35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8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Angle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596</TotalTime>
  <Words>432</Words>
  <Application>Microsoft Office PowerPoint</Application>
  <PresentationFormat>On-screen Show (4:3)</PresentationFormat>
  <Paragraphs>95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Franklin Gothic Book</vt:lpstr>
      <vt:lpstr>Verdana</vt:lpstr>
      <vt:lpstr>Wingdings</vt:lpstr>
      <vt:lpstr>1_Angles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Sandra Pias</cp:lastModifiedBy>
  <cp:revision>112</cp:revision>
  <dcterms:created xsi:type="dcterms:W3CDTF">2012-06-14T18:17:18Z</dcterms:created>
  <dcterms:modified xsi:type="dcterms:W3CDTF">2018-01-30T08:50:15Z</dcterms:modified>
</cp:coreProperties>
</file>